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67" r:id="rId4"/>
    <p:sldId id="259" r:id="rId5"/>
    <p:sldId id="277" r:id="rId6"/>
    <p:sldId id="278" r:id="rId7"/>
    <p:sldId id="266" r:id="rId8"/>
    <p:sldId id="268" r:id="rId9"/>
    <p:sldId id="260" r:id="rId10"/>
    <p:sldId id="269" r:id="rId11"/>
    <p:sldId id="270" r:id="rId12"/>
    <p:sldId id="274" r:id="rId13"/>
    <p:sldId id="271" r:id="rId14"/>
    <p:sldId id="272" r:id="rId15"/>
    <p:sldId id="275" r:id="rId16"/>
    <p:sldId id="276" r:id="rId17"/>
    <p:sldId id="273" r:id="rId18"/>
    <p:sldId id="263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EBC"/>
    <a:srgbClr val="5A666D"/>
    <a:srgbClr val="F3A31C"/>
    <a:srgbClr val="E15E1C"/>
    <a:srgbClr val="816EAA"/>
    <a:srgbClr val="59A64B"/>
    <a:srgbClr val="59A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86432" autoAdjust="0"/>
  </p:normalViewPr>
  <p:slideViewPr>
    <p:cSldViewPr snapToGrid="0">
      <p:cViewPr varScale="1">
        <p:scale>
          <a:sx n="86" d="100"/>
          <a:sy n="86" d="100"/>
        </p:scale>
        <p:origin x="15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525DF7-3C1F-43E8-9768-FFE514DB921F}" type="doc">
      <dgm:prSet loTypeId="urn:microsoft.com/office/officeart/2005/8/layout/matrix1" loCatId="matrix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IE"/>
        </a:p>
      </dgm:t>
    </dgm:pt>
    <dgm:pt modelId="{EA28A196-8108-488B-9113-225D608E7175}">
      <dgm:prSet phldrT="[Text]" custT="1"/>
      <dgm:spPr>
        <a:solidFill>
          <a:srgbClr val="00B050"/>
        </a:solidFill>
      </dgm:spPr>
      <dgm:t>
        <a:bodyPr anchor="t"/>
        <a:lstStyle/>
        <a:p>
          <a:pPr algn="l"/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Eco-friendly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Comparing to road transport, the maritime industry </a:t>
          </a:r>
          <a:r>
            <a: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is less dangerous for the environment: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The </a:t>
          </a:r>
          <a:r>
            <a: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shipping industry is responsible for only 12% of the total of pollution 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generated by human economic activities.</a:t>
          </a:r>
          <a:endParaRPr lang="en-IE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3C2E92-35AF-47BA-A8D5-C2B99C2F5EC3}" type="parTrans" cxnId="{42B54CB4-4A6B-4508-9E49-4AC34EE3BB9F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B06E79-D885-4EA8-8F95-F99C1E0AAE0B}" type="sibTrans" cxnId="{42B54CB4-4A6B-4508-9E49-4AC34EE3BB9F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E47581-664A-42BD-8C7C-BB1F572EF1C1}">
      <dgm:prSet phldrT="[Text]" phldr="1"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58EB01-092C-4A11-8A2C-19B8F6846054}" type="parTrans" cxnId="{B4848084-ED31-497D-AD27-52FA4699C6C4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BCB068-7C61-4E38-9072-956A911B5553}" type="sibTrans" cxnId="{B4848084-ED31-497D-AD27-52FA4699C6C4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5D9EE7-6D27-4552-927D-99738FE47BEA}">
      <dgm:prSet phldrT="[Text]" phldr="1"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C5EB97-48F8-4F3D-8029-80AA284DC2B7}" type="parTrans" cxnId="{DE19376D-338B-42CD-9AAF-85FCE8C21721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DCD46A-AE3E-4BFC-A249-270B59E9FCEF}" type="sibTrans" cxnId="{DE19376D-338B-42CD-9AAF-85FCE8C21721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C57EFE-145B-42E2-B50C-B9D2FA07D0C3}">
      <dgm:prSet phldrT="[Text]" phldr="1"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1F4BD5-E058-498B-95C6-4589D0DEFA88}" type="parTrans" cxnId="{465F5BFE-5522-46C5-959E-9A946A4CFF94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8F26D3-8723-465F-B8C0-1D311C8EC613}" type="sibTrans" cxnId="{465F5BFE-5522-46C5-959E-9A946A4CFF94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385E83-D533-4CBF-BCF0-E4C99B964FCA}">
      <dgm:prSet custT="1"/>
      <dgm:spPr/>
      <dgm:t>
        <a:bodyPr/>
        <a:lstStyle/>
        <a:p>
          <a:pPr algn="l"/>
          <a:r>
            <a:rPr lang="en-US" sz="20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Cheaper</a:t>
          </a:r>
          <a:r>
            <a:rPr lang="en-US" sz="1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Shipping industry has the </a:t>
          </a:r>
          <a:r>
            <a: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most competitive freight costs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as is one of the most cost-effective ways of goods transportation through long distances.</a:t>
          </a:r>
          <a:endParaRPr lang="en-IE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3FE1E8-ECF3-4EEE-92AE-E51D42C36333}" type="parTrans" cxnId="{759D07DB-9FD0-410B-A954-745DC5A42F1F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BEDA7A-543B-4C99-B47A-97DA3FAB0E3C}" type="sibTrans" cxnId="{759D07DB-9FD0-410B-A954-745DC5A42F1F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3A69862-D42F-4267-9CF3-D94A5A7B6F3A}">
      <dgm:prSet custT="1"/>
      <dgm:spPr>
        <a:solidFill>
          <a:srgbClr val="00B0F0"/>
        </a:solidFill>
      </dgm:spPr>
      <dgm:t>
        <a:bodyPr/>
        <a:lstStyle/>
        <a:p>
          <a:pPr algn="l"/>
          <a:r>
            <a:rPr lang="en-US" sz="20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Ideal way to move big volumes of cargo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 comparison with the capacity of airplanes or trucks.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 addition, shipping allows the movement of liquids, gas and dangerous cargo. </a:t>
          </a:r>
          <a:endParaRPr lang="en-IE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D66F85-0110-4B0D-B192-948ACD6E9F0F}" type="parTrans" cxnId="{2CED164D-03AD-4134-BBCF-FC97676C3CFA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A7BCDB-EFEA-413A-ADC1-C4DB68E57A52}" type="sibTrans" cxnId="{2CED164D-03AD-4134-BBCF-FC97676C3CFA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D1DF26-5AD8-4125-AF57-48987AEA24D2}">
      <dgm:prSet custT="1"/>
      <dgm:spPr/>
      <dgm:t>
        <a:bodyPr/>
        <a:lstStyle/>
        <a:p>
          <a:pPr algn="l"/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Safe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algn="l"/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Percentages of </a:t>
          </a:r>
          <a:r>
            <a: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losses 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caused by incidents during transport by sea have </a:t>
          </a:r>
          <a:r>
            <a: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dropped until lowest since a decade </a:t>
          </a:r>
          <a:r>
            <a: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according to international reports</a:t>
          </a:r>
          <a:endParaRPr lang="en-IE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E940DD-8D5D-4BEA-9EEB-7B6BDBA3E95E}" type="parTrans" cxnId="{220858AD-CDF1-4E8E-BC58-D8BAD3929186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61AA13-C04F-40F6-B5D3-485F4AEE3949}" type="sibTrans" cxnId="{220858AD-CDF1-4E8E-BC58-D8BAD3929186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BEA78A-48D4-4B88-AF96-E0257E2E3A16}">
      <dgm:prSet phldrT="[Text]" custT="1"/>
      <dgm:spPr>
        <a:solidFill>
          <a:schemeClr val="tx1"/>
        </a:solidFill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iblet"/>
          <a:contourClr>
            <a:schemeClr val="bg1"/>
          </a:contourClr>
        </a:sp3d>
      </dgm:spPr>
      <dgm:t>
        <a:bodyPr/>
        <a:lstStyle/>
        <a:p>
          <a:pPr algn="ctr"/>
          <a:r>
            <a: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Advantages</a:t>
          </a:r>
          <a:endParaRPr lang="en-IE" sz="20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E3402D-0CF5-4F99-B655-39A4A58BF8C7}" type="sibTrans" cxnId="{8E1AC59D-3166-479B-A6FB-9A1ABCD13A8B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8986C9-08B9-48DA-BEC8-8D9A926384BF}" type="parTrans" cxnId="{8E1AC59D-3166-479B-A6FB-9A1ABCD13A8B}">
      <dgm:prSet/>
      <dgm:spPr/>
      <dgm:t>
        <a:bodyPr/>
        <a:lstStyle/>
        <a:p>
          <a:pPr algn="l"/>
          <a:endParaRPr lang="en-IE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632F4A-C2F0-4D35-8A22-80023A486EF8}" type="pres">
      <dgm:prSet presAssocID="{33525DF7-3C1F-43E8-9768-FFE514DB921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F44B465-1CBD-4FE1-860E-D562ECA43DE8}" type="pres">
      <dgm:prSet presAssocID="{33525DF7-3C1F-43E8-9768-FFE514DB921F}" presName="matrix" presStyleCnt="0"/>
      <dgm:spPr/>
    </dgm:pt>
    <dgm:pt modelId="{DD851B55-61EA-4E8D-B008-52644F805496}" type="pres">
      <dgm:prSet presAssocID="{33525DF7-3C1F-43E8-9768-FFE514DB921F}" presName="tile1" presStyleLbl="node1" presStyleIdx="0" presStyleCnt="4"/>
      <dgm:spPr/>
    </dgm:pt>
    <dgm:pt modelId="{44B38832-35B2-46F1-977D-2720F15C626A}" type="pres">
      <dgm:prSet presAssocID="{33525DF7-3C1F-43E8-9768-FFE514DB921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6894751-AD1C-423F-868F-2451B76C3B50}" type="pres">
      <dgm:prSet presAssocID="{33525DF7-3C1F-43E8-9768-FFE514DB921F}" presName="tile2" presStyleLbl="node1" presStyleIdx="1" presStyleCnt="4"/>
      <dgm:spPr/>
    </dgm:pt>
    <dgm:pt modelId="{18BF0A27-DB5A-4720-88E1-40F5D169D121}" type="pres">
      <dgm:prSet presAssocID="{33525DF7-3C1F-43E8-9768-FFE514DB921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4E01003-5F7B-48FC-9868-1B8BE1099EB0}" type="pres">
      <dgm:prSet presAssocID="{33525DF7-3C1F-43E8-9768-FFE514DB921F}" presName="tile3" presStyleLbl="node1" presStyleIdx="2" presStyleCnt="4"/>
      <dgm:spPr/>
    </dgm:pt>
    <dgm:pt modelId="{1C28F50A-3D25-48A3-9487-9CD73767C9D4}" type="pres">
      <dgm:prSet presAssocID="{33525DF7-3C1F-43E8-9768-FFE514DB921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9405CFA5-C14A-4232-87F7-FAADDAC3DDAC}" type="pres">
      <dgm:prSet presAssocID="{33525DF7-3C1F-43E8-9768-FFE514DB921F}" presName="tile4" presStyleLbl="node1" presStyleIdx="3" presStyleCnt="4"/>
      <dgm:spPr/>
    </dgm:pt>
    <dgm:pt modelId="{D57310B7-686B-403B-83AF-09DAC9B1390F}" type="pres">
      <dgm:prSet presAssocID="{33525DF7-3C1F-43E8-9768-FFE514DB921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AB04E2B1-9968-4D23-8FBF-190E82AC5F53}" type="pres">
      <dgm:prSet presAssocID="{33525DF7-3C1F-43E8-9768-FFE514DB921F}" presName="centerTile" presStyleLbl="fgShp" presStyleIdx="0" presStyleCnt="1" custScaleX="83442" custScaleY="70490">
        <dgm:presLayoutVars>
          <dgm:chMax val="0"/>
          <dgm:chPref val="0"/>
        </dgm:presLayoutVars>
      </dgm:prSet>
      <dgm:spPr/>
    </dgm:pt>
  </dgm:ptLst>
  <dgm:cxnLst>
    <dgm:cxn modelId="{3F69E928-AB02-43D2-AC01-B638F9EDB955}" type="presOf" srcId="{25BEA78A-48D4-4B88-AF96-E0257E2E3A16}" destId="{AB04E2B1-9968-4D23-8FBF-190E82AC5F53}" srcOrd="0" destOrd="0" presId="urn:microsoft.com/office/officeart/2005/8/layout/matrix1"/>
    <dgm:cxn modelId="{B30CDB67-D1B2-4CBD-A60F-666DBECED5D2}" type="presOf" srcId="{33525DF7-3C1F-43E8-9768-FFE514DB921F}" destId="{F8632F4A-C2F0-4D35-8A22-80023A486EF8}" srcOrd="0" destOrd="0" presId="urn:microsoft.com/office/officeart/2005/8/layout/matrix1"/>
    <dgm:cxn modelId="{2CED164D-03AD-4134-BBCF-FC97676C3CFA}" srcId="{25BEA78A-48D4-4B88-AF96-E0257E2E3A16}" destId="{63A69862-D42F-4267-9CF3-D94A5A7B6F3A}" srcOrd="2" destOrd="0" parTransId="{3FD66F85-0110-4B0D-B192-948ACD6E9F0F}" sibTransId="{54A7BCDB-EFEA-413A-ADC1-C4DB68E57A52}"/>
    <dgm:cxn modelId="{DE19376D-338B-42CD-9AAF-85FCE8C21721}" srcId="{25BEA78A-48D4-4B88-AF96-E0257E2E3A16}" destId="{5F5D9EE7-6D27-4552-927D-99738FE47BEA}" srcOrd="5" destOrd="0" parTransId="{A4C5EB97-48F8-4F3D-8029-80AA284DC2B7}" sibTransId="{18DCD46A-AE3E-4BFC-A249-270B59E9FCEF}"/>
    <dgm:cxn modelId="{DE13356F-2088-436E-935D-CCF65AEE7DDD}" type="presOf" srcId="{EA28A196-8108-488B-9113-225D608E7175}" destId="{44B38832-35B2-46F1-977D-2720F15C626A}" srcOrd="1" destOrd="0" presId="urn:microsoft.com/office/officeart/2005/8/layout/matrix1"/>
    <dgm:cxn modelId="{D1B3347A-9F1C-4E4E-8C22-53058901A40A}" type="presOf" srcId="{EA28A196-8108-488B-9113-225D608E7175}" destId="{DD851B55-61EA-4E8D-B008-52644F805496}" srcOrd="0" destOrd="0" presId="urn:microsoft.com/office/officeart/2005/8/layout/matrix1"/>
    <dgm:cxn modelId="{B4848084-ED31-497D-AD27-52FA4699C6C4}" srcId="{25BEA78A-48D4-4B88-AF96-E0257E2E3A16}" destId="{2BE47581-664A-42BD-8C7C-BB1F572EF1C1}" srcOrd="4" destOrd="0" parTransId="{4F58EB01-092C-4A11-8A2C-19B8F6846054}" sibTransId="{34BCB068-7C61-4E38-9072-956A911B5553}"/>
    <dgm:cxn modelId="{8E1AC59D-3166-479B-A6FB-9A1ABCD13A8B}" srcId="{33525DF7-3C1F-43E8-9768-FFE514DB921F}" destId="{25BEA78A-48D4-4B88-AF96-E0257E2E3A16}" srcOrd="0" destOrd="0" parTransId="{E08986C9-08B9-48DA-BEC8-8D9A926384BF}" sibTransId="{54E3402D-0CF5-4F99-B655-39A4A58BF8C7}"/>
    <dgm:cxn modelId="{AB7D1FA6-F41F-4247-BB67-F7C5C76324FD}" type="presOf" srcId="{BED1DF26-5AD8-4125-AF57-48987AEA24D2}" destId="{18BF0A27-DB5A-4720-88E1-40F5D169D121}" srcOrd="1" destOrd="0" presId="urn:microsoft.com/office/officeart/2005/8/layout/matrix1"/>
    <dgm:cxn modelId="{220858AD-CDF1-4E8E-BC58-D8BAD3929186}" srcId="{25BEA78A-48D4-4B88-AF96-E0257E2E3A16}" destId="{BED1DF26-5AD8-4125-AF57-48987AEA24D2}" srcOrd="1" destOrd="0" parTransId="{F5E940DD-8D5D-4BEA-9EEB-7B6BDBA3E95E}" sibTransId="{1661AA13-C04F-40F6-B5D3-485F4AEE3949}"/>
    <dgm:cxn modelId="{42B54CB4-4A6B-4508-9E49-4AC34EE3BB9F}" srcId="{25BEA78A-48D4-4B88-AF96-E0257E2E3A16}" destId="{EA28A196-8108-488B-9113-225D608E7175}" srcOrd="0" destOrd="0" parTransId="{783C2E92-35AF-47BA-A8D5-C2B99C2F5EC3}" sibTransId="{42B06E79-D885-4EA8-8F95-F99C1E0AAE0B}"/>
    <dgm:cxn modelId="{976EA9B8-4262-43AE-AC46-E8FF8CEDAD67}" type="presOf" srcId="{63A69862-D42F-4267-9CF3-D94A5A7B6F3A}" destId="{1C28F50A-3D25-48A3-9487-9CD73767C9D4}" srcOrd="1" destOrd="0" presId="urn:microsoft.com/office/officeart/2005/8/layout/matrix1"/>
    <dgm:cxn modelId="{A4A3CCC0-916F-40AA-919C-B83BE34C6E09}" type="presOf" srcId="{BA385E83-D533-4CBF-BCF0-E4C99B964FCA}" destId="{9405CFA5-C14A-4232-87F7-FAADDAC3DDAC}" srcOrd="0" destOrd="0" presId="urn:microsoft.com/office/officeart/2005/8/layout/matrix1"/>
    <dgm:cxn modelId="{B1AC2AC5-4AC2-4226-807C-1C7745A9925A}" type="presOf" srcId="{BA385E83-D533-4CBF-BCF0-E4C99B964FCA}" destId="{D57310B7-686B-403B-83AF-09DAC9B1390F}" srcOrd="1" destOrd="0" presId="urn:microsoft.com/office/officeart/2005/8/layout/matrix1"/>
    <dgm:cxn modelId="{759D07DB-9FD0-410B-A954-745DC5A42F1F}" srcId="{25BEA78A-48D4-4B88-AF96-E0257E2E3A16}" destId="{BA385E83-D533-4CBF-BCF0-E4C99B964FCA}" srcOrd="3" destOrd="0" parTransId="{E63FE1E8-ECF3-4EEE-92AE-E51D42C36333}" sibTransId="{CEBEDA7A-543B-4C99-B47A-97DA3FAB0E3C}"/>
    <dgm:cxn modelId="{282801F6-60E1-461D-9BE9-46AA901AE7C8}" type="presOf" srcId="{63A69862-D42F-4267-9CF3-D94A5A7B6F3A}" destId="{34E01003-5F7B-48FC-9868-1B8BE1099EB0}" srcOrd="0" destOrd="0" presId="urn:microsoft.com/office/officeart/2005/8/layout/matrix1"/>
    <dgm:cxn modelId="{1E8393F9-0FD7-4AA0-A9FC-B292AF4DE403}" type="presOf" srcId="{BED1DF26-5AD8-4125-AF57-48987AEA24D2}" destId="{D6894751-AD1C-423F-868F-2451B76C3B50}" srcOrd="0" destOrd="0" presId="urn:microsoft.com/office/officeart/2005/8/layout/matrix1"/>
    <dgm:cxn modelId="{465F5BFE-5522-46C5-959E-9A946A4CFF94}" srcId="{25BEA78A-48D4-4B88-AF96-E0257E2E3A16}" destId="{9EC57EFE-145B-42E2-B50C-B9D2FA07D0C3}" srcOrd="6" destOrd="0" parTransId="{2C1F4BD5-E058-498B-95C6-4589D0DEFA88}" sibTransId="{9C8F26D3-8723-465F-B8C0-1D311C8EC613}"/>
    <dgm:cxn modelId="{E5A4F617-9338-49CE-8B88-2459744CFB4C}" type="presParOf" srcId="{F8632F4A-C2F0-4D35-8A22-80023A486EF8}" destId="{8F44B465-1CBD-4FE1-860E-D562ECA43DE8}" srcOrd="0" destOrd="0" presId="urn:microsoft.com/office/officeart/2005/8/layout/matrix1"/>
    <dgm:cxn modelId="{589987FC-DC33-4DC1-BAD0-1A19861D3D3F}" type="presParOf" srcId="{8F44B465-1CBD-4FE1-860E-D562ECA43DE8}" destId="{DD851B55-61EA-4E8D-B008-52644F805496}" srcOrd="0" destOrd="0" presId="urn:microsoft.com/office/officeart/2005/8/layout/matrix1"/>
    <dgm:cxn modelId="{B661E311-1180-497F-8FF2-17802489F564}" type="presParOf" srcId="{8F44B465-1CBD-4FE1-860E-D562ECA43DE8}" destId="{44B38832-35B2-46F1-977D-2720F15C626A}" srcOrd="1" destOrd="0" presId="urn:microsoft.com/office/officeart/2005/8/layout/matrix1"/>
    <dgm:cxn modelId="{2E337C7E-0427-4C66-B4B7-372AE88FE404}" type="presParOf" srcId="{8F44B465-1CBD-4FE1-860E-D562ECA43DE8}" destId="{D6894751-AD1C-423F-868F-2451B76C3B50}" srcOrd="2" destOrd="0" presId="urn:microsoft.com/office/officeart/2005/8/layout/matrix1"/>
    <dgm:cxn modelId="{89B3C1B8-5FB1-4CF1-A67F-F6F3BCA694D0}" type="presParOf" srcId="{8F44B465-1CBD-4FE1-860E-D562ECA43DE8}" destId="{18BF0A27-DB5A-4720-88E1-40F5D169D121}" srcOrd="3" destOrd="0" presId="urn:microsoft.com/office/officeart/2005/8/layout/matrix1"/>
    <dgm:cxn modelId="{A7CC5708-4CA8-43BE-A6D4-C427B7C7DD20}" type="presParOf" srcId="{8F44B465-1CBD-4FE1-860E-D562ECA43DE8}" destId="{34E01003-5F7B-48FC-9868-1B8BE1099EB0}" srcOrd="4" destOrd="0" presId="urn:microsoft.com/office/officeart/2005/8/layout/matrix1"/>
    <dgm:cxn modelId="{F765CABD-3730-47FF-B6BF-19CDC80E0F6A}" type="presParOf" srcId="{8F44B465-1CBD-4FE1-860E-D562ECA43DE8}" destId="{1C28F50A-3D25-48A3-9487-9CD73767C9D4}" srcOrd="5" destOrd="0" presId="urn:microsoft.com/office/officeart/2005/8/layout/matrix1"/>
    <dgm:cxn modelId="{2502BE41-2C66-4887-BF86-FCD1DF6CD758}" type="presParOf" srcId="{8F44B465-1CBD-4FE1-860E-D562ECA43DE8}" destId="{9405CFA5-C14A-4232-87F7-FAADDAC3DDAC}" srcOrd="6" destOrd="0" presId="urn:microsoft.com/office/officeart/2005/8/layout/matrix1"/>
    <dgm:cxn modelId="{89142DBF-CE20-423C-98C8-43BD93D63F21}" type="presParOf" srcId="{8F44B465-1CBD-4FE1-860E-D562ECA43DE8}" destId="{D57310B7-686B-403B-83AF-09DAC9B1390F}" srcOrd="7" destOrd="0" presId="urn:microsoft.com/office/officeart/2005/8/layout/matrix1"/>
    <dgm:cxn modelId="{C399471E-0C21-4435-B371-EB03B440E38A}" type="presParOf" srcId="{F8632F4A-C2F0-4D35-8A22-80023A486EF8}" destId="{AB04E2B1-9968-4D23-8FBF-190E82AC5F5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C1F047-2CEC-43B2-A44D-194B7794579D}" type="doc">
      <dgm:prSet loTypeId="urn:microsoft.com/office/officeart/2009/3/layout/PlusandMinus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20BCA517-FF6E-4028-A677-114F337EF151}">
      <dgm:prSet phldrT="[Text]"/>
      <dgm:spPr/>
      <dgm:t>
        <a:bodyPr/>
        <a:lstStyle/>
        <a:p>
          <a:r>
            <a:rPr lang="en-GB" dirty="0"/>
            <a:t>Number of ships and global needs for trade are increasing, resulting into more job positions</a:t>
          </a:r>
          <a:endParaRPr lang="en-IE" dirty="0"/>
        </a:p>
      </dgm:t>
    </dgm:pt>
    <dgm:pt modelId="{D77B9D06-C900-4151-8F85-11331686EE3E}" type="parTrans" cxnId="{707E64B7-FA9E-4A30-826E-7ED4FF41BCB3}">
      <dgm:prSet/>
      <dgm:spPr/>
      <dgm:t>
        <a:bodyPr/>
        <a:lstStyle/>
        <a:p>
          <a:endParaRPr lang="en-IE"/>
        </a:p>
      </dgm:t>
    </dgm:pt>
    <dgm:pt modelId="{2B74F694-2875-4A1D-939B-5598A20A7A60}" type="sibTrans" cxnId="{707E64B7-FA9E-4A30-826E-7ED4FF41BCB3}">
      <dgm:prSet/>
      <dgm:spPr/>
      <dgm:t>
        <a:bodyPr/>
        <a:lstStyle/>
        <a:p>
          <a:endParaRPr lang="en-IE"/>
        </a:p>
      </dgm:t>
    </dgm:pt>
    <dgm:pt modelId="{91A93514-3F2C-42E1-ACFC-F620826A0C5D}">
      <dgm:prSet/>
      <dgm:spPr/>
      <dgm:t>
        <a:bodyPr/>
        <a:lstStyle/>
        <a:p>
          <a:r>
            <a:rPr lang="en-US" dirty="0"/>
            <a:t>ICS on major points on global supply and demand for seafarers,  current global </a:t>
          </a:r>
          <a:r>
            <a:rPr lang="en-US" b="1" dirty="0">
              <a:solidFill>
                <a:srgbClr val="FF0000"/>
              </a:solidFill>
            </a:rPr>
            <a:t>shortage</a:t>
          </a:r>
          <a:r>
            <a:rPr lang="en-US" dirty="0"/>
            <a:t> of about 16,500 </a:t>
          </a:r>
          <a:r>
            <a:rPr lang="en-US" b="1" dirty="0">
              <a:solidFill>
                <a:srgbClr val="FF0000"/>
              </a:solidFill>
            </a:rPr>
            <a:t>officers</a:t>
          </a:r>
          <a:r>
            <a:rPr lang="en-US" dirty="0">
              <a:solidFill>
                <a:srgbClr val="FF0000"/>
              </a:solidFill>
            </a:rPr>
            <a:t> </a:t>
          </a:r>
          <a:r>
            <a:rPr lang="en-US" dirty="0"/>
            <a:t>(2.1%), but a </a:t>
          </a:r>
          <a:r>
            <a:rPr lang="en-US" b="1" dirty="0">
              <a:solidFill>
                <a:srgbClr val="00B050"/>
              </a:solidFill>
            </a:rPr>
            <a:t>surplus</a:t>
          </a:r>
          <a:r>
            <a:rPr lang="en-US" dirty="0"/>
            <a:t> of about 119,000 </a:t>
          </a:r>
          <a:r>
            <a:rPr lang="en-US" b="1" dirty="0">
              <a:solidFill>
                <a:srgbClr val="00B050"/>
              </a:solidFill>
            </a:rPr>
            <a:t>ratings</a:t>
          </a:r>
          <a:r>
            <a:rPr lang="en-US" dirty="0"/>
            <a:t> (15.8%). </a:t>
          </a:r>
          <a:endParaRPr lang="en-IE" dirty="0"/>
        </a:p>
      </dgm:t>
    </dgm:pt>
    <dgm:pt modelId="{7FD2CE49-56FF-4B0C-91AC-423B89B3650D}" type="parTrans" cxnId="{3DF1BD83-D8E5-4A42-B3CD-CDC53C318BA5}">
      <dgm:prSet/>
      <dgm:spPr/>
      <dgm:t>
        <a:bodyPr/>
        <a:lstStyle/>
        <a:p>
          <a:endParaRPr lang="en-IE"/>
        </a:p>
      </dgm:t>
    </dgm:pt>
    <dgm:pt modelId="{C44301BE-833D-4778-9E45-801E08EEFD33}" type="sibTrans" cxnId="{3DF1BD83-D8E5-4A42-B3CD-CDC53C318BA5}">
      <dgm:prSet/>
      <dgm:spPr/>
      <dgm:t>
        <a:bodyPr/>
        <a:lstStyle/>
        <a:p>
          <a:endParaRPr lang="en-IE"/>
        </a:p>
      </dgm:t>
    </dgm:pt>
    <dgm:pt modelId="{EB0C42E5-1ED6-40F3-A01F-75A12E18797B}">
      <dgm:prSet/>
      <dgm:spPr/>
      <dgm:t>
        <a:bodyPr/>
        <a:lstStyle/>
        <a:p>
          <a:endParaRPr lang="en-IE"/>
        </a:p>
      </dgm:t>
    </dgm:pt>
    <dgm:pt modelId="{86DE1772-6D4E-4FF6-8EEC-30716E605F8C}" type="parTrans" cxnId="{9AF31571-49E8-4670-B1FE-2585389C00AA}">
      <dgm:prSet/>
      <dgm:spPr/>
      <dgm:t>
        <a:bodyPr/>
        <a:lstStyle/>
        <a:p>
          <a:endParaRPr lang="en-IE"/>
        </a:p>
      </dgm:t>
    </dgm:pt>
    <dgm:pt modelId="{270DC273-3626-4DF7-91A7-A4E4C2D5AAD7}" type="sibTrans" cxnId="{9AF31571-49E8-4670-B1FE-2585389C00AA}">
      <dgm:prSet/>
      <dgm:spPr/>
      <dgm:t>
        <a:bodyPr/>
        <a:lstStyle/>
        <a:p>
          <a:endParaRPr lang="en-IE"/>
        </a:p>
      </dgm:t>
    </dgm:pt>
    <dgm:pt modelId="{5CC6C1B4-DAE3-4413-A39C-4AEAD0B6DA38}" type="pres">
      <dgm:prSet presAssocID="{2DC1F047-2CEC-43B2-A44D-194B7794579D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2D5ECFAF-FC16-4159-85B8-0133D6BBEF80}" type="pres">
      <dgm:prSet presAssocID="{2DC1F047-2CEC-43B2-A44D-194B7794579D}" presName="Background" presStyleLbl="bgImgPlace1" presStyleIdx="0" presStyleCnt="1"/>
      <dgm:spPr/>
    </dgm:pt>
    <dgm:pt modelId="{46EECCB7-9F32-4346-92EB-F81701D927D1}" type="pres">
      <dgm:prSet presAssocID="{2DC1F047-2CEC-43B2-A44D-194B7794579D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470DA368-6F0C-4969-B828-45336C1C2245}" type="pres">
      <dgm:prSet presAssocID="{2DC1F047-2CEC-43B2-A44D-194B7794579D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3FD57996-1976-4003-AEFD-85AEA02EA2D8}" type="pres">
      <dgm:prSet presAssocID="{2DC1F047-2CEC-43B2-A44D-194B7794579D}" presName="Plus" presStyleLbl="alignNode1" presStyleIdx="0" presStyleCnt="2"/>
      <dgm:spPr/>
    </dgm:pt>
    <dgm:pt modelId="{AE211020-3564-4DBA-B361-51E96AB2ADA0}" type="pres">
      <dgm:prSet presAssocID="{2DC1F047-2CEC-43B2-A44D-194B7794579D}" presName="Minus" presStyleLbl="alignNode1" presStyleIdx="1" presStyleCnt="2"/>
      <dgm:spPr/>
    </dgm:pt>
    <dgm:pt modelId="{D511D528-3482-4695-87F5-4BEB75C70355}" type="pres">
      <dgm:prSet presAssocID="{2DC1F047-2CEC-43B2-A44D-194B7794579D}" presName="Divider" presStyleLbl="parChTrans1D1" presStyleIdx="0" presStyleCnt="1"/>
      <dgm:spPr/>
    </dgm:pt>
  </dgm:ptLst>
  <dgm:cxnLst>
    <dgm:cxn modelId="{B20FE45C-395B-4FB8-A41E-FD8E09EFD180}" type="presOf" srcId="{20BCA517-FF6E-4028-A677-114F337EF151}" destId="{46EECCB7-9F32-4346-92EB-F81701D927D1}" srcOrd="0" destOrd="0" presId="urn:microsoft.com/office/officeart/2009/3/layout/PlusandMinus"/>
    <dgm:cxn modelId="{9AF31571-49E8-4670-B1FE-2585389C00AA}" srcId="{2DC1F047-2CEC-43B2-A44D-194B7794579D}" destId="{EB0C42E5-1ED6-40F3-A01F-75A12E18797B}" srcOrd="2" destOrd="0" parTransId="{86DE1772-6D4E-4FF6-8EEC-30716E605F8C}" sibTransId="{270DC273-3626-4DF7-91A7-A4E4C2D5AAD7}"/>
    <dgm:cxn modelId="{13CA2659-5C8A-4C6B-A1A2-9DD1FC0A2358}" type="presOf" srcId="{91A93514-3F2C-42E1-ACFC-F620826A0C5D}" destId="{470DA368-6F0C-4969-B828-45336C1C2245}" srcOrd="0" destOrd="0" presId="urn:microsoft.com/office/officeart/2009/3/layout/PlusandMinus"/>
    <dgm:cxn modelId="{3DF1BD83-D8E5-4A42-B3CD-CDC53C318BA5}" srcId="{2DC1F047-2CEC-43B2-A44D-194B7794579D}" destId="{91A93514-3F2C-42E1-ACFC-F620826A0C5D}" srcOrd="1" destOrd="0" parTransId="{7FD2CE49-56FF-4B0C-91AC-423B89B3650D}" sibTransId="{C44301BE-833D-4778-9E45-801E08EEFD33}"/>
    <dgm:cxn modelId="{0FEC2AAA-CC19-406A-9D21-996A480B9954}" type="presOf" srcId="{2DC1F047-2CEC-43B2-A44D-194B7794579D}" destId="{5CC6C1B4-DAE3-4413-A39C-4AEAD0B6DA38}" srcOrd="0" destOrd="0" presId="urn:microsoft.com/office/officeart/2009/3/layout/PlusandMinus"/>
    <dgm:cxn modelId="{707E64B7-FA9E-4A30-826E-7ED4FF41BCB3}" srcId="{2DC1F047-2CEC-43B2-A44D-194B7794579D}" destId="{20BCA517-FF6E-4028-A677-114F337EF151}" srcOrd="0" destOrd="0" parTransId="{D77B9D06-C900-4151-8F85-11331686EE3E}" sibTransId="{2B74F694-2875-4A1D-939B-5598A20A7A60}"/>
    <dgm:cxn modelId="{BA04DC11-4447-42F1-9227-5068140605AF}" type="presParOf" srcId="{5CC6C1B4-DAE3-4413-A39C-4AEAD0B6DA38}" destId="{2D5ECFAF-FC16-4159-85B8-0133D6BBEF80}" srcOrd="0" destOrd="0" presId="urn:microsoft.com/office/officeart/2009/3/layout/PlusandMinus"/>
    <dgm:cxn modelId="{ECBAB4F7-1DE2-4822-922B-C607BFFD2E15}" type="presParOf" srcId="{5CC6C1B4-DAE3-4413-A39C-4AEAD0B6DA38}" destId="{46EECCB7-9F32-4346-92EB-F81701D927D1}" srcOrd="1" destOrd="0" presId="urn:microsoft.com/office/officeart/2009/3/layout/PlusandMinus"/>
    <dgm:cxn modelId="{38189C05-24D1-4C4B-84E1-C251A9F25011}" type="presParOf" srcId="{5CC6C1B4-DAE3-4413-A39C-4AEAD0B6DA38}" destId="{470DA368-6F0C-4969-B828-45336C1C2245}" srcOrd="2" destOrd="0" presId="urn:microsoft.com/office/officeart/2009/3/layout/PlusandMinus"/>
    <dgm:cxn modelId="{E081BFF9-A49E-4865-97E6-EB417D292E4B}" type="presParOf" srcId="{5CC6C1B4-DAE3-4413-A39C-4AEAD0B6DA38}" destId="{3FD57996-1976-4003-AEFD-85AEA02EA2D8}" srcOrd="3" destOrd="0" presId="urn:microsoft.com/office/officeart/2009/3/layout/PlusandMinus"/>
    <dgm:cxn modelId="{B88ED2CE-5AA3-4D48-91D8-FC09DE1A0DD3}" type="presParOf" srcId="{5CC6C1B4-DAE3-4413-A39C-4AEAD0B6DA38}" destId="{AE211020-3564-4DBA-B361-51E96AB2ADA0}" srcOrd="4" destOrd="0" presId="urn:microsoft.com/office/officeart/2009/3/layout/PlusandMinus"/>
    <dgm:cxn modelId="{A8037265-C998-42BD-A8D3-54BECEAA3752}" type="presParOf" srcId="{5CC6C1B4-DAE3-4413-A39C-4AEAD0B6DA38}" destId="{D511D528-3482-4695-87F5-4BEB75C70355}" srcOrd="5" destOrd="0" presId="urn:microsoft.com/office/officeart/2009/3/layout/PlusandMinu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51B55-61EA-4E8D-B008-52644F805496}">
      <dsp:nvSpPr>
        <dsp:cNvPr id="0" name=""/>
        <dsp:cNvSpPr/>
      </dsp:nvSpPr>
      <dsp:spPr>
        <a:xfrm rot="16200000">
          <a:off x="740410" y="-740410"/>
          <a:ext cx="2435860" cy="3916680"/>
        </a:xfrm>
        <a:prstGeom prst="round1Rect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Eco-friendly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Comparing to road transport, the maritime industry </a:t>
          </a:r>
          <a:r>
            <a: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is less dangerous for the environment: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The </a:t>
          </a:r>
          <a:r>
            <a: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shipping industry is responsible for only 12% of the total of pollution 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generated by human economic activities.</a:t>
          </a:r>
          <a:endParaRPr lang="en-IE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0" y="0"/>
        <a:ext cx="3916680" cy="1826895"/>
      </dsp:txXfrm>
    </dsp:sp>
    <dsp:sp modelId="{D6894751-AD1C-423F-868F-2451B76C3B50}">
      <dsp:nvSpPr>
        <dsp:cNvPr id="0" name=""/>
        <dsp:cNvSpPr/>
      </dsp:nvSpPr>
      <dsp:spPr>
        <a:xfrm>
          <a:off x="3916680" y="0"/>
          <a:ext cx="3916680" cy="2435860"/>
        </a:xfrm>
        <a:prstGeom prst="round1Rect">
          <a:avLst/>
        </a:prstGeom>
        <a:gradFill rotWithShape="0">
          <a:gsLst>
            <a:gs pos="0">
              <a:schemeClr val="accent3">
                <a:hueOff val="60852"/>
                <a:satOff val="23232"/>
                <a:lumOff val="-836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60852"/>
                <a:satOff val="23232"/>
                <a:lumOff val="-836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60852"/>
                <a:satOff val="23232"/>
                <a:lumOff val="-836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Safe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Percentages of </a:t>
          </a:r>
          <a:r>
            <a: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losses 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caused by incidents during transport by sea have </a:t>
          </a:r>
          <a:r>
            <a: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dropped until lowest since a decade 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according to international reports</a:t>
          </a:r>
          <a:endParaRPr lang="en-IE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16680" y="0"/>
        <a:ext cx="3916680" cy="1826895"/>
      </dsp:txXfrm>
    </dsp:sp>
    <dsp:sp modelId="{34E01003-5F7B-48FC-9868-1B8BE1099EB0}">
      <dsp:nvSpPr>
        <dsp:cNvPr id="0" name=""/>
        <dsp:cNvSpPr/>
      </dsp:nvSpPr>
      <dsp:spPr>
        <a:xfrm rot="10800000">
          <a:off x="0" y="2435860"/>
          <a:ext cx="3916680" cy="2435860"/>
        </a:xfrm>
        <a:prstGeom prst="round1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Ideal way to move big volumes of cargo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 comparison with the capacity of airplanes or trucks.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 addition, shipping allows the movement of liquids, gas and dangerous cargo. </a:t>
          </a:r>
          <a:endParaRPr lang="en-IE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3044825"/>
        <a:ext cx="3916680" cy="1826895"/>
      </dsp:txXfrm>
    </dsp:sp>
    <dsp:sp modelId="{9405CFA5-C14A-4232-87F7-FAADDAC3DDAC}">
      <dsp:nvSpPr>
        <dsp:cNvPr id="0" name=""/>
        <dsp:cNvSpPr/>
      </dsp:nvSpPr>
      <dsp:spPr>
        <a:xfrm rot="5400000">
          <a:off x="4657090" y="1695450"/>
          <a:ext cx="2435860" cy="3916680"/>
        </a:xfrm>
        <a:prstGeom prst="round1Rect">
          <a:avLst/>
        </a:prstGeom>
        <a:gradFill rotWithShape="0">
          <a:gsLst>
            <a:gs pos="0">
              <a:schemeClr val="accent3">
                <a:hueOff val="182556"/>
                <a:satOff val="69697"/>
                <a:lumOff val="-2509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82556"/>
                <a:satOff val="69697"/>
                <a:lumOff val="-2509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82556"/>
                <a:satOff val="69697"/>
                <a:lumOff val="-2509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Cheaper</a:t>
          </a:r>
          <a:r>
            <a:rPr lang="en-US" sz="19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Shipping industry has the </a:t>
          </a:r>
          <a:r>
            <a:rPr lang="en-US" sz="16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most competitive freight costs</a:t>
          </a:r>
          <a:r>
            <a:rPr lang="en-US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as is one of the most cost-effective ways of goods transportation through long distances.</a:t>
          </a:r>
          <a:endParaRPr lang="en-IE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916680" y="3044824"/>
        <a:ext cx="3916680" cy="1826895"/>
      </dsp:txXfrm>
    </dsp:sp>
    <dsp:sp modelId="{AB04E2B1-9968-4D23-8FBF-190E82AC5F53}">
      <dsp:nvSpPr>
        <dsp:cNvPr id="0" name=""/>
        <dsp:cNvSpPr/>
      </dsp:nvSpPr>
      <dsp:spPr>
        <a:xfrm>
          <a:off x="2936233" y="2006600"/>
          <a:ext cx="1960893" cy="858518"/>
        </a:xfrm>
        <a:prstGeom prst="roundRect">
          <a:avLst/>
        </a:prstGeom>
        <a:solidFill>
          <a:schemeClr val="tx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ibl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Advantages</a:t>
          </a:r>
          <a:endParaRPr lang="en-IE" sz="20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78142" y="2048509"/>
        <a:ext cx="1877075" cy="7747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5ECFAF-FC16-4159-85B8-0133D6BBEF80}">
      <dsp:nvSpPr>
        <dsp:cNvPr id="0" name=""/>
        <dsp:cNvSpPr/>
      </dsp:nvSpPr>
      <dsp:spPr>
        <a:xfrm>
          <a:off x="589787" y="1166044"/>
          <a:ext cx="5701284" cy="2946388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EECCB7-9F32-4346-92EB-F81701D927D1}">
      <dsp:nvSpPr>
        <dsp:cNvPr id="0" name=""/>
        <dsp:cNvSpPr/>
      </dsp:nvSpPr>
      <dsp:spPr>
        <a:xfrm>
          <a:off x="760171" y="1510627"/>
          <a:ext cx="2647492" cy="2520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Number of ships and global needs for trade are increasing, resulting into more job positions</a:t>
          </a:r>
          <a:endParaRPr lang="en-IE" sz="2000" kern="1200" dirty="0"/>
        </a:p>
      </dsp:txBody>
      <dsp:txXfrm>
        <a:off x="760171" y="1510627"/>
        <a:ext cx="2647492" cy="2520599"/>
      </dsp:txXfrm>
    </dsp:sp>
    <dsp:sp modelId="{470DA368-6F0C-4969-B828-45336C1C2245}">
      <dsp:nvSpPr>
        <dsp:cNvPr id="0" name=""/>
        <dsp:cNvSpPr/>
      </dsp:nvSpPr>
      <dsp:spPr>
        <a:xfrm>
          <a:off x="3466642" y="1510627"/>
          <a:ext cx="2647492" cy="2520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ICS on major points on global supply and demand for seafarers,  current global </a:t>
          </a:r>
          <a:r>
            <a:rPr lang="en-US" sz="2000" b="1" kern="1200" dirty="0">
              <a:solidFill>
                <a:srgbClr val="FF0000"/>
              </a:solidFill>
            </a:rPr>
            <a:t>shortage</a:t>
          </a:r>
          <a:r>
            <a:rPr lang="en-US" sz="2000" kern="1200" dirty="0"/>
            <a:t> of about 16,500 </a:t>
          </a:r>
          <a:r>
            <a:rPr lang="en-US" sz="2000" b="1" kern="1200" dirty="0">
              <a:solidFill>
                <a:srgbClr val="FF0000"/>
              </a:solidFill>
            </a:rPr>
            <a:t>officers</a:t>
          </a:r>
          <a:r>
            <a:rPr lang="en-US" sz="2000" kern="1200" dirty="0">
              <a:solidFill>
                <a:srgbClr val="FF0000"/>
              </a:solidFill>
            </a:rPr>
            <a:t> </a:t>
          </a:r>
          <a:r>
            <a:rPr lang="en-US" sz="2000" kern="1200" dirty="0"/>
            <a:t>(2.1%), but a </a:t>
          </a:r>
          <a:r>
            <a:rPr lang="en-US" sz="2000" b="1" kern="1200" dirty="0">
              <a:solidFill>
                <a:srgbClr val="00B050"/>
              </a:solidFill>
            </a:rPr>
            <a:t>surplus</a:t>
          </a:r>
          <a:r>
            <a:rPr lang="en-US" sz="2000" kern="1200" dirty="0"/>
            <a:t> of about 119,000 </a:t>
          </a:r>
          <a:r>
            <a:rPr lang="en-US" sz="2000" b="1" kern="1200" dirty="0">
              <a:solidFill>
                <a:srgbClr val="00B050"/>
              </a:solidFill>
            </a:rPr>
            <a:t>ratings</a:t>
          </a:r>
          <a:r>
            <a:rPr lang="en-US" sz="2000" kern="1200" dirty="0"/>
            <a:t> (15.8%). </a:t>
          </a:r>
          <a:endParaRPr lang="en-IE" sz="2000" kern="1200" dirty="0"/>
        </a:p>
      </dsp:txBody>
      <dsp:txXfrm>
        <a:off x="3466642" y="1510627"/>
        <a:ext cx="2647492" cy="2520599"/>
      </dsp:txXfrm>
    </dsp:sp>
    <dsp:sp modelId="{3FD57996-1976-4003-AEFD-85AEA02EA2D8}">
      <dsp:nvSpPr>
        <dsp:cNvPr id="0" name=""/>
        <dsp:cNvSpPr/>
      </dsp:nvSpPr>
      <dsp:spPr>
        <a:xfrm>
          <a:off x="0" y="576407"/>
          <a:ext cx="1114044" cy="1114044"/>
        </a:xfrm>
        <a:prstGeom prst="plus">
          <a:avLst>
            <a:gd name="adj" fmla="val 328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11020-3564-4DBA-B361-51E96AB2ADA0}">
      <dsp:nvSpPr>
        <dsp:cNvPr id="0" name=""/>
        <dsp:cNvSpPr/>
      </dsp:nvSpPr>
      <dsp:spPr>
        <a:xfrm>
          <a:off x="5504688" y="977044"/>
          <a:ext cx="1048512" cy="359315"/>
        </a:xfrm>
        <a:prstGeom prst="rect">
          <a:avLst/>
        </a:prstGeom>
        <a:solidFill>
          <a:schemeClr val="accent4">
            <a:hueOff val="331780"/>
            <a:satOff val="3437"/>
            <a:lumOff val="12548"/>
            <a:alphaOff val="0"/>
          </a:schemeClr>
        </a:solidFill>
        <a:ln w="12700" cap="flat" cmpd="sng" algn="ctr">
          <a:solidFill>
            <a:schemeClr val="accent4">
              <a:hueOff val="331780"/>
              <a:satOff val="3437"/>
              <a:lumOff val="125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1D528-3482-4695-87F5-4BEB75C70355}">
      <dsp:nvSpPr>
        <dsp:cNvPr id="0" name=""/>
        <dsp:cNvSpPr/>
      </dsp:nvSpPr>
      <dsp:spPr>
        <a:xfrm>
          <a:off x="3440430" y="1516017"/>
          <a:ext cx="655" cy="2407415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D13A1-BA39-4146-8958-4EBF23D535DB}" type="datetimeFigureOut">
              <a:rPr lang="en-GB" smtClean="0"/>
              <a:pPr/>
              <a:t>19/06/2018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AA393-51DA-45B3-8D7A-3174CA53A5D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068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554AC-8DF7-4277-9BF6-F3F6F23C8EB1}" type="datetimeFigureOut">
              <a:rPr lang="en-GB" smtClean="0"/>
              <a:pPr/>
              <a:t>19/06/2018</a:t>
            </a:fld>
            <a:endParaRPr lang="en-GB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Level 1.</a:t>
            </a:r>
          </a:p>
          <a:p>
            <a:pPr lvl="1"/>
            <a:r>
              <a:rPr lang="en-GB" dirty="0"/>
              <a:t>Level 2</a:t>
            </a:r>
          </a:p>
          <a:p>
            <a:pPr lvl="2"/>
            <a:r>
              <a:rPr lang="en-GB" dirty="0"/>
              <a:t>Level 3</a:t>
            </a:r>
          </a:p>
          <a:p>
            <a:pPr lvl="3"/>
            <a:r>
              <a:rPr lang="en-GB" dirty="0"/>
              <a:t>Level 4</a:t>
            </a:r>
          </a:p>
          <a:p>
            <a:pPr lvl="4"/>
            <a:r>
              <a:rPr lang="en-GB" dirty="0"/>
              <a:t>Level 5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30106-9095-4C92-93AC-0B0EE59A955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5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99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jpe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jpeg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816EAA"/>
                </a:solidFill>
              </a:defRPr>
            </a:lvl1pPr>
            <a:lvl2pPr>
              <a:defRPr/>
            </a:lvl2pPr>
            <a:lvl3pPr>
              <a:buClr>
                <a:srgbClr val="816EAA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E15E1C"/>
                </a:solidFill>
              </a:defRPr>
            </a:lvl1pPr>
            <a:lvl3pPr>
              <a:buClr>
                <a:srgbClr val="E15E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060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828019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2974194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slide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680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769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9999" y="6356351"/>
            <a:ext cx="7539971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057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09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40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ure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pic>
        <p:nvPicPr>
          <p:cNvPr id="8" name="Obrázek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916681"/>
            <a:ext cx="5107200" cy="379752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6680"/>
            <a:ext cx="4876800" cy="4122955"/>
          </a:xfrm>
          <a:prstGeom prst="rect">
            <a:avLst/>
          </a:prstGeom>
        </p:spPr>
      </p:pic>
      <p:pic>
        <p:nvPicPr>
          <p:cNvPr id="10" name="Obrázek 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982"/>
            <a:ext cx="4036800" cy="2691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691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953582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41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07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01520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8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98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8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2pPr>
              <a:defRPr/>
            </a:lvl2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3816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006EBC"/>
                </a:solidFill>
              </a:defRPr>
            </a:lvl1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40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F3A31C"/>
                </a:solidFill>
              </a:defRPr>
            </a:lvl1pPr>
            <a:lvl2pPr>
              <a:defRPr/>
            </a:lvl2pPr>
            <a:lvl3pPr>
              <a:buClr>
                <a:srgbClr val="F3A3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59A64B"/>
                </a:solidFill>
              </a:defRPr>
            </a:lvl1pPr>
            <a:lvl3pPr>
              <a:buClr>
                <a:srgbClr val="59A64B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59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62" r:id="rId5"/>
    <p:sldLayoutId id="2147483668" r:id="rId6"/>
    <p:sldLayoutId id="2147483664" r:id="rId7"/>
    <p:sldLayoutId id="2147483672" r:id="rId8"/>
    <p:sldLayoutId id="2147483679" r:id="rId9"/>
    <p:sldLayoutId id="2147483680" r:id="rId10"/>
    <p:sldLayoutId id="2147483682" r:id="rId11"/>
    <p:sldLayoutId id="2147483676" r:id="rId12"/>
    <p:sldLayoutId id="2147483677" r:id="rId13"/>
    <p:sldLayoutId id="2147483678" r:id="rId14"/>
    <p:sldLayoutId id="2147483666" r:id="rId15"/>
    <p:sldLayoutId id="2147483673" r:id="rId16"/>
    <p:sldLayoutId id="2147483674" r:id="rId17"/>
    <p:sldLayoutId id="2147483683" r:id="rId18"/>
    <p:sldLayoutId id="2147483681" r:id="rId19"/>
    <p:sldLayoutId id="2147483684" r:id="rId20"/>
    <p:sldLayoutId id="2147483667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safety4sea.com/top-5-sources-of-marine-pollution/" TargetMode="Externa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text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Lisbon </a:t>
            </a:r>
            <a:r>
              <a:rPr lang="en-GB" b="1" dirty="0">
                <a:solidFill>
                  <a:schemeClr val="accent1"/>
                </a:solidFill>
              </a:rPr>
              <a:t>/</a:t>
            </a:r>
            <a:r>
              <a:rPr lang="en-GB" dirty="0"/>
              <a:t> 20-21 June 2018</a:t>
            </a:r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606800" cy="81915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dirty="0"/>
              <a:t>Nikolaos </a:t>
            </a:r>
            <a:r>
              <a:rPr lang="en-GB" dirty="0" err="1"/>
              <a:t>Katsoulis</a:t>
            </a:r>
            <a:r>
              <a:rPr lang="cs-CZ" b="1" dirty="0">
                <a:solidFill>
                  <a:schemeClr val="accent1"/>
                </a:solidFill>
              </a:rPr>
              <a:t>/</a:t>
            </a:r>
            <a:r>
              <a:rPr lang="cs-CZ" b="1" dirty="0"/>
              <a:t> </a:t>
            </a:r>
            <a:r>
              <a:rPr lang="cs-CZ" dirty="0"/>
              <a:t>Project Officer</a:t>
            </a:r>
            <a:br>
              <a:rPr lang="cs-CZ" dirty="0"/>
            </a:br>
            <a:r>
              <a:rPr lang="en-GB" dirty="0"/>
              <a:t>Unit B.3.1 Environment &amp; Capacity Building </a:t>
            </a:r>
            <a:endParaRPr lang="cs-CZ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/>
              <a:t>BCSEA Project – Training on IMO PSC procedures for non-MoU on PSC countries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0000" y="3419158"/>
            <a:ext cx="8064000" cy="807443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Importance of trade by sea (shipping as the most international industry)</a:t>
            </a:r>
          </a:p>
        </p:txBody>
      </p:sp>
    </p:spTree>
    <p:extLst>
      <p:ext uri="{BB962C8B-B14F-4D97-AF65-F5344CB8AC3E}">
        <p14:creationId xmlns:p14="http://schemas.microsoft.com/office/powerpoint/2010/main" val="131890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59560" y="1371395"/>
            <a:ext cx="7882640" cy="4500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342900" lvl="1" indent="-342900">
              <a:buSzPct val="65000"/>
              <a:buBlip>
                <a:blip r:embed="rId2"/>
              </a:buBlip>
            </a:pPr>
            <a:r>
              <a:rPr lang="en-US" dirty="0"/>
              <a:t>The facilities provided in a port depend on the </a:t>
            </a:r>
            <a:r>
              <a:rPr lang="en-US" b="1" dirty="0"/>
              <a:t>type and volume of cargo which is in transit</a:t>
            </a:r>
            <a:r>
              <a:rPr lang="en-US" dirty="0"/>
              <a:t>. </a:t>
            </a:r>
          </a:p>
          <a:p>
            <a:pPr marL="342900" lvl="1" indent="-342900">
              <a:buSzPct val="65000"/>
              <a:buBlip>
                <a:blip r:embed="rId2"/>
              </a:buBlip>
            </a:pPr>
            <a:r>
              <a:rPr lang="en-US" b="1" dirty="0"/>
              <a:t>As trade changes, so do the ports</a:t>
            </a:r>
            <a:r>
              <a:rPr lang="en-US" dirty="0"/>
              <a:t>. Each has a mix of facilities designed to meet the trade of the region it serves.</a:t>
            </a:r>
            <a:endParaRPr lang="nl-BE" dirty="0"/>
          </a:p>
          <a:p>
            <a:pPr marL="342900" lvl="1" indent="-342900">
              <a:buSzPct val="65000"/>
              <a:buBlip>
                <a:blip r:embed="rId3"/>
              </a:buBlip>
            </a:pPr>
            <a:r>
              <a:rPr lang="en-US" b="1" dirty="0"/>
              <a:t>Ports and terminals get a significant income </a:t>
            </a:r>
            <a:r>
              <a:rPr lang="en-US" dirty="0"/>
              <a:t>by charging ships for the use of their facilities.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Role of Ports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60688"/>
            <a:ext cx="1991360" cy="132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4560687"/>
            <a:ext cx="1971040" cy="1320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707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59560" y="1371395"/>
            <a:ext cx="7882640" cy="4500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342900" lvl="1" indent="-342900">
              <a:buSzPct val="65000"/>
              <a:buBlip>
                <a:blip r:embed="rId2"/>
              </a:buBlip>
            </a:pPr>
            <a:r>
              <a:rPr lang="en-US" b="1" dirty="0"/>
              <a:t>Global</a:t>
            </a:r>
            <a:r>
              <a:rPr lang="en-US" dirty="0"/>
              <a:t> communication needs</a:t>
            </a:r>
          </a:p>
          <a:p>
            <a:pPr marL="342900" lvl="1" indent="-342900">
              <a:buSzPct val="65000"/>
              <a:buBlip>
                <a:blip r:embed="rId2"/>
              </a:buBlip>
            </a:pPr>
            <a:r>
              <a:rPr lang="en-GB" b="1" dirty="0"/>
              <a:t>Job positions </a:t>
            </a:r>
            <a:r>
              <a:rPr lang="en-GB" dirty="0"/>
              <a:t>for numerous number of employees</a:t>
            </a:r>
            <a:endParaRPr lang="nl-BE" dirty="0"/>
          </a:p>
          <a:p>
            <a:pPr marL="342900" lvl="1" indent="-342900">
              <a:buSzPct val="65000"/>
              <a:buBlip>
                <a:blip r:embed="rId3"/>
              </a:buBlip>
            </a:pPr>
            <a:r>
              <a:rPr lang="en-US" b="1" dirty="0"/>
              <a:t>Income</a:t>
            </a:r>
            <a:r>
              <a:rPr lang="en-US" dirty="0"/>
              <a:t> for State budget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Role of Shipping Companies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479" y="3195319"/>
            <a:ext cx="4462530" cy="26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21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Ship’s Crew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12</a:t>
            </a:fld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75134043"/>
              </p:ext>
            </p:extLst>
          </p:nvPr>
        </p:nvGraphicFramePr>
        <p:xfrm>
          <a:off x="1351280" y="1386840"/>
          <a:ext cx="6553200" cy="4688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7741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Major Oil spills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638" y="1879600"/>
            <a:ext cx="7111205" cy="3982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758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735773"/>
            <a:ext cx="5791200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761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Pollution from plastic &amp; other 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" y="1106488"/>
            <a:ext cx="7423150" cy="51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018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Marine debris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97840" y="1443841"/>
            <a:ext cx="80060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/>
              <a:t>Did you know?</a:t>
            </a:r>
            <a:r>
              <a:rPr lang="en-US" dirty="0"/>
              <a:t> </a:t>
            </a:r>
          </a:p>
          <a:p>
            <a:endParaRPr lang="en-US" b="1" i="1" dirty="0">
              <a:hlinkClick r:id="rId2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hlinkClick r:id="rId2"/>
              </a:rPr>
              <a:t>Plastic causes many effects in wildlife</a:t>
            </a:r>
            <a:r>
              <a:rPr lang="en-US" dirty="0"/>
              <a:t> </a:t>
            </a:r>
            <a:r>
              <a:rPr lang="en-US" i="1" dirty="0"/>
              <a:t>because chemicals include reproductive abnormalities and </a:t>
            </a:r>
            <a:r>
              <a:rPr lang="en-US" i="1" dirty="0" err="1"/>
              <a:t>behavioural</a:t>
            </a:r>
            <a:r>
              <a:rPr lang="en-US" i="1" dirty="0"/>
              <a:t> effects.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i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i="1" dirty="0"/>
              <a:t>All sea turtle species, 45% of all species of marine mammals, and 21% of all species of sea birds </a:t>
            </a:r>
            <a:r>
              <a:rPr lang="en-US" b="1" i="1" dirty="0">
                <a:solidFill>
                  <a:srgbClr val="7030A0"/>
                </a:solidFill>
              </a:rPr>
              <a:t>have been affected by marine debris</a:t>
            </a:r>
            <a:r>
              <a:rPr lang="en-US" i="1" dirty="0"/>
              <a:t>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i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i="1" dirty="0"/>
              <a:t>Plastics </a:t>
            </a:r>
            <a:r>
              <a:rPr lang="en-US" b="1" i="1" dirty="0">
                <a:solidFill>
                  <a:srgbClr val="7030A0"/>
                </a:solidFill>
              </a:rPr>
              <a:t>can absorb toxins from surrounding seawater</a:t>
            </a:r>
            <a:r>
              <a:rPr lang="en-US" i="1" dirty="0"/>
              <a:t>, such as pesticides and those in the class of chemicals known as Persistent Organic Pollutants (POPs). They can also release harmful components.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i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i="1" dirty="0"/>
              <a:t>Plastics </a:t>
            </a:r>
            <a:r>
              <a:rPr lang="en-US" b="1" i="1" dirty="0">
                <a:solidFill>
                  <a:srgbClr val="7030A0"/>
                </a:solidFill>
              </a:rPr>
              <a:t>can be ingested by many organisms</a:t>
            </a:r>
            <a:r>
              <a:rPr lang="en-US" i="1" dirty="0"/>
              <a:t>. This can cause damage to their health.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150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Ships emissions - example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17</a:t>
            </a:fld>
            <a:endParaRPr lang="en-GB" dirty="0"/>
          </a:p>
        </p:txBody>
      </p:sp>
      <p:pic>
        <p:nvPicPr>
          <p:cNvPr id="2050" name="Picture 20" descr="http://image.mlive.com/home/mlive-media/width960/img/us-world-news/photo/atlantic-amo-2018016-lrgjpg-af7ab98ca6bd4a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844" y="1394143"/>
            <a:ext cx="6442075" cy="4610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79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7316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Importance</a:t>
            </a:r>
            <a:r>
              <a:rPr lang="nl-BE" dirty="0"/>
              <a:t> of </a:t>
            </a:r>
            <a:r>
              <a:rPr lang="nl-BE" dirty="0" err="1"/>
              <a:t>shipping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40000" y="1620000"/>
            <a:ext cx="8064000" cy="240336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b="0" dirty="0">
                <a:solidFill>
                  <a:srgbClr val="006EBC"/>
                </a:solidFill>
              </a:rPr>
              <a:t>In 2016 IMO Council endorsed as the World Maritime Day theme: </a:t>
            </a:r>
            <a:r>
              <a:rPr lang="en-US" dirty="0">
                <a:solidFill>
                  <a:srgbClr val="006EBC"/>
                </a:solidFill>
              </a:rPr>
              <a:t>"Shipping: indispensable to the world"</a:t>
            </a:r>
            <a:endParaRPr lang="en-US" b="0" dirty="0">
              <a:solidFill>
                <a:srgbClr val="006EBC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b="0" dirty="0">
              <a:solidFill>
                <a:srgbClr val="006EBC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b="0" dirty="0">
                <a:solidFill>
                  <a:srgbClr val="006EBC"/>
                </a:solidFill>
              </a:rPr>
              <a:t>Why a </a:t>
            </a:r>
            <a:r>
              <a:rPr lang="en-US" dirty="0">
                <a:solidFill>
                  <a:srgbClr val="006EBC"/>
                </a:solidFill>
              </a:rPr>
              <a:t>critical link between shipping and global society </a:t>
            </a:r>
            <a:r>
              <a:rPr lang="en-US" b="0" dirty="0">
                <a:solidFill>
                  <a:srgbClr val="006EBC"/>
                </a:solidFill>
              </a:rPr>
              <a:t>exists? </a:t>
            </a:r>
            <a:endParaRPr lang="nl-BE" b="0" dirty="0">
              <a:solidFill>
                <a:srgbClr val="006EBC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4335591"/>
            <a:ext cx="4138930" cy="2183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1918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Facts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shipping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Today, around 90% of world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trade is carried by the international shipping industry.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Without shipping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import and export of goods on the scale necessary to sustain the modern world would not be possible.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Seaborne trade continues to expand,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bringing benefits for consumers across the world through competitive freight costs.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Yet the fact remains that most of the world's population is not aware of the vital role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shipping plays in their daily lives.</a:t>
            </a:r>
            <a:endParaRPr lang="nl-BE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2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Facts</a:t>
            </a:r>
            <a:r>
              <a:rPr lang="nl-BE" dirty="0"/>
              <a:t> and </a:t>
            </a:r>
            <a:r>
              <a:rPr lang="nl-BE" dirty="0" err="1"/>
              <a:t>figures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more than 50,000 merchant ships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trading internationally, transporting every kind of cargo. </a:t>
            </a:r>
          </a:p>
          <a:p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world fleet is registered in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over 150 nations and manned by more than 1.000.000 seafarers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 virtually every nationality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nl-B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760" y="3682055"/>
            <a:ext cx="3251199" cy="2163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604" y="1422400"/>
            <a:ext cx="3148676" cy="2078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7011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Human Element - Seafarers 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" t="17879"/>
          <a:stretch/>
        </p:blipFill>
        <p:spPr bwMode="auto">
          <a:xfrm>
            <a:off x="426720" y="1422400"/>
            <a:ext cx="8229600" cy="4585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033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Human Element – Master’s actions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55" y="1123826"/>
            <a:ext cx="7945178" cy="5165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020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7882640" cy="4500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342900" lvl="1" indent="-342900">
              <a:buSzPct val="65000"/>
              <a:buBlip>
                <a:blip r:embed="rId2"/>
              </a:buBlip>
            </a:pPr>
            <a:r>
              <a:rPr lang="en-US" dirty="0"/>
              <a:t>Marine transportation, is </a:t>
            </a:r>
            <a:r>
              <a:rPr lang="en-US" b="1" dirty="0"/>
              <a:t>less publicly visible</a:t>
            </a:r>
            <a:r>
              <a:rPr lang="en-US" dirty="0"/>
              <a:t>, but the biggest foundation of the global economy.</a:t>
            </a:r>
            <a:endParaRPr lang="nl-BE" dirty="0"/>
          </a:p>
          <a:p>
            <a:pPr marL="342900" lvl="1" indent="-342900">
              <a:buSzPct val="65000"/>
              <a:buBlip>
                <a:blip r:embed="rId3"/>
              </a:buBlip>
            </a:pPr>
            <a:r>
              <a:rPr lang="en-US" dirty="0"/>
              <a:t>For many commodities &amp; trade routes, </a:t>
            </a:r>
            <a:r>
              <a:rPr lang="en-US" b="1" dirty="0"/>
              <a:t>there is no direct substitute for waterborne commerce.</a:t>
            </a:r>
            <a:endParaRPr lang="nl-BE" dirty="0"/>
          </a:p>
          <a:p>
            <a:pPr marL="342900" lvl="1" indent="-342900">
              <a:buSzPct val="65000"/>
              <a:buBlip>
                <a:blip r:embed="rId4"/>
              </a:buBlip>
            </a:pPr>
            <a:r>
              <a:rPr lang="en-US" dirty="0"/>
              <a:t>For some </a:t>
            </a:r>
            <a:r>
              <a:rPr lang="en-US" u="sng" dirty="0"/>
              <a:t>coastwise or shortsea shipping</a:t>
            </a:r>
            <a:r>
              <a:rPr lang="en-US" dirty="0"/>
              <a:t> or </a:t>
            </a:r>
            <a:r>
              <a:rPr lang="en-US" u="sng" dirty="0"/>
              <a:t>within inland river systems</a:t>
            </a:r>
            <a:r>
              <a:rPr lang="en-US" dirty="0"/>
              <a:t>, </a:t>
            </a:r>
            <a:r>
              <a:rPr lang="en-US" b="1" dirty="0"/>
              <a:t>marine transportation provides a substitute for infrastructure constraints.</a:t>
            </a:r>
          </a:p>
          <a:p>
            <a:pPr marL="342900" lvl="1" indent="-342900">
              <a:buSzPct val="65000"/>
              <a:buBlip>
                <a:blip r:embed="rId4"/>
              </a:buBlip>
            </a:pPr>
            <a:r>
              <a:rPr lang="en-IE" u="sng" dirty="0"/>
              <a:t>Passenger transportation </a:t>
            </a:r>
            <a:r>
              <a:rPr lang="en-IE" dirty="0"/>
              <a:t>(ferries and cruise ships), </a:t>
            </a:r>
            <a:r>
              <a:rPr lang="en-IE" u="sng" dirty="0"/>
              <a:t>National </a:t>
            </a:r>
            <a:r>
              <a:rPr lang="en-IE" u="sng" dirty="0" err="1"/>
              <a:t>Defense</a:t>
            </a:r>
            <a:r>
              <a:rPr lang="en-IE" u="sng" dirty="0"/>
              <a:t> </a:t>
            </a:r>
            <a:r>
              <a:rPr lang="en-IE" dirty="0"/>
              <a:t>(Naval vessels), </a:t>
            </a:r>
            <a:r>
              <a:rPr lang="en-IE" u="sng" dirty="0"/>
              <a:t>Fishing</a:t>
            </a:r>
            <a:r>
              <a:rPr lang="en-IE" dirty="0"/>
              <a:t>, </a:t>
            </a:r>
            <a:r>
              <a:rPr lang="en-IE" u="sng" dirty="0"/>
              <a:t>Resource Extraction</a:t>
            </a:r>
            <a:r>
              <a:rPr lang="en-IE" dirty="0"/>
              <a:t>, </a:t>
            </a:r>
            <a:r>
              <a:rPr lang="en-IE" u="sng" dirty="0"/>
              <a:t>Navigational Service </a:t>
            </a:r>
            <a:r>
              <a:rPr lang="en-IE" dirty="0"/>
              <a:t>(Assistance tugs, Harbour Maintenance vessels, etc.)</a:t>
            </a:r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Benefits from shipping</a:t>
            </a:r>
          </a:p>
        </p:txBody>
      </p:sp>
    </p:spTree>
    <p:extLst>
      <p:ext uri="{BB962C8B-B14F-4D97-AF65-F5344CB8AC3E}">
        <p14:creationId xmlns:p14="http://schemas.microsoft.com/office/powerpoint/2010/main" val="1762271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Comparing to other transport sectors 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pPr/>
              <a:t>8</a:t>
            </a:fld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58434413"/>
              </p:ext>
            </p:extLst>
          </p:nvPr>
        </p:nvGraphicFramePr>
        <p:xfrm>
          <a:off x="711200" y="1397000"/>
          <a:ext cx="7833360" cy="4871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3315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Top </a:t>
            </a:r>
            <a:r>
              <a:rPr lang="nl-BE" dirty="0" err="1"/>
              <a:t>shipping</a:t>
            </a:r>
            <a:r>
              <a:rPr lang="nl-BE" dirty="0"/>
              <a:t> </a:t>
            </a:r>
            <a:r>
              <a:rPr lang="nl-BE" dirty="0" err="1"/>
              <a:t>flag</a:t>
            </a:r>
            <a:r>
              <a:rPr lang="nl-BE" dirty="0"/>
              <a:t> </a:t>
            </a:r>
            <a:r>
              <a:rPr lang="nl-BE" dirty="0" err="1"/>
              <a:t>States</a:t>
            </a:r>
            <a:endParaRPr lang="nl-BE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" y="1135063"/>
            <a:ext cx="7203440" cy="553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089349"/>
      </p:ext>
    </p:extLst>
  </p:cSld>
  <p:clrMapOvr>
    <a:masterClrMapping/>
  </p:clrMapOvr>
</p:sld>
</file>

<file path=ppt/theme/theme1.xml><?xml version="1.0" encoding="utf-8"?>
<a:theme xmlns:a="http://schemas.openxmlformats.org/drawingml/2006/main" name="EMSA presentation">
  <a:themeElements>
    <a:clrScheme name="EMSA Red">
      <a:dk1>
        <a:sysClr val="windowText" lastClr="000000"/>
      </a:dk1>
      <a:lt1>
        <a:sysClr val="window" lastClr="FFFFFF"/>
      </a:lt1>
      <a:dk2>
        <a:srgbClr val="20AEE6"/>
      </a:dk2>
      <a:lt2>
        <a:srgbClr val="006EBC"/>
      </a:lt2>
      <a:accent1>
        <a:srgbClr val="003384"/>
      </a:accent1>
      <a:accent2>
        <a:srgbClr val="9EA8AF"/>
      </a:accent2>
      <a:accent3>
        <a:srgbClr val="DCDCDC"/>
      </a:accent3>
      <a:accent4>
        <a:srgbClr val="E15E57"/>
      </a:accent4>
      <a:accent5>
        <a:srgbClr val="ED998B"/>
      </a:accent5>
      <a:accent6>
        <a:srgbClr val="F6C9BD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680</Words>
  <Application>Microsoft Office PowerPoint</Application>
  <PresentationFormat>On-screen Show (4:3)</PresentationFormat>
  <Paragraphs>79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EMSA presentation</vt:lpstr>
      <vt:lpstr>BCSEA Project – Training on IMO PSC procedures for non-MoU on PSC countries</vt:lpstr>
      <vt:lpstr>Importance of shipping</vt:lpstr>
      <vt:lpstr>Facts for shipping</vt:lpstr>
      <vt:lpstr>Facts and figures</vt:lpstr>
      <vt:lpstr>Human Element - Seafarers </vt:lpstr>
      <vt:lpstr>Human Element – Master’s actions</vt:lpstr>
      <vt:lpstr>Benefits from shipping</vt:lpstr>
      <vt:lpstr>Comparing to other transport sectors </vt:lpstr>
      <vt:lpstr>Top shipping flag States</vt:lpstr>
      <vt:lpstr>Role of Ports</vt:lpstr>
      <vt:lpstr>Role of Shipping Companies</vt:lpstr>
      <vt:lpstr>Ship’s Crew</vt:lpstr>
      <vt:lpstr>Major Oil spills</vt:lpstr>
      <vt:lpstr>PowerPoint Presentation</vt:lpstr>
      <vt:lpstr>Pollution from plastic &amp; other </vt:lpstr>
      <vt:lpstr>Marine debris</vt:lpstr>
      <vt:lpstr>Ships emissions - example</vt:lpstr>
      <vt:lpstr>PowerPoint Presentation</vt:lpstr>
    </vt:vector>
  </TitlesOfParts>
  <Manager>EMSA</Manager>
  <Company>EMSA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EMSA presentation</dc:title>
  <dc:subject>Presentation</dc:subject>
  <dc:creator>EMSA</dc:creator>
  <cp:lastModifiedBy>KATSOULIS Nikolaos (EMSA)</cp:lastModifiedBy>
  <cp:revision>62</cp:revision>
  <dcterms:created xsi:type="dcterms:W3CDTF">2015-01-19T19:14:45Z</dcterms:created>
  <dcterms:modified xsi:type="dcterms:W3CDTF">2018-06-19T13:48:42Z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ditor">
    <vt:lpwstr>EMSA</vt:lpwstr>
  </property>
  <property fmtid="{D5CDD505-2E9C-101B-9397-08002B2CF9AE}" pid="3" name="Language">
    <vt:lpwstr>EN</vt:lpwstr>
  </property>
  <property fmtid="{D5CDD505-2E9C-101B-9397-08002B2CF9AE}" pid="4" name="Owner">
    <vt:lpwstr>EMSA</vt:lpwstr>
  </property>
  <property fmtid="{D5CDD505-2E9C-101B-9397-08002B2CF9AE}" pid="5" name="Publisher">
    <vt:lpwstr>EMSA</vt:lpwstr>
  </property>
</Properties>
</file>