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1"/>
  </p:sldMasterIdLst>
  <p:notesMasterIdLst>
    <p:notesMasterId r:id="rId16"/>
  </p:notesMasterIdLst>
  <p:handoutMasterIdLst>
    <p:handoutMasterId r:id="rId17"/>
  </p:handoutMasterIdLst>
  <p:sldIdLst>
    <p:sldId id="1092" r:id="rId2"/>
    <p:sldId id="1083" r:id="rId3"/>
    <p:sldId id="1096" r:id="rId4"/>
    <p:sldId id="1095" r:id="rId5"/>
    <p:sldId id="1093" r:id="rId6"/>
    <p:sldId id="1097" r:id="rId7"/>
    <p:sldId id="1098" r:id="rId8"/>
    <p:sldId id="1099" r:id="rId9"/>
    <p:sldId id="1100" r:id="rId10"/>
    <p:sldId id="1105" r:id="rId11"/>
    <p:sldId id="1104" r:id="rId12"/>
    <p:sldId id="1103" r:id="rId13"/>
    <p:sldId id="1102" r:id="rId14"/>
    <p:sldId id="1086" r:id="rId15"/>
  </p:sldIdLst>
  <p:sldSz cx="9144000" cy="6858000" type="screen4x3"/>
  <p:notesSz cx="6797675" cy="9926638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1pPr>
    <a:lvl2pPr marL="534988" indent="-777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2pPr>
    <a:lvl3pPr marL="1071563" indent="-1571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3pPr>
    <a:lvl4pPr marL="1608138" indent="-2365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4pPr>
    <a:lvl5pPr marL="2144713" indent="-3159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ACFE8"/>
    <a:srgbClr val="95BEE7"/>
    <a:srgbClr val="6CBCE2"/>
    <a:srgbClr val="4B92DB"/>
    <a:srgbClr val="618E33"/>
    <a:srgbClr val="495965"/>
    <a:srgbClr val="E10B8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69" d="100"/>
          <a:sy n="69" d="100"/>
        </p:scale>
        <p:origin x="11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35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>
            <a:extLst>
              <a:ext uri="{FF2B5EF4-FFF2-40B4-BE49-F238E27FC236}">
                <a16:creationId xmlns:a16="http://schemas.microsoft.com/office/drawing/2014/main" id="{7FEB8D7D-FF8A-48CB-832E-AEC9CC104E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2438" y="330200"/>
            <a:ext cx="4986337" cy="49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 New Roman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D889356-B8A4-4164-BB61-42434486AE8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52438" y="9264650"/>
            <a:ext cx="3625850" cy="49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dirty="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DEPT. MSA&amp;IS</a:t>
            </a:r>
            <a:endParaRPr lang="en-US">
              <a:latin typeface="Times New Roman" charset="0"/>
            </a:endParaRP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CA293F64-366B-4B6A-802A-E1A3BACA7FC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967413" y="9512300"/>
            <a:ext cx="301625" cy="249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ECAFFFE2-05C8-41DE-B99C-33CF7F164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3923284-1194-4D1B-A741-EEA7C109C0A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50888"/>
            <a:ext cx="4946650" cy="370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50416A6-1C90-4A8D-A21C-28FEE9976C2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4750" cy="417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-107" charset="0"/>
        <a:ea typeface="ＭＳ Ｐゴシック" panose="020B0600070205080204" pitchFamily="34" charset="-128"/>
        <a:cs typeface="ＭＳ Ｐゴシック" pitchFamily="-107" charset="-128"/>
      </a:defRPr>
    </a:lvl1pPr>
    <a:lvl2pPr marL="53498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ＭＳ Ｐゴシック" panose="020B0600070205080204" pitchFamily="34" charset="-128"/>
        <a:cs typeface="+mn-cs"/>
      </a:defRPr>
    </a:lvl2pPr>
    <a:lvl3pPr marL="107156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ＭＳ Ｐゴシック" panose="020B0600070205080204" pitchFamily="34" charset="-128"/>
        <a:cs typeface="+mn-cs"/>
      </a:defRPr>
    </a:lvl3pPr>
    <a:lvl4pPr marL="160813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ＭＳ Ｐゴシック" panose="020B0600070205080204" pitchFamily="34" charset="-128"/>
        <a:cs typeface="+mn-cs"/>
      </a:defRPr>
    </a:lvl4pPr>
    <a:lvl5pPr marL="21447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ＭＳ Ｐゴシック" panose="020B0600070205080204" pitchFamily="34" charset="-128"/>
        <a:cs typeface="+mn-cs"/>
      </a:defRPr>
    </a:lvl5pPr>
    <a:lvl6pPr marL="2682164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mo.org" TargetMode="External"/><Relationship Id="rId2" Type="http://schemas.openxmlformats.org/officeDocument/2006/relationships/hyperlink" Target="mailto:msa@imo.org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457B592D-0312-4FAF-BBA6-80F151ABCEE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319588"/>
            <a:ext cx="9144000" cy="1557337"/>
          </a:xfrm>
          <a:prstGeom prst="rect">
            <a:avLst/>
          </a:prstGeom>
          <a:solidFill>
            <a:srgbClr val="495965">
              <a:alpha val="8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13E997-E7E2-4FC8-A3E4-D6939AC274F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878513"/>
            <a:ext cx="9144000" cy="9794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" name="Picture 7" descr="IMO-logo-rgb.png">
            <a:extLst>
              <a:ext uri="{FF2B5EF4-FFF2-40B4-BE49-F238E27FC236}">
                <a16:creationId xmlns:a16="http://schemas.microsoft.com/office/drawing/2014/main" id="{8D4BAC50-F783-41E0-924A-FDA12AD31E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6080125"/>
            <a:ext cx="20447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2D1745-6AE1-41F5-8969-6C321CCB36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11888"/>
            <a:ext cx="233363" cy="231775"/>
          </a:xfrm>
          <a:prstGeom prst="rect">
            <a:avLst/>
          </a:prstGeom>
          <a:solidFill>
            <a:srgbClr val="495965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9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8CEB06B9-18CE-457D-BF3F-6B208B8488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211888"/>
            <a:ext cx="2662238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1484786"/>
            <a:ext cx="5881526" cy="480359"/>
          </a:xfrm>
          <a:prstGeom prst="rect">
            <a:avLst/>
          </a:prstGeom>
          <a:solidFill>
            <a:srgbClr val="4B92DB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8890231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797005-8CF0-476E-8B9B-84F8E3262D80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A05CAFF-29F5-4132-A7EE-194476E053C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30CFB2AE-1028-41AD-904C-D287AB430AE3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230F479C-38C4-4EE2-A223-2A0D445AC7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736850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1144" y="1316765"/>
            <a:ext cx="8721725" cy="4509864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495965"/>
                </a:solidFill>
              </a:defRPr>
            </a:lvl1pPr>
            <a:lvl2pPr>
              <a:defRPr sz="2000">
                <a:solidFill>
                  <a:srgbClr val="495965"/>
                </a:solidFill>
              </a:defRPr>
            </a:lvl2pPr>
            <a:lvl3pPr>
              <a:defRPr sz="1800">
                <a:solidFill>
                  <a:srgbClr val="495965"/>
                </a:solidFill>
              </a:defRPr>
            </a:lvl3pPr>
            <a:lvl4pPr>
              <a:defRPr sz="1400">
                <a:solidFill>
                  <a:srgbClr val="495965"/>
                </a:solidFill>
              </a:defRPr>
            </a:lvl4pPr>
            <a:lvl5pPr>
              <a:defRPr sz="1200">
                <a:solidFill>
                  <a:srgbClr val="4959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156535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C303FD-E947-411F-A2DA-21D1AD622C22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8F78479-0246-45E3-B440-F853FEE1E5B4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8B9D687A-83A2-4BE8-9AA2-AED157E202B3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-508" y="4292652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53073" y="4293098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106654" y="4293098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11144" y="1316767"/>
            <a:ext cx="8721725" cy="278430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495965"/>
                </a:solidFill>
              </a:defRPr>
            </a:lvl1pPr>
            <a:lvl2pPr>
              <a:defRPr sz="2000">
                <a:solidFill>
                  <a:srgbClr val="495965"/>
                </a:solidFill>
              </a:defRPr>
            </a:lvl2pPr>
            <a:lvl3pPr>
              <a:defRPr sz="1800">
                <a:solidFill>
                  <a:srgbClr val="495965"/>
                </a:solidFill>
              </a:defRPr>
            </a:lvl3pPr>
            <a:lvl4pPr>
              <a:defRPr sz="1400">
                <a:solidFill>
                  <a:srgbClr val="495965"/>
                </a:solidFill>
              </a:defRPr>
            </a:lvl4pPr>
            <a:lvl5pPr>
              <a:defRPr sz="1200">
                <a:solidFill>
                  <a:srgbClr val="4959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530678"/>
      </p:ext>
    </p:extLst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83211CB3-C9DA-4D7E-9E42-482219FB83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3514BC-17AC-4E75-95E6-CFC31FFF51D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BC232-B400-45EF-9CF8-3C38DC7DEC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402846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289BC98F-C885-49C9-879C-AEBC9FD4683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82C19D2E-16F7-4933-8158-63773D93E96B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4CAD-7679-4D90-9295-DF2938086B81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">
            <a:extLst>
              <a:ext uri="{FF2B5EF4-FFF2-40B4-BE49-F238E27FC236}">
                <a16:creationId xmlns:a16="http://schemas.microsoft.com/office/drawing/2014/main" id="{A343AA0F-639E-4103-A475-BC49DC3E7A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00325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4" name="Chart Placeholder 2"/>
          <p:cNvSpPr>
            <a:spLocks noGrp="1"/>
          </p:cNvSpPr>
          <p:nvPr>
            <p:ph type="chart" idx="1"/>
          </p:nvPr>
        </p:nvSpPr>
        <p:spPr>
          <a:xfrm>
            <a:off x="179512" y="1316765"/>
            <a:ext cx="8784976" cy="4525963"/>
          </a:xfrm>
          <a:prstGeom prst="rect">
            <a:avLst/>
          </a:prstGeom>
        </p:spPr>
        <p:txBody>
          <a:bodyPr/>
          <a:lstStyle>
            <a:lvl1pPr marL="61913" indent="0">
              <a:buFontTx/>
              <a:buNone/>
              <a:defRPr sz="2000" baseline="0"/>
            </a:lvl1pPr>
          </a:lstStyle>
          <a:p>
            <a:pPr lvl="0"/>
            <a:endParaRPr lang="en-US" noProof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3657166"/>
      </p:ext>
    </p:extLst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5E9C2E-5399-4E09-97C2-E216246E5DFE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827828-1FB4-4D10-8946-3AD438AF0211}"/>
              </a:ext>
            </a:extLst>
          </p:cNvPr>
          <p:cNvCxnSpPr/>
          <p:nvPr userDrawn="1"/>
        </p:nvCxnSpPr>
        <p:spPr>
          <a:xfrm>
            <a:off x="4565650" y="1314450"/>
            <a:ext cx="0" cy="4610100"/>
          </a:xfrm>
          <a:prstGeom prst="line">
            <a:avLst/>
          </a:prstGeom>
          <a:ln w="9525">
            <a:solidFill>
              <a:srgbClr val="49596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7D37F55C-21F1-4B55-8FF4-4D493F6F71D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83D6A521-0514-4895-A2B5-C1ABB5C22399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4F574950-3232-4140-9261-A5175193D1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4753365" y="1841781"/>
            <a:ext cx="4204196" cy="4083496"/>
          </a:xfrm>
          <a:prstGeom prst="rect">
            <a:avLst/>
          </a:prstGeom>
        </p:spPr>
        <p:txBody>
          <a:bodyPr lIns="77925" tIns="38963" rIns="77925" bIns="38963"/>
          <a:lstStyle>
            <a:lvl1pPr marL="342900" indent="-342900">
              <a:spcBef>
                <a:spcPts val="1364"/>
              </a:spcBef>
              <a:buClr>
                <a:srgbClr val="4B92DB"/>
              </a:buClr>
              <a:buSzPct val="90000"/>
              <a:buFont typeface="+mj-lt"/>
              <a:buAutoNum type="arabicPeriod"/>
              <a:defRPr sz="1400">
                <a:solidFill>
                  <a:srgbClr val="495965"/>
                </a:solidFill>
              </a:defRPr>
            </a:lvl1pPr>
            <a:lvl2pPr marL="572887" indent="-342900">
              <a:buClr>
                <a:srgbClr val="4B92DB"/>
              </a:buClr>
              <a:buSzPct val="90000"/>
              <a:buFont typeface="+mj-lt"/>
              <a:buAutoNum type="arabicPeriod"/>
              <a:defRPr sz="1300">
                <a:solidFill>
                  <a:srgbClr val="495965"/>
                </a:solidFill>
              </a:defRPr>
            </a:lvl2pPr>
            <a:lvl3pPr marL="845543" indent="-307101">
              <a:buClr>
                <a:srgbClr val="4B92DB"/>
              </a:buClr>
              <a:buSzPct val="90000"/>
              <a:buFont typeface="+mj-lt"/>
              <a:buAutoNum type="arabicPeriod"/>
              <a:defRPr sz="1200">
                <a:solidFill>
                  <a:srgbClr val="495965"/>
                </a:solidFill>
              </a:defRPr>
            </a:lvl3pPr>
            <a:lvl4pPr marL="1141820" indent="-296278">
              <a:buClr>
                <a:srgbClr val="4B92DB"/>
              </a:buClr>
              <a:buSzPct val="90000"/>
              <a:buFont typeface="+mj-lt"/>
              <a:buAutoNum type="arabicPeriod"/>
              <a:defRPr sz="1100">
                <a:solidFill>
                  <a:srgbClr val="495965"/>
                </a:solidFill>
              </a:defRPr>
            </a:lvl4pPr>
            <a:lvl5pPr marL="1448922" indent="-307101">
              <a:buClr>
                <a:srgbClr val="4B92DB"/>
              </a:buClr>
              <a:buSzPct val="90000"/>
              <a:buFont typeface="+mj-lt"/>
              <a:buAutoNum type="arabicPeriod"/>
              <a:defRPr sz="1000">
                <a:solidFill>
                  <a:srgbClr val="49596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187325" y="1259420"/>
            <a:ext cx="4204800" cy="43603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lang="en-GB" sz="1600" kern="1200" noProof="0" dirty="0" smtClean="0">
                <a:solidFill>
                  <a:srgbClr val="4B92D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745093" y="1259417"/>
            <a:ext cx="4204800" cy="43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lang="en-GB" sz="1600" kern="1200" noProof="0" dirty="0" smtClean="0">
                <a:solidFill>
                  <a:srgbClr val="4B92D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179512" y="1841781"/>
            <a:ext cx="4204196" cy="4083496"/>
          </a:xfrm>
          <a:prstGeom prst="rect">
            <a:avLst/>
          </a:prstGeom>
        </p:spPr>
        <p:txBody>
          <a:bodyPr lIns="77925" tIns="38963" rIns="77925" bIns="38963"/>
          <a:lstStyle>
            <a:lvl1pPr marL="342900" indent="-342900">
              <a:spcBef>
                <a:spcPts val="1364"/>
              </a:spcBef>
              <a:buClr>
                <a:srgbClr val="4B92DB"/>
              </a:buClr>
              <a:buSzPct val="90000"/>
              <a:buFont typeface="+mj-lt"/>
              <a:buAutoNum type="arabicPeriod"/>
              <a:defRPr sz="1400">
                <a:solidFill>
                  <a:srgbClr val="495965"/>
                </a:solidFill>
              </a:defRPr>
            </a:lvl1pPr>
            <a:lvl2pPr marL="572887" indent="-342900">
              <a:buClr>
                <a:srgbClr val="4B92DB"/>
              </a:buClr>
              <a:buSzPct val="90000"/>
              <a:buFont typeface="+mj-lt"/>
              <a:buAutoNum type="arabicPeriod"/>
              <a:defRPr sz="1300">
                <a:solidFill>
                  <a:srgbClr val="495965"/>
                </a:solidFill>
              </a:defRPr>
            </a:lvl2pPr>
            <a:lvl3pPr marL="845543" indent="-307101">
              <a:buClr>
                <a:srgbClr val="4B92DB"/>
              </a:buClr>
              <a:buSzPct val="90000"/>
              <a:buFont typeface="+mj-lt"/>
              <a:buAutoNum type="arabicPeriod"/>
              <a:defRPr sz="1200">
                <a:solidFill>
                  <a:srgbClr val="495965"/>
                </a:solidFill>
              </a:defRPr>
            </a:lvl3pPr>
            <a:lvl4pPr marL="1141820" indent="-296278">
              <a:buClr>
                <a:srgbClr val="4B92DB"/>
              </a:buClr>
              <a:buSzPct val="90000"/>
              <a:buFont typeface="+mj-lt"/>
              <a:buAutoNum type="arabicPeriod"/>
              <a:defRPr sz="1100">
                <a:solidFill>
                  <a:srgbClr val="495965"/>
                </a:solidFill>
              </a:defRPr>
            </a:lvl4pPr>
            <a:lvl5pPr marL="1448922" indent="-307101">
              <a:buClr>
                <a:srgbClr val="4B92DB"/>
              </a:buClr>
              <a:buSzPct val="90000"/>
              <a:buFont typeface="+mj-lt"/>
              <a:buAutoNum type="arabicPeriod"/>
              <a:defRPr sz="1000">
                <a:solidFill>
                  <a:srgbClr val="49596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0D1D65D-5E81-46CE-917E-A970B7B036E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723313" y="7397750"/>
            <a:ext cx="257175" cy="122238"/>
          </a:xfrm>
        </p:spPr>
        <p:txBody>
          <a:bodyPr lIns="0" tIns="0" rIns="0" bIns="0"/>
          <a:lstStyle>
            <a:lvl1pPr algn="r">
              <a:defRPr sz="6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0443F33-2628-4C9D-BFB6-9686DE179D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611512"/>
      </p:ext>
    </p:extLst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67FCB4AA-9CF7-483B-9B37-E782C4F039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27313" y="2035175"/>
            <a:ext cx="3052762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4 Albert Embankment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London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SE1 7SR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United Kingdom</a:t>
            </a:r>
            <a:endParaRPr lang="en-GB" altLang="en-US" sz="12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94783A50-D84F-4FED-AE34-840D178691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27538" y="2035175"/>
            <a:ext cx="305276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Tel: 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+44 (0)20 7735 7611</a:t>
            </a:r>
          </a:p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Fax: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+44 (0)20 7587 3210</a:t>
            </a:r>
            <a:endParaRPr lang="en-GB" altLang="en-US" sz="1200" b="1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Email: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  <a:hlinkClick r:id="rId2"/>
              </a:rPr>
              <a:t>msa@imo.org</a:t>
            </a:r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  <a:hlinkClick r:id="rId3"/>
              </a:rPr>
              <a:t>http://www.imo.org</a:t>
            </a:r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974D167C-86B0-45D7-9115-CCAD6D8FA6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27313" y="1493838"/>
            <a:ext cx="38893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600" b="1">
                <a:solidFill>
                  <a:srgbClr val="495965"/>
                </a:solidFill>
                <a:latin typeface="Arial" panose="020B0604020202020204" pitchFamily="34" charset="0"/>
              </a:rPr>
              <a:t>International Maritime Organization</a:t>
            </a:r>
            <a:endParaRPr lang="en-GB" altLang="en-US" sz="16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C38CFC8-5E2B-4152-BBE4-40DC1CAC8B6B}"/>
              </a:ext>
            </a:extLst>
          </p:cNvPr>
          <p:cNvCxnSpPr/>
          <p:nvPr userDrawn="1"/>
        </p:nvCxnSpPr>
        <p:spPr>
          <a:xfrm>
            <a:off x="2700338" y="1973263"/>
            <a:ext cx="3600450" cy="0"/>
          </a:xfrm>
          <a:prstGeom prst="line">
            <a:avLst/>
          </a:prstGeom>
          <a:ln w="3175">
            <a:solidFill>
              <a:srgbClr val="4B92DB">
                <a:alpha val="31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Content Placeholder 10" descr="social-media.png">
            <a:extLst>
              <a:ext uri="{FF2B5EF4-FFF2-40B4-BE49-F238E27FC236}">
                <a16:creationId xmlns:a16="http://schemas.microsoft.com/office/drawing/2014/main" id="{87BFF74A-6FDB-4957-B42B-F6EE4E5A60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55" b="-14255"/>
          <a:stretch>
            <a:fillRect/>
          </a:stretch>
        </p:blipFill>
        <p:spPr bwMode="auto">
          <a:xfrm>
            <a:off x="2195513" y="2924175"/>
            <a:ext cx="5113337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B3F67051-6544-4E50-B63B-98EBA23681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BE7F2F88-BD7E-43CB-A5BB-FE5BC5C4F1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349FC-3A93-4537-86B8-F8052CC455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963199"/>
      </p:ext>
    </p:extLst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5965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>
            <a:extLst>
              <a:ext uri="{FF2B5EF4-FFF2-40B4-BE49-F238E27FC236}">
                <a16:creationId xmlns:a16="http://schemas.microsoft.com/office/drawing/2014/main" id="{E284CACD-0DB1-429F-9962-910F6EAB0D1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688584" name="Rectangle 8">
            <a:extLst>
              <a:ext uri="{FF2B5EF4-FFF2-40B4-BE49-F238E27FC236}">
                <a16:creationId xmlns:a16="http://schemas.microsoft.com/office/drawing/2014/main" id="{53A48CC5-67B6-4B3B-A1FF-83727807486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19575" y="64817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BFFD0EDC-89B8-437A-B931-48D3541910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28" name="Picture 6" descr="IMO-logo-rgb.png">
            <a:extLst>
              <a:ext uri="{FF2B5EF4-FFF2-40B4-BE49-F238E27FC236}">
                <a16:creationId xmlns:a16="http://schemas.microsoft.com/office/drawing/2014/main" id="{4DECFFF3-A431-4FA2-AD68-87842E01664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294438"/>
            <a:ext cx="15557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8">
            <a:extLst>
              <a:ext uri="{FF2B5EF4-FFF2-40B4-BE49-F238E27FC236}">
                <a16:creationId xmlns:a16="http://schemas.microsoft.com/office/drawing/2014/main" id="{2E0CC7BA-FFD9-4147-BBA8-6A6C220137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361113"/>
            <a:ext cx="233363" cy="230187"/>
          </a:xfrm>
          <a:prstGeom prst="rect">
            <a:avLst/>
          </a:prstGeom>
          <a:solidFill>
            <a:srgbClr val="495965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9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A69140DB-8461-44FA-B2C3-6370B00238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00325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ＭＳ Ｐゴシック" panose="020B0600070205080204" pitchFamily="34" charset="-128"/>
          <a:cs typeface="Arial" pitchFamily="-107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ＭＳ Ｐゴシック" panose="020B0600070205080204" pitchFamily="34" charset="-128"/>
          <a:cs typeface="Arial" pitchFamily="-107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ＭＳ Ｐゴシック" panose="020B0600070205080204" pitchFamily="34" charset="-128"/>
          <a:cs typeface="Arial" pitchFamily="-107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ＭＳ Ｐゴシック" panose="020B0600070205080204" pitchFamily="34" charset="-128"/>
          <a:cs typeface="Arial" pitchFamily="-107" charset="0"/>
        </a:defRPr>
      </a:lvl5pPr>
      <a:lvl6pPr marL="536433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6pPr>
      <a:lvl7pPr marL="1072866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7pPr>
      <a:lvl8pPr marL="1609298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8pPr>
      <a:lvl9pPr marL="2145731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9pPr>
    </p:titleStyle>
    <p:bodyStyle>
      <a:lvl1pPr marL="312738" indent="-250825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800">
          <a:solidFill>
            <a:srgbClr val="5E6A71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871538" indent="-244475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600">
          <a:solidFill>
            <a:srgbClr val="5E6A71"/>
          </a:solidFill>
          <a:latin typeface="+mn-lt"/>
          <a:ea typeface="+mn-ea"/>
          <a:cs typeface="+mn-cs"/>
        </a:defRPr>
      </a:lvl2pPr>
      <a:lvl3pPr marL="1339850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400">
          <a:solidFill>
            <a:srgbClr val="5E6A71"/>
          </a:solidFill>
          <a:latin typeface="+mn-lt"/>
          <a:ea typeface="+mn-ea"/>
          <a:cs typeface="+mn-cs"/>
        </a:defRPr>
      </a:lvl3pPr>
      <a:lvl4pPr marL="1876425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200">
          <a:solidFill>
            <a:srgbClr val="5E6A71"/>
          </a:solidFill>
          <a:latin typeface="+mn-lt"/>
          <a:ea typeface="+mn-ea"/>
          <a:cs typeface="+mn-cs"/>
        </a:defRPr>
      </a:lvl4pPr>
      <a:lvl5pPr marL="2413000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000">
          <a:solidFill>
            <a:srgbClr val="5E6A71"/>
          </a:solidFill>
          <a:latin typeface="+mn-lt"/>
          <a:ea typeface="+mn-ea"/>
          <a:cs typeface="+mn-cs"/>
        </a:defRPr>
      </a:lvl5pPr>
      <a:lvl6pPr marL="2950380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6pPr>
      <a:lvl7pPr marL="3486813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7pPr>
      <a:lvl8pPr marL="4023246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8pPr>
      <a:lvl9pPr marL="4559678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IMOHQ" TargetMode="External"/><Relationship Id="rId2" Type="http://schemas.openxmlformats.org/officeDocument/2006/relationships/hyperlink" Target="https://twitter.com/imohq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flickr.com/photos/imo-un/collections/" TargetMode="External"/><Relationship Id="rId4" Type="http://schemas.openxmlformats.org/officeDocument/2006/relationships/hyperlink" Target="http://www.youtube.com/user/IMOHQ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>
            <a:extLst>
              <a:ext uri="{FF2B5EF4-FFF2-40B4-BE49-F238E27FC236}">
                <a16:creationId xmlns:a16="http://schemas.microsoft.com/office/drawing/2014/main" id="{EB8430BE-404F-4E8B-9AC0-4DFC2C441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2520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7" name="TextBox 5">
            <a:extLst>
              <a:ext uri="{FF2B5EF4-FFF2-40B4-BE49-F238E27FC236}">
                <a16:creationId xmlns:a16="http://schemas.microsoft.com/office/drawing/2014/main" id="{87FE3F48-4246-466B-A654-6F05914AA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1989138"/>
            <a:ext cx="2771775" cy="4619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FFFFFF"/>
                </a:solidFill>
                <a:latin typeface="Arial" panose="020B0604020202020204" pitchFamily="34" charset="0"/>
              </a:rPr>
              <a:t>PROCEDURES</a:t>
            </a:r>
            <a:br>
              <a:rPr lang="en-US" altLang="en-US" sz="1200">
                <a:solidFill>
                  <a:srgbClr val="FFFFFF"/>
                </a:solidFill>
                <a:latin typeface="Arial" panose="020B0604020202020204" pitchFamily="34" charset="0"/>
              </a:rPr>
            </a:br>
            <a:r>
              <a:rPr lang="en-US" altLang="en-US" sz="1200">
                <a:solidFill>
                  <a:srgbClr val="FFFFFF"/>
                </a:solidFill>
                <a:latin typeface="Arial" panose="020B0604020202020204" pitchFamily="34" charset="0"/>
              </a:rPr>
              <a:t>Sections 1 to 5</a:t>
            </a:r>
          </a:p>
        </p:txBody>
      </p:sp>
      <p:sp>
        <p:nvSpPr>
          <p:cNvPr id="11268" name="Title 1">
            <a:extLst>
              <a:ext uri="{FF2B5EF4-FFF2-40B4-BE49-F238E27FC236}">
                <a16:creationId xmlns:a16="http://schemas.microsoft.com/office/drawing/2014/main" id="{DD9FF768-DB88-445A-94D8-6C6AAC3D7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1331913"/>
            <a:ext cx="5881688" cy="6477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IMO MEMBER STATE AUDIT SCHEME </a:t>
            </a:r>
            <a:br>
              <a:rPr lang="en-GB" altLang="en-US"/>
            </a:br>
            <a:r>
              <a:rPr lang="en-GB" altLang="en-US"/>
              <a:t>TRAINING COURSE FOR AUDITORS</a:t>
            </a:r>
          </a:p>
        </p:txBody>
      </p:sp>
    </p:spTree>
  </p:cSld>
  <p:clrMapOvr>
    <a:masterClrMapping/>
  </p:clrMapOvr>
  <p:transition spd="slow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F154FB7-79E5-496E-B09D-59B6936DD9D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5 - Preparation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28362DDB-C0C2-4BFB-B0B2-AD5E9FED767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Request background information (PAQ, MoC, etc.)</a:t>
            </a:r>
          </a:p>
          <a:p>
            <a:endParaRPr lang="en-GB" altLang="en-US"/>
          </a:p>
          <a:p>
            <a:r>
              <a:rPr lang="en-GB" altLang="en-US"/>
              <a:t>Information meeting above request</a:t>
            </a:r>
          </a:p>
          <a:p>
            <a:endParaRPr lang="en-GB" altLang="en-US"/>
          </a:p>
          <a:p>
            <a:r>
              <a:rPr lang="en-GB" altLang="en-US"/>
              <a:t>Detailed audit plan</a:t>
            </a:r>
          </a:p>
          <a:p>
            <a:endParaRPr lang="en-GB" altLang="en-US"/>
          </a:p>
          <a:p>
            <a:r>
              <a:rPr lang="en-GB" altLang="en-US"/>
              <a:t>Checklists</a:t>
            </a:r>
          </a:p>
          <a:p>
            <a:endParaRPr lang="en-GB" altLang="en-US"/>
          </a:p>
          <a:p>
            <a:r>
              <a:rPr lang="en-GB" altLang="en-US"/>
              <a:t>Consultations between the Secretary-General, the Audit Team Leader and the Member State</a:t>
            </a:r>
          </a:p>
          <a:p>
            <a:endParaRPr lang="en-GB" altLang="en-US"/>
          </a:p>
          <a:p>
            <a:r>
              <a:rPr lang="en-GB" altLang="en-US"/>
              <a:t>Briefing of the Audit Team</a:t>
            </a:r>
          </a:p>
        </p:txBody>
      </p:sp>
    </p:spTree>
  </p:cSld>
  <p:clrMapOvr>
    <a:masterClrMapping/>
  </p:clrMapOvr>
  <p:transition spd="slow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730B4C47-F732-42E9-A564-F4C07DF25D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Audit plan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9C4F6D40-6A5E-42D4-B75F-D89776C86FE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Location(s) of audit</a:t>
            </a:r>
          </a:p>
          <a:p>
            <a:endParaRPr lang="en-GB" altLang="en-US"/>
          </a:p>
          <a:p>
            <a:r>
              <a:rPr lang="en-GB" altLang="en-US"/>
              <a:t>Purpose, scope and objectives of audit</a:t>
            </a:r>
          </a:p>
          <a:p>
            <a:endParaRPr lang="en-GB" altLang="en-US"/>
          </a:p>
          <a:p>
            <a:r>
              <a:rPr lang="en-GB" altLang="en-US"/>
              <a:t>Dates for the audit</a:t>
            </a:r>
          </a:p>
          <a:p>
            <a:endParaRPr lang="en-GB" altLang="en-US"/>
          </a:p>
          <a:p>
            <a:r>
              <a:rPr lang="en-GB" altLang="en-US"/>
              <a:t>Names of participants</a:t>
            </a:r>
          </a:p>
          <a:p>
            <a:endParaRPr lang="en-GB" altLang="en-US"/>
          </a:p>
          <a:p>
            <a:r>
              <a:rPr lang="en-GB" altLang="en-US"/>
              <a:t>Necessary documentation</a:t>
            </a:r>
          </a:p>
          <a:p>
            <a:endParaRPr lang="en-GB" altLang="en-US"/>
          </a:p>
          <a:p>
            <a:r>
              <a:rPr lang="en-GB" altLang="en-US"/>
              <a:t>Tentative programme of activities</a:t>
            </a:r>
          </a:p>
        </p:txBody>
      </p:sp>
    </p:spTree>
  </p:cSld>
  <p:clrMapOvr>
    <a:masterClrMapping/>
  </p:clrMapOvr>
  <p:transition spd="slow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8A863EC6-AC7D-4395-8FEF-73D01CB549A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Audit plan (cont.)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04223A0D-65DD-40CF-BDFD-0982A2601503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Brief review of information received</a:t>
            </a:r>
          </a:p>
          <a:p>
            <a:endParaRPr lang="en-GB" altLang="en-US"/>
          </a:p>
          <a:p>
            <a:r>
              <a:rPr lang="en-GB" altLang="en-US"/>
              <a:t>Travel and administrative issues</a:t>
            </a:r>
          </a:p>
          <a:p>
            <a:endParaRPr lang="en-GB" altLang="en-US"/>
          </a:p>
          <a:p>
            <a:r>
              <a:rPr lang="en-GB" altLang="en-US"/>
              <a:t>The language to be used</a:t>
            </a:r>
          </a:p>
          <a:p>
            <a:endParaRPr lang="en-GB" altLang="en-US"/>
          </a:p>
          <a:p>
            <a:r>
              <a:rPr lang="en-GB" altLang="en-US"/>
              <a:t>Assignments and responsibilities of audit team members</a:t>
            </a:r>
          </a:p>
          <a:p>
            <a:endParaRPr lang="en-GB" altLang="en-US"/>
          </a:p>
        </p:txBody>
      </p:sp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36779F25-8079-4691-9744-CD1CF680034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Preparation – Briefing of the Audit Team</a:t>
            </a:r>
            <a:endParaRPr lang="en-US" altLang="en-US"/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28552387-0D73-4E3B-AEE0-7FFCD06E4B6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r>
              <a:rPr lang="en-GB" altLang="en-US"/>
              <a:t>Purpose, scope and objectives of audit</a:t>
            </a:r>
          </a:p>
          <a:p>
            <a:endParaRPr lang="en-GB" altLang="en-US" sz="1100"/>
          </a:p>
          <a:p>
            <a:r>
              <a:rPr lang="en-GB" altLang="en-US"/>
              <a:t>Analysis of the pre-audit questionnaire</a:t>
            </a:r>
          </a:p>
          <a:p>
            <a:endParaRPr lang="en-GB" altLang="en-US" sz="1100"/>
          </a:p>
          <a:p>
            <a:r>
              <a:rPr lang="en-GB" altLang="en-US"/>
              <a:t>Agreeing on roles and responsibilities during the audit, including the final preparations on checklists and/or aide memoires in specific fields</a:t>
            </a:r>
          </a:p>
          <a:p>
            <a:endParaRPr lang="en-GB" altLang="en-US" sz="1100"/>
          </a:p>
          <a:p>
            <a:r>
              <a:rPr lang="en-GB" altLang="en-US"/>
              <a:t>This briefing need not occur in person – it is left to the discretion of the Audit Team Leader</a:t>
            </a:r>
          </a:p>
          <a:p>
            <a:endParaRPr lang="en-GB" altLang="en-US" sz="1100"/>
          </a:p>
          <a:p>
            <a:r>
              <a:rPr lang="en-GB" altLang="en-US"/>
              <a:t>Single point of contact (SPC) responsible for supplying necessary documentation to the audit team prior to the audit</a:t>
            </a:r>
          </a:p>
        </p:txBody>
      </p:sp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>
            <a:extLst>
              <a:ext uri="{FF2B5EF4-FFF2-40B4-BE49-F238E27FC236}">
                <a16:creationId xmlns:a16="http://schemas.microsoft.com/office/drawing/2014/main" id="{09A2FBCF-6A47-4D94-975B-8E92DA93E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4833938"/>
            <a:ext cx="18732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2"/>
              </a:rPr>
              <a:t>twitter.com/imohq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TextBox 3">
            <a:extLst>
              <a:ext uri="{FF2B5EF4-FFF2-40B4-BE49-F238E27FC236}">
                <a16:creationId xmlns:a16="http://schemas.microsoft.com/office/drawing/2014/main" id="{119F7FFE-EF62-4BC2-9360-C231F62DE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833938"/>
            <a:ext cx="14398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3"/>
              </a:rPr>
              <a:t>facebook.com/imohq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4580" name="TextBox 4">
            <a:extLst>
              <a:ext uri="{FF2B5EF4-FFF2-40B4-BE49-F238E27FC236}">
                <a16:creationId xmlns:a16="http://schemas.microsoft.com/office/drawing/2014/main" id="{9D0104B6-166E-41AA-A209-96E7EB05F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4833938"/>
            <a:ext cx="13684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4"/>
              </a:rPr>
              <a:t>youtube.com/imohq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TextBox 5">
            <a:extLst>
              <a:ext uri="{FF2B5EF4-FFF2-40B4-BE49-F238E27FC236}">
                <a16:creationId xmlns:a16="http://schemas.microsoft.com/office/drawing/2014/main" id="{847E7D97-DA1A-431F-8000-FFEC1549B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888" y="4833938"/>
            <a:ext cx="12954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  <a:t>flickr.com/photos/</a:t>
            </a:r>
            <a:b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</a:br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  <a:t>imo-un/collections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A59F90CE-059B-4700-B7F1-03C84474CCB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GENERAL: DEFINITION OF AN AUDIT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AF45C304-8050-43AB-B1E3-075BD895953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</a:pPr>
            <a:endParaRPr lang="en-GB" altLang="en-US"/>
          </a:p>
          <a:p>
            <a:pPr marL="61913" indent="0">
              <a:buFont typeface="Arial" panose="020B0604020202020204" pitchFamily="34" charset="0"/>
              <a:buNone/>
            </a:pPr>
            <a:r>
              <a:rPr lang="en-GB" altLang="en-US"/>
              <a:t>A Systematic, independent and documented process for obtaining audit evidence and evaluating it objectively to determine the extent to which audit criteria are fulfilled.</a:t>
            </a:r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A0739896-1B42-4DA6-A7E7-F31DABD314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GENERAL: AUDIT PRINCIPLES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2233E08C-9AC8-4CEA-8F04-D6EED3B2A88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r>
              <a:rPr lang="en-GB" altLang="en-US"/>
              <a:t>An audit is a measure of performance of a system in meeting its stated objectives.</a:t>
            </a:r>
          </a:p>
          <a:p>
            <a:endParaRPr lang="en-GB" altLang="en-US"/>
          </a:p>
          <a:p>
            <a:r>
              <a:rPr lang="en-GB" altLang="en-US"/>
              <a:t>Audit findings and their analysis provide feedback into the management system to correct any non compliance, prevent a recurrence [of non-compliance], for improvements </a:t>
            </a:r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23F85AE4-8D22-4990-8A3E-4E6F415DDA2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GENERAL: AUDIT – PURPOSE/OBJECTIVES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942755D-6B00-4A93-9337-BABFD7B2EEF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 Determine: </a:t>
            </a:r>
          </a:p>
          <a:p>
            <a:endParaRPr lang="en-US" altLang="en-US"/>
          </a:p>
          <a:p>
            <a:pPr lvl="1"/>
            <a:r>
              <a:rPr lang="en-GB" altLang="en-US" sz="2200">
                <a:ea typeface="ＭＳ Ｐゴシック" panose="020B0600070205080204" pitchFamily="34" charset="-128"/>
              </a:rPr>
              <a:t>The level of conformity or non-conformity of the system with specified requirements as established and implemented</a:t>
            </a:r>
          </a:p>
          <a:p>
            <a:pPr lvl="1"/>
            <a:endParaRPr lang="en-GB" altLang="en-US" sz="2200">
              <a:ea typeface="ＭＳ Ｐゴシック" panose="020B0600070205080204" pitchFamily="34" charset="-128"/>
            </a:endParaRPr>
          </a:p>
          <a:p>
            <a:pPr lvl="1"/>
            <a:r>
              <a:rPr lang="en-GB" altLang="en-US" sz="2200">
                <a:ea typeface="ＭＳ Ｐゴシック" panose="020B0600070205080204" pitchFamily="34" charset="-128"/>
              </a:rPr>
              <a:t>The effectiveness of the system in meeting specified objectives</a:t>
            </a:r>
          </a:p>
          <a:p>
            <a:endParaRPr lang="en-GB" altLang="en-US">
              <a:solidFill>
                <a:srgbClr val="FF0000"/>
              </a:solidFill>
            </a:endParaRPr>
          </a:p>
          <a:p>
            <a:r>
              <a:rPr lang="en-GB" altLang="en-US"/>
              <a:t>To ensure compliance with statutory requirements</a:t>
            </a:r>
          </a:p>
          <a:p>
            <a:endParaRPr lang="en-GB" altLang="en-US"/>
          </a:p>
          <a:p>
            <a:r>
              <a:rPr lang="en-GB" altLang="en-US"/>
              <a:t>To provide auditee with opportunities for improvements</a:t>
            </a:r>
          </a:p>
          <a:p>
            <a:pPr lvl="1"/>
            <a:endParaRPr lang="en-GB" altLang="en-US" sz="22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18D23CD-4112-49A0-BA3E-6CF53D0F073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Contents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0AA8F5E1-7544-4A4F-A859-E990ACF01E1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9113" indent="-457200">
              <a:buFont typeface="Arial" panose="020B0604020202020204" pitchFamily="34" charset="0"/>
              <a:buAutoNum type="arabicPeriod"/>
            </a:pPr>
            <a:r>
              <a:rPr lang="en-GB" altLang="en-US"/>
              <a:t>Purpose</a:t>
            </a:r>
          </a:p>
          <a:p>
            <a:pPr marL="519113" indent="-457200">
              <a:buFont typeface="Arial" panose="020B0604020202020204" pitchFamily="34" charset="0"/>
              <a:buAutoNum type="arabicPeriod"/>
            </a:pPr>
            <a:endParaRPr lang="en-GB" altLang="en-US"/>
          </a:p>
          <a:p>
            <a:pPr marL="519113" indent="-457200">
              <a:buFont typeface="Arial" panose="020B0604020202020204" pitchFamily="34" charset="0"/>
              <a:buAutoNum type="arabicPeriod"/>
            </a:pPr>
            <a:r>
              <a:rPr lang="en-GB" altLang="en-US"/>
              <a:t>Application</a:t>
            </a:r>
          </a:p>
          <a:p>
            <a:pPr marL="519113" indent="-457200">
              <a:buFont typeface="Arial" panose="020B0604020202020204" pitchFamily="34" charset="0"/>
              <a:buAutoNum type="arabicPeriod"/>
            </a:pPr>
            <a:endParaRPr lang="en-GB" altLang="en-US"/>
          </a:p>
          <a:p>
            <a:pPr marL="519113" indent="-457200">
              <a:buFont typeface="Arial" panose="020B0604020202020204" pitchFamily="34" charset="0"/>
              <a:buAutoNum type="arabicPeriod"/>
            </a:pPr>
            <a:r>
              <a:rPr lang="en-GB" altLang="en-US"/>
              <a:t>Definitions</a:t>
            </a:r>
          </a:p>
          <a:p>
            <a:pPr marL="519113" indent="-457200">
              <a:buFont typeface="Arial" panose="020B0604020202020204" pitchFamily="34" charset="0"/>
              <a:buAutoNum type="arabicPeriod"/>
            </a:pPr>
            <a:endParaRPr lang="en-GB" altLang="en-US"/>
          </a:p>
          <a:p>
            <a:pPr marL="519113" indent="-457200">
              <a:buFont typeface="Arial" panose="020B0604020202020204" pitchFamily="34" charset="0"/>
              <a:buAutoNum type="arabicPeriod"/>
            </a:pPr>
            <a:r>
              <a:rPr lang="en-GB" altLang="en-US"/>
              <a:t>Planning</a:t>
            </a:r>
          </a:p>
          <a:p>
            <a:pPr marL="519113" indent="-457200">
              <a:buFont typeface="Arial" panose="020B0604020202020204" pitchFamily="34" charset="0"/>
              <a:buAutoNum type="arabicPeriod"/>
            </a:pPr>
            <a:endParaRPr lang="en-GB" altLang="en-US"/>
          </a:p>
          <a:p>
            <a:pPr marL="519113" indent="-457200">
              <a:buFont typeface="Arial" panose="020B0604020202020204" pitchFamily="34" charset="0"/>
              <a:buAutoNum type="arabicPeriod"/>
            </a:pPr>
            <a:r>
              <a:rPr lang="en-GB" altLang="en-US"/>
              <a:t>Preparing for the audit</a:t>
            </a:r>
          </a:p>
        </p:txBody>
      </p:sp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A441791-E87F-4EF8-8B64-375AA10F92F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1 - Purpose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3F974E4E-1944-4B1C-80D9-2E889C0DF18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</a:pPr>
            <a:endParaRPr lang="en-GB" altLang="en-US"/>
          </a:p>
          <a:p>
            <a:pPr marL="61913" indent="0">
              <a:buFont typeface="Arial" panose="020B0604020202020204" pitchFamily="34" charset="0"/>
              <a:buNone/>
            </a:pPr>
            <a:r>
              <a:rPr lang="en-GB" altLang="en-US"/>
              <a:t>To describe the procedures for a Member State Audit</a:t>
            </a:r>
          </a:p>
        </p:txBody>
      </p:sp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E4DE636-100F-4570-B16A-A518C1B462F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2 - Application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19631B85-83C9-4209-A084-C2179E0CCD7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</a:pPr>
            <a:endParaRPr lang="en-GB" altLang="en-US"/>
          </a:p>
          <a:p>
            <a:pPr marL="61913" indent="0">
              <a:buFont typeface="Arial" panose="020B0604020202020204" pitchFamily="34" charset="0"/>
              <a:buNone/>
            </a:pPr>
            <a:r>
              <a:rPr lang="en-GB" altLang="en-US"/>
              <a:t>Applies to all those involved in a Member State audit</a:t>
            </a:r>
          </a:p>
        </p:txBody>
      </p:sp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26E343A-68D3-4FD2-A66A-5CD628B37E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3 - Definitions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4653249E-E826-4546-B703-4B75B9594CB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The definitions are taken from ISO 9000:2000, ISO 19011:2002 and from the ISM Code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dirty="0"/>
              <a:t>New definitions of </a:t>
            </a:r>
            <a:r>
              <a:rPr lang="en-US" dirty="0">
                <a:solidFill>
                  <a:srgbClr val="C00000"/>
                </a:solidFill>
              </a:rPr>
              <a:t>Finding</a:t>
            </a:r>
            <a:r>
              <a:rPr lang="en-US" dirty="0"/>
              <a:t> and </a:t>
            </a:r>
            <a:r>
              <a:rPr lang="en-US" dirty="0">
                <a:solidFill>
                  <a:srgbClr val="C00000"/>
                </a:solidFill>
              </a:rPr>
              <a:t>Observation</a:t>
            </a:r>
          </a:p>
          <a:p>
            <a:pPr marL="61913" indent="0"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7A30184C-A3CA-4311-8C5A-A5FE355993A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4 - Planning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4C81FD61-5CFE-4E2A-99B4-79A5C273D30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r>
              <a:rPr lang="en-GB" altLang="en-US"/>
              <a:t>Audit cycle and schedule</a:t>
            </a:r>
          </a:p>
          <a:p>
            <a:endParaRPr lang="en-GB" altLang="en-US" sz="1100"/>
          </a:p>
          <a:p>
            <a:r>
              <a:rPr lang="en-GB" altLang="en-US"/>
              <a:t>Initial arrangements:</a:t>
            </a:r>
          </a:p>
          <a:p>
            <a:endParaRPr lang="en-GB" altLang="en-US" sz="1100"/>
          </a:p>
          <a:p>
            <a:pPr lvl="1"/>
            <a:r>
              <a:rPr lang="en-GB" altLang="en-US"/>
              <a:t>Memorandum of Cooperation</a:t>
            </a:r>
          </a:p>
          <a:p>
            <a:pPr lvl="1"/>
            <a:endParaRPr lang="en-GB" altLang="en-US" sz="1100"/>
          </a:p>
          <a:p>
            <a:pPr lvl="1"/>
            <a:r>
              <a:rPr lang="en-GB" altLang="en-US"/>
              <a:t>Agreed timetable</a:t>
            </a:r>
          </a:p>
          <a:p>
            <a:endParaRPr lang="en-GB" altLang="en-US" sz="1100"/>
          </a:p>
          <a:p>
            <a:r>
              <a:rPr lang="en-GB" altLang="en-US"/>
              <a:t>Nomination of auditors</a:t>
            </a:r>
          </a:p>
          <a:p>
            <a:endParaRPr lang="en-GB" altLang="en-US" sz="1100"/>
          </a:p>
          <a:p>
            <a:r>
              <a:rPr lang="en-GB" altLang="en-US"/>
              <a:t>Selection of auditors</a:t>
            </a:r>
          </a:p>
          <a:p>
            <a:endParaRPr lang="en-GB" altLang="en-US" sz="1100"/>
          </a:p>
          <a:p>
            <a:r>
              <a:rPr lang="en-GB" altLang="en-US"/>
              <a:t>Selection of an audit team</a:t>
            </a: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IMO Master v.2">
  <a:themeElements>
    <a:clrScheme name="IMO Master v.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MO Master v.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itchFamily="-107" charset="0"/>
          </a:defRPr>
        </a:defPPr>
      </a:lstStyle>
    </a:lnDef>
  </a:objectDefaults>
  <a:extraClrSchemeLst>
    <a:extraClrScheme>
      <a:clrScheme name="IMO Master v.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11722</TotalTime>
  <Pages>22</Pages>
  <Words>411</Words>
  <Application>Microsoft Office PowerPoint</Application>
  <PresentationFormat>On-screen Show (4:3)</PresentationFormat>
  <Paragraphs>103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Tahoma</vt:lpstr>
      <vt:lpstr>ＭＳ Ｐゴシック</vt:lpstr>
      <vt:lpstr>Arial</vt:lpstr>
      <vt:lpstr>Times New Roman</vt:lpstr>
      <vt:lpstr>IMO Master v.2</vt:lpstr>
      <vt:lpstr>IMO MEMBER STATE AUDIT SCHEME  TRAINING COURSE FOR AUDITORS</vt:lpstr>
      <vt:lpstr>GENERAL: DEFINITION OF AN AUDIT</vt:lpstr>
      <vt:lpstr>GENERAL: AUDIT PRINCIPLES</vt:lpstr>
      <vt:lpstr>GENERAL: AUDIT – PURPOSE/OBJECTIVES</vt:lpstr>
      <vt:lpstr>Contents</vt:lpstr>
      <vt:lpstr>1 - Purpose</vt:lpstr>
      <vt:lpstr>2 - Application</vt:lpstr>
      <vt:lpstr>3 - Definitions</vt:lpstr>
      <vt:lpstr>4 - Planning</vt:lpstr>
      <vt:lpstr>5 - Preparation</vt:lpstr>
      <vt:lpstr>Audit plan</vt:lpstr>
      <vt:lpstr>Audit plan (cont.)</vt:lpstr>
      <vt:lpstr>Preparation – Briefing of the Audit Team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Transportation of chemicals at sea</dc:title>
  <dc:creator>Mark Combe</dc:creator>
  <cp:lastModifiedBy>Yiorgos Demetriades</cp:lastModifiedBy>
  <cp:revision>521</cp:revision>
  <cp:lastPrinted>2018-09-27T16:45:28Z</cp:lastPrinted>
  <dcterms:created xsi:type="dcterms:W3CDTF">2012-12-14T17:11:54Z</dcterms:created>
  <dcterms:modified xsi:type="dcterms:W3CDTF">2019-08-07T08:51:54Z</dcterms:modified>
</cp:coreProperties>
</file>