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1092" r:id="rId2"/>
    <p:sldId id="1095" r:id="rId3"/>
    <p:sldId id="1093" r:id="rId4"/>
    <p:sldId id="1083" r:id="rId5"/>
    <p:sldId id="1097" r:id="rId6"/>
    <p:sldId id="1098" r:id="rId7"/>
    <p:sldId id="1099" r:id="rId8"/>
    <p:sldId id="1100" r:id="rId9"/>
    <p:sldId id="1101" r:id="rId10"/>
    <p:sldId id="1102" r:id="rId11"/>
    <p:sldId id="1086" r:id="rId12"/>
  </p:sldIdLst>
  <p:sldSz cx="9144000" cy="6858000" type="screen4x3"/>
  <p:notesSz cx="6797675" cy="9926638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1pPr>
    <a:lvl2pPr marL="534988" indent="-777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2pPr>
    <a:lvl3pPr marL="1071563" indent="-1571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3pPr>
    <a:lvl4pPr marL="1608138" indent="-2365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4pPr>
    <a:lvl5pPr marL="2144713" indent="-3159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ACFE8"/>
    <a:srgbClr val="95BEE7"/>
    <a:srgbClr val="6CBCE2"/>
    <a:srgbClr val="4B92DB"/>
    <a:srgbClr val="618E33"/>
    <a:srgbClr val="495965"/>
    <a:srgbClr val="E10B8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378" y="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>
            <a:extLst>
              <a:ext uri="{FF2B5EF4-FFF2-40B4-BE49-F238E27FC236}">
                <a16:creationId xmlns:a16="http://schemas.microsoft.com/office/drawing/2014/main" id="{0E5AE25F-1B58-4CCA-898E-C33252B005A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2438" y="330200"/>
            <a:ext cx="4986337" cy="49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835" tIns="45918" rIns="91835" bIns="4591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 New Roman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8CB9C03-B93E-415A-B9BB-39959CBA268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52438" y="9264650"/>
            <a:ext cx="3625850" cy="49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835" tIns="45918" rIns="91835" bIns="4591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DEPT. MSA&amp;IS</a:t>
            </a:r>
            <a:endParaRPr lang="en-US">
              <a:latin typeface="Times New Roman" charset="0"/>
            </a:endParaRP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5BCF5DC8-90BE-4197-B2A7-80140545BE4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967413" y="9512300"/>
            <a:ext cx="303212" cy="249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835" tIns="45918" rIns="91835" bIns="4591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6000F5F4-DEA6-4FBA-AD86-5125366CAA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297A6D0-5944-422F-8E20-863385A599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50888"/>
            <a:ext cx="4946650" cy="370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2F919D2-EB58-44C4-851D-D3235AD1DE6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4750" cy="4178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880" tIns="44643" rIns="90880" bIns="44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-107" charset="0"/>
        <a:ea typeface="MS PGothic" panose="020B0600070205080204" pitchFamily="34" charset="-128"/>
        <a:cs typeface="ＭＳ Ｐゴシック" pitchFamily="-107" charset="-128"/>
      </a:defRPr>
    </a:lvl1pPr>
    <a:lvl2pPr marL="53498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MS PGothic" panose="020B0600070205080204" pitchFamily="34" charset="-128"/>
        <a:cs typeface="+mn-cs"/>
      </a:defRPr>
    </a:lvl2pPr>
    <a:lvl3pPr marL="107156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MS PGothic" panose="020B0600070205080204" pitchFamily="34" charset="-128"/>
        <a:cs typeface="+mn-cs"/>
      </a:defRPr>
    </a:lvl3pPr>
    <a:lvl4pPr marL="160813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MS PGothic" panose="020B0600070205080204" pitchFamily="34" charset="-128"/>
        <a:cs typeface="+mn-cs"/>
      </a:defRPr>
    </a:lvl4pPr>
    <a:lvl5pPr marL="21447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-107" charset="0"/>
        <a:ea typeface="MS PGothic" panose="020B0600070205080204" pitchFamily="34" charset="-128"/>
        <a:cs typeface="+mn-cs"/>
      </a:defRPr>
    </a:lvl5pPr>
    <a:lvl6pPr marL="2682164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53643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E92DE228-2006-42D4-A7F6-ACC6EB3917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13C32F29-7422-45D8-BFC4-081BA288F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mo.org" TargetMode="External"/><Relationship Id="rId2" Type="http://schemas.openxmlformats.org/officeDocument/2006/relationships/hyperlink" Target="mailto:msa@imo.org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C6F2516E-9FAA-48EC-B6E2-DB4ADAFEB9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319588"/>
            <a:ext cx="9144000" cy="1557337"/>
          </a:xfrm>
          <a:prstGeom prst="rect">
            <a:avLst/>
          </a:prstGeom>
          <a:solidFill>
            <a:srgbClr val="495965">
              <a:alpha val="8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6FB844-2813-4A41-923E-454B6BA0B4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5878513"/>
            <a:ext cx="9144000" cy="9794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" name="Picture 7" descr="IMO-logo-rgb.png">
            <a:extLst>
              <a:ext uri="{FF2B5EF4-FFF2-40B4-BE49-F238E27FC236}">
                <a16:creationId xmlns:a16="http://schemas.microsoft.com/office/drawing/2014/main" id="{41E30065-F18D-48E9-A530-3EB91F13DF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6080125"/>
            <a:ext cx="20447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04E13F-3EED-4B35-8432-F057CCA75E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11888"/>
            <a:ext cx="233363" cy="231775"/>
          </a:xfrm>
          <a:prstGeom prst="rect">
            <a:avLst/>
          </a:prstGeom>
          <a:solidFill>
            <a:srgbClr val="495965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9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39F0651A-DF4B-4138-8389-7A5FE798EA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211888"/>
            <a:ext cx="2662238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1484786"/>
            <a:ext cx="5881526" cy="480359"/>
          </a:xfrm>
          <a:prstGeom prst="rect">
            <a:avLst/>
          </a:prstGeom>
          <a:solidFill>
            <a:srgbClr val="4B92DB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494095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F5F2E7-8F73-4ED5-BCDA-00B0DF3FA0FC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265B352-5E2D-4E3F-B03A-5E5777D315C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05CCD064-8406-4B23-8456-1892A81D6D6A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A589B33D-6490-4418-8542-79734DC667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736850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1144" y="1316765"/>
            <a:ext cx="8721725" cy="4509864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495965"/>
                </a:solidFill>
              </a:defRPr>
            </a:lvl1pPr>
            <a:lvl2pPr>
              <a:defRPr sz="2000">
                <a:solidFill>
                  <a:srgbClr val="495965"/>
                </a:solidFill>
              </a:defRPr>
            </a:lvl2pPr>
            <a:lvl3pPr>
              <a:defRPr sz="1800">
                <a:solidFill>
                  <a:srgbClr val="495965"/>
                </a:solidFill>
              </a:defRPr>
            </a:lvl3pPr>
            <a:lvl4pPr>
              <a:defRPr sz="1400">
                <a:solidFill>
                  <a:srgbClr val="495965"/>
                </a:solidFill>
              </a:defRPr>
            </a:lvl4pPr>
            <a:lvl5pPr>
              <a:defRPr sz="1200">
                <a:solidFill>
                  <a:srgbClr val="4959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024795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CC9762-C7EE-4AF6-98BF-25CD9C2EB07C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F5D09721-2228-4800-9D7E-DE7FBB636A04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E7968D61-2FF5-4982-A272-4E9F67BCABA7}" type="slidenum">
              <a:rPr lang="en-GB" smtClean="0"/>
              <a:pPr eaLnBrk="1" hangingPunct="1">
                <a:defRPr/>
              </a:pPr>
              <a:t>‹#›</a:t>
            </a:fld>
            <a:endParaRPr lang="en-GB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-508" y="4292652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53073" y="4293098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106654" y="4293098"/>
            <a:ext cx="3045600" cy="1585681"/>
          </a:xfrm>
          <a:prstGeom prst="rect">
            <a:avLst/>
          </a:prstGeom>
          <a:ln>
            <a:noFill/>
          </a:ln>
        </p:spPr>
        <p:txBody>
          <a:bodyPr/>
          <a:lstStyle>
            <a:lvl1pPr marL="61913" indent="0">
              <a:buFontTx/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11144" y="1316767"/>
            <a:ext cx="8721725" cy="278430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495965"/>
                </a:solidFill>
              </a:defRPr>
            </a:lvl1pPr>
            <a:lvl2pPr>
              <a:defRPr sz="2000">
                <a:solidFill>
                  <a:srgbClr val="495965"/>
                </a:solidFill>
              </a:defRPr>
            </a:lvl2pPr>
            <a:lvl3pPr>
              <a:defRPr sz="1800">
                <a:solidFill>
                  <a:srgbClr val="495965"/>
                </a:solidFill>
              </a:defRPr>
            </a:lvl3pPr>
            <a:lvl4pPr>
              <a:defRPr sz="1400">
                <a:solidFill>
                  <a:srgbClr val="495965"/>
                </a:solidFill>
              </a:defRPr>
            </a:lvl4pPr>
            <a:lvl5pPr>
              <a:defRPr sz="1200">
                <a:solidFill>
                  <a:srgbClr val="495965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912631"/>
      </p:ext>
    </p:extLst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:a16="http://schemas.microsoft.com/office/drawing/2014/main" id="{E4BED2BF-8C84-430E-B4B0-B6CA7505A6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100271-0EB9-4BF7-89B5-17F7F736788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C29A0-AF35-4E15-A532-CE2F2F72EC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566643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C26B6FEF-6DAD-465D-984E-41E47EB83588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3EADB234-DB3D-4B59-8456-B2BF742936DC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5D72A8-9055-4248-869D-AC90E85DB41B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">
            <a:extLst>
              <a:ext uri="{FF2B5EF4-FFF2-40B4-BE49-F238E27FC236}">
                <a16:creationId xmlns:a16="http://schemas.microsoft.com/office/drawing/2014/main" id="{E4C2263D-A156-4355-B6B5-3E33AEA0B7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00325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4" name="Chart Placeholder 2"/>
          <p:cNvSpPr>
            <a:spLocks noGrp="1"/>
          </p:cNvSpPr>
          <p:nvPr>
            <p:ph type="chart" idx="1"/>
          </p:nvPr>
        </p:nvSpPr>
        <p:spPr>
          <a:xfrm>
            <a:off x="179512" y="1316765"/>
            <a:ext cx="8784976" cy="4525963"/>
          </a:xfrm>
          <a:prstGeom prst="rect">
            <a:avLst/>
          </a:prstGeom>
        </p:spPr>
        <p:txBody>
          <a:bodyPr/>
          <a:lstStyle>
            <a:lvl1pPr marL="61913" indent="0">
              <a:buFontTx/>
              <a:buNone/>
              <a:defRPr sz="2000" baseline="0"/>
            </a:lvl1pPr>
          </a:lstStyle>
          <a:p>
            <a:pPr lvl="0"/>
            <a:endParaRPr lang="en-US" noProof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548019"/>
      </p:ext>
    </p:extLst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E76F27-79CD-4F52-8481-9B2102C3153F}"/>
              </a:ext>
            </a:extLst>
          </p:cNvPr>
          <p:cNvCxnSpPr/>
          <p:nvPr userDrawn="1"/>
        </p:nvCxnSpPr>
        <p:spPr>
          <a:xfrm>
            <a:off x="187325" y="1068388"/>
            <a:ext cx="8785225" cy="1587"/>
          </a:xfrm>
          <a:prstGeom prst="line">
            <a:avLst/>
          </a:prstGeom>
          <a:ln w="9525">
            <a:solidFill>
              <a:srgbClr val="4B92D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D3932C3-B88D-444B-81DC-50EFF8069AEF}"/>
              </a:ext>
            </a:extLst>
          </p:cNvPr>
          <p:cNvCxnSpPr/>
          <p:nvPr userDrawn="1"/>
        </p:nvCxnSpPr>
        <p:spPr>
          <a:xfrm>
            <a:off x="4565650" y="1314450"/>
            <a:ext cx="0" cy="4610100"/>
          </a:xfrm>
          <a:prstGeom prst="line">
            <a:avLst/>
          </a:prstGeom>
          <a:ln w="9525">
            <a:solidFill>
              <a:srgbClr val="49596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89BAE88C-18C7-4166-9FED-4C87B93F16C8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9575" y="63928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7287" tIns="53643" rIns="107287" bIns="53643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534988" indent="-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2pPr>
            <a:lvl3pPr marL="1071563" indent="-157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3pPr>
            <a:lvl4pPr marL="1608138" indent="-2365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4pPr>
            <a:lvl5pPr marL="2144713" indent="-315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fld id="{1DA2C44F-E1C6-45F9-B3AF-B5883729B030}" type="slidenum">
              <a:rPr lang="en-GB" smtClean="0"/>
              <a:pPr eaLnBrk="1" hangingPunct="1">
                <a:defRPr/>
              </a:pPr>
              <a:t>‹#›</a:t>
            </a:fld>
            <a:endParaRPr lang="en-GB"/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D629E671-091D-4CEE-BE5B-05FA9FDB35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87785" y="220661"/>
            <a:ext cx="8776828" cy="849944"/>
          </a:xfrm>
          <a:prstGeom prst="rect">
            <a:avLst/>
          </a:prstGeom>
        </p:spPr>
        <p:txBody>
          <a:bodyPr lIns="77925" tIns="38963" rIns="77925" bIns="38963" anchor="b"/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4753365" y="1841781"/>
            <a:ext cx="4204196" cy="4083496"/>
          </a:xfrm>
          <a:prstGeom prst="rect">
            <a:avLst/>
          </a:prstGeom>
        </p:spPr>
        <p:txBody>
          <a:bodyPr lIns="77925" tIns="38963" rIns="77925" bIns="38963"/>
          <a:lstStyle>
            <a:lvl1pPr marL="342900" indent="-342900">
              <a:spcBef>
                <a:spcPts val="1364"/>
              </a:spcBef>
              <a:buClr>
                <a:srgbClr val="4B92DB"/>
              </a:buClr>
              <a:buSzPct val="90000"/>
              <a:buFont typeface="+mj-lt"/>
              <a:buAutoNum type="arabicPeriod"/>
              <a:defRPr sz="1400">
                <a:solidFill>
                  <a:srgbClr val="495965"/>
                </a:solidFill>
              </a:defRPr>
            </a:lvl1pPr>
            <a:lvl2pPr marL="572887" indent="-342900">
              <a:buClr>
                <a:srgbClr val="4B92DB"/>
              </a:buClr>
              <a:buSzPct val="90000"/>
              <a:buFont typeface="+mj-lt"/>
              <a:buAutoNum type="arabicPeriod"/>
              <a:defRPr sz="1300">
                <a:solidFill>
                  <a:srgbClr val="495965"/>
                </a:solidFill>
              </a:defRPr>
            </a:lvl2pPr>
            <a:lvl3pPr marL="845543" indent="-307101">
              <a:buClr>
                <a:srgbClr val="4B92DB"/>
              </a:buClr>
              <a:buSzPct val="90000"/>
              <a:buFont typeface="+mj-lt"/>
              <a:buAutoNum type="arabicPeriod"/>
              <a:defRPr sz="1200">
                <a:solidFill>
                  <a:srgbClr val="495965"/>
                </a:solidFill>
              </a:defRPr>
            </a:lvl3pPr>
            <a:lvl4pPr marL="1141820" indent="-296278">
              <a:buClr>
                <a:srgbClr val="4B92DB"/>
              </a:buClr>
              <a:buSzPct val="90000"/>
              <a:buFont typeface="+mj-lt"/>
              <a:buAutoNum type="arabicPeriod"/>
              <a:defRPr sz="1100">
                <a:solidFill>
                  <a:srgbClr val="495965"/>
                </a:solidFill>
              </a:defRPr>
            </a:lvl4pPr>
            <a:lvl5pPr marL="1448922" indent="-307101">
              <a:buClr>
                <a:srgbClr val="4B92DB"/>
              </a:buClr>
              <a:buSzPct val="90000"/>
              <a:buFont typeface="+mj-lt"/>
              <a:buAutoNum type="arabicPeriod"/>
              <a:defRPr sz="1000">
                <a:solidFill>
                  <a:srgbClr val="49596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187325" y="1259420"/>
            <a:ext cx="4204800" cy="43603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lang="en-GB" sz="1600" kern="1200" noProof="0" dirty="0" smtClean="0">
                <a:solidFill>
                  <a:srgbClr val="4B92D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745093" y="1259417"/>
            <a:ext cx="4204800" cy="43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lang="en-GB" sz="1600" kern="1200" noProof="0" dirty="0" smtClean="0">
                <a:solidFill>
                  <a:srgbClr val="4B92D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179512" y="1841781"/>
            <a:ext cx="4204196" cy="4083496"/>
          </a:xfrm>
          <a:prstGeom prst="rect">
            <a:avLst/>
          </a:prstGeom>
        </p:spPr>
        <p:txBody>
          <a:bodyPr lIns="77925" tIns="38963" rIns="77925" bIns="38963"/>
          <a:lstStyle>
            <a:lvl1pPr marL="342900" indent="-342900">
              <a:spcBef>
                <a:spcPts val="1364"/>
              </a:spcBef>
              <a:buClr>
                <a:srgbClr val="4B92DB"/>
              </a:buClr>
              <a:buSzPct val="90000"/>
              <a:buFont typeface="+mj-lt"/>
              <a:buAutoNum type="arabicPeriod"/>
              <a:defRPr sz="1400">
                <a:solidFill>
                  <a:srgbClr val="495965"/>
                </a:solidFill>
              </a:defRPr>
            </a:lvl1pPr>
            <a:lvl2pPr marL="572887" indent="-342900">
              <a:buClr>
                <a:srgbClr val="4B92DB"/>
              </a:buClr>
              <a:buSzPct val="90000"/>
              <a:buFont typeface="+mj-lt"/>
              <a:buAutoNum type="arabicPeriod"/>
              <a:defRPr sz="1300">
                <a:solidFill>
                  <a:srgbClr val="495965"/>
                </a:solidFill>
              </a:defRPr>
            </a:lvl2pPr>
            <a:lvl3pPr marL="845543" indent="-307101">
              <a:buClr>
                <a:srgbClr val="4B92DB"/>
              </a:buClr>
              <a:buSzPct val="90000"/>
              <a:buFont typeface="+mj-lt"/>
              <a:buAutoNum type="arabicPeriod"/>
              <a:defRPr sz="1200">
                <a:solidFill>
                  <a:srgbClr val="495965"/>
                </a:solidFill>
              </a:defRPr>
            </a:lvl3pPr>
            <a:lvl4pPr marL="1141820" indent="-296278">
              <a:buClr>
                <a:srgbClr val="4B92DB"/>
              </a:buClr>
              <a:buSzPct val="90000"/>
              <a:buFont typeface="+mj-lt"/>
              <a:buAutoNum type="arabicPeriod"/>
              <a:defRPr sz="1100">
                <a:solidFill>
                  <a:srgbClr val="495965"/>
                </a:solidFill>
              </a:defRPr>
            </a:lvl4pPr>
            <a:lvl5pPr marL="1448922" indent="-307101">
              <a:buClr>
                <a:srgbClr val="4B92DB"/>
              </a:buClr>
              <a:buSzPct val="90000"/>
              <a:buFont typeface="+mj-lt"/>
              <a:buAutoNum type="arabicPeriod"/>
              <a:defRPr sz="1000">
                <a:solidFill>
                  <a:srgbClr val="49596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82223DB4-0EE9-4670-8549-378CE1A5C7D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723313" y="7397750"/>
            <a:ext cx="257175" cy="122238"/>
          </a:xfrm>
        </p:spPr>
        <p:txBody>
          <a:bodyPr lIns="0" tIns="0" rIns="0" bIns="0"/>
          <a:lstStyle>
            <a:lvl1pPr algn="r">
              <a:defRPr sz="6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ED86937-0AFE-4BC7-8F0C-6FE3253BED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507890"/>
      </p:ext>
    </p:extLst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>
            <a:extLst>
              <a:ext uri="{FF2B5EF4-FFF2-40B4-BE49-F238E27FC236}">
                <a16:creationId xmlns:a16="http://schemas.microsoft.com/office/drawing/2014/main" id="{1FE95D96-3F3F-4418-BA92-5709FF924B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27313" y="2035175"/>
            <a:ext cx="3052762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4 Albert Embankment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London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SE1 7SR</a:t>
            </a: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United Kingdom</a:t>
            </a:r>
            <a:endParaRPr lang="en-GB" altLang="en-US" sz="12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434FD07-EC53-4CA0-990C-5A33B2BC92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27538" y="2035175"/>
            <a:ext cx="305276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Tel: 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+44 (0)20 7735 7611</a:t>
            </a:r>
          </a:p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Fax: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</a:rPr>
              <a:t>+44 (0)20 7587 3210</a:t>
            </a:r>
            <a:endParaRPr lang="en-GB" altLang="en-US" sz="1200" b="1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GB" altLang="en-US" sz="1200">
                <a:solidFill>
                  <a:srgbClr val="4B92DB"/>
                </a:solidFill>
                <a:latin typeface="Arial" panose="020B0604020202020204" pitchFamily="34" charset="0"/>
              </a:rPr>
              <a:t>Email: </a:t>
            </a:r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  <a:hlinkClick r:id="rId2"/>
              </a:rPr>
              <a:t>msa@imo.org</a:t>
            </a:r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GB" altLang="en-US" sz="1200">
                <a:solidFill>
                  <a:srgbClr val="495965"/>
                </a:solidFill>
                <a:latin typeface="Arial" panose="020B0604020202020204" pitchFamily="34" charset="0"/>
                <a:hlinkClick r:id="rId3"/>
              </a:rPr>
              <a:t>http://www.imo.org</a:t>
            </a:r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GB" altLang="en-US" sz="1200">
              <a:solidFill>
                <a:srgbClr val="495965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100A3A2A-1363-42A0-82E3-BA2F75D37E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27313" y="1493838"/>
            <a:ext cx="38893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eaLnBrk="1" hangingPunct="1"/>
            <a:r>
              <a:rPr lang="en-GB" altLang="en-US" sz="1600" b="1">
                <a:solidFill>
                  <a:srgbClr val="495965"/>
                </a:solidFill>
                <a:latin typeface="Arial" panose="020B0604020202020204" pitchFamily="34" charset="0"/>
              </a:rPr>
              <a:t>International Maritime Organization</a:t>
            </a:r>
            <a:endParaRPr lang="en-GB" altLang="en-US" sz="16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F3DC63A-1403-4189-A9BD-C61FB14CC916}"/>
              </a:ext>
            </a:extLst>
          </p:cNvPr>
          <p:cNvCxnSpPr/>
          <p:nvPr userDrawn="1"/>
        </p:nvCxnSpPr>
        <p:spPr>
          <a:xfrm>
            <a:off x="2700338" y="1973263"/>
            <a:ext cx="3600450" cy="0"/>
          </a:xfrm>
          <a:prstGeom prst="line">
            <a:avLst/>
          </a:prstGeom>
          <a:ln w="3175">
            <a:solidFill>
              <a:srgbClr val="4B92DB">
                <a:alpha val="31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Content Placeholder 10" descr="social-media.png">
            <a:extLst>
              <a:ext uri="{FF2B5EF4-FFF2-40B4-BE49-F238E27FC236}">
                <a16:creationId xmlns:a16="http://schemas.microsoft.com/office/drawing/2014/main" id="{5A8759B4-1FA1-4582-B53D-49EABD6FD2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55" b="-14255"/>
          <a:stretch>
            <a:fillRect/>
          </a:stretch>
        </p:blipFill>
        <p:spPr bwMode="auto">
          <a:xfrm>
            <a:off x="2195513" y="2924175"/>
            <a:ext cx="5113337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5DF103C5-9DEF-4D2A-A9EC-CE68B0A81A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65413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C1EF60B5-DF05-4922-B5EE-19B328214E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81813-5F4F-4980-B7DC-70BE9E0E09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162639"/>
      </p:ext>
    </p:extLst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5965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>
            <a:extLst>
              <a:ext uri="{FF2B5EF4-FFF2-40B4-BE49-F238E27FC236}">
                <a16:creationId xmlns:a16="http://schemas.microsoft.com/office/drawing/2014/main" id="{CE891760-03D6-453E-8DAD-BC38600F1F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688584" name="Rectangle 8">
            <a:extLst>
              <a:ext uri="{FF2B5EF4-FFF2-40B4-BE49-F238E27FC236}">
                <a16:creationId xmlns:a16="http://schemas.microsoft.com/office/drawing/2014/main" id="{F22D8315-2D11-4F98-BB5D-CE27795284A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19575" y="6481763"/>
            <a:ext cx="6223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4B92DB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fld id="{C3CC1934-B59A-4BFF-B904-EC45457B64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28" name="Picture 6" descr="IMO-logo-rgb.png">
            <a:extLst>
              <a:ext uri="{FF2B5EF4-FFF2-40B4-BE49-F238E27FC236}">
                <a16:creationId xmlns:a16="http://schemas.microsoft.com/office/drawing/2014/main" id="{0339562D-CF0B-4560-B8FC-73F8D2B0FF3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294438"/>
            <a:ext cx="15557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8">
            <a:extLst>
              <a:ext uri="{FF2B5EF4-FFF2-40B4-BE49-F238E27FC236}">
                <a16:creationId xmlns:a16="http://schemas.microsoft.com/office/drawing/2014/main" id="{D4C03E49-C6DC-4A8B-86AF-3C1571D0AA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361113"/>
            <a:ext cx="233363" cy="230187"/>
          </a:xfrm>
          <a:prstGeom prst="rect">
            <a:avLst/>
          </a:prstGeom>
          <a:solidFill>
            <a:srgbClr val="495965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9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164EB311-43B3-4020-926E-9C3AAF12EA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0825" y="6365875"/>
            <a:ext cx="2600325" cy="231775"/>
          </a:xfrm>
          <a:prstGeom prst="rect">
            <a:avLst/>
          </a:prstGeom>
          <a:solidFill>
            <a:srgbClr val="4B92DB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>
                <a:solidFill>
                  <a:srgbClr val="FFFFFF"/>
                </a:solidFill>
                <a:latin typeface="Arial" charset="0"/>
              </a:rPr>
              <a:t>Dept. MSA&amp;IS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MS PGothic" panose="020B0600070205080204" pitchFamily="34" charset="-128"/>
          <a:cs typeface="Arial" pitchFamily="-107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MS PGothic" panose="020B0600070205080204" pitchFamily="34" charset="-128"/>
          <a:cs typeface="Arial" pitchFamily="-107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MS PGothic" panose="020B0600070205080204" pitchFamily="34" charset="-128"/>
          <a:cs typeface="Arial" pitchFamily="-107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4B92DB"/>
          </a:solidFill>
          <a:latin typeface="Arial" pitchFamily="-107" charset="0"/>
          <a:ea typeface="MS PGothic" panose="020B0600070205080204" pitchFamily="34" charset="-128"/>
          <a:cs typeface="Arial" pitchFamily="-107" charset="0"/>
        </a:defRPr>
      </a:lvl5pPr>
      <a:lvl6pPr marL="536433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6pPr>
      <a:lvl7pPr marL="1072866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7pPr>
      <a:lvl8pPr marL="1609298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8pPr>
      <a:lvl9pPr marL="2145731" algn="ctr" rtl="0" fontAlgn="base">
        <a:spcBef>
          <a:spcPct val="0"/>
        </a:spcBef>
        <a:spcAft>
          <a:spcPct val="0"/>
        </a:spcAft>
        <a:defRPr sz="3800" b="1">
          <a:solidFill>
            <a:srgbClr val="FFFF00"/>
          </a:solidFill>
          <a:latin typeface="Arial" pitchFamily="-107" charset="0"/>
          <a:ea typeface="Arial" pitchFamily="-107" charset="0"/>
          <a:cs typeface="Arial" pitchFamily="-107" charset="0"/>
        </a:defRPr>
      </a:lvl9pPr>
    </p:titleStyle>
    <p:bodyStyle>
      <a:lvl1pPr marL="312738" indent="-250825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800">
          <a:solidFill>
            <a:srgbClr val="5E6A71"/>
          </a:solidFill>
          <a:latin typeface="+mn-lt"/>
          <a:ea typeface="MS PGothic" panose="020B0600070205080204" pitchFamily="34" charset="-128"/>
          <a:cs typeface="+mn-cs"/>
        </a:defRPr>
      </a:lvl1pPr>
      <a:lvl2pPr marL="871538" indent="-244475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600">
          <a:solidFill>
            <a:srgbClr val="5E6A71"/>
          </a:solidFill>
          <a:latin typeface="+mn-lt"/>
          <a:ea typeface="+mn-ea"/>
          <a:cs typeface="+mn-cs"/>
        </a:defRPr>
      </a:lvl2pPr>
      <a:lvl3pPr marL="1339850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400">
          <a:solidFill>
            <a:srgbClr val="5E6A71"/>
          </a:solidFill>
          <a:latin typeface="+mn-lt"/>
          <a:ea typeface="+mn-ea"/>
          <a:cs typeface="+mn-cs"/>
        </a:defRPr>
      </a:lvl3pPr>
      <a:lvl4pPr marL="1876425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200">
          <a:solidFill>
            <a:srgbClr val="5E6A71"/>
          </a:solidFill>
          <a:latin typeface="+mn-lt"/>
          <a:ea typeface="+mn-ea"/>
          <a:cs typeface="+mn-cs"/>
        </a:defRPr>
      </a:lvl4pPr>
      <a:lvl5pPr marL="2413000" indent="-215900" algn="l" rtl="0" eaLnBrk="0" fontAlgn="base" hangingPunct="0">
        <a:spcBef>
          <a:spcPct val="20000"/>
        </a:spcBef>
        <a:spcAft>
          <a:spcPct val="0"/>
        </a:spcAft>
        <a:buClr>
          <a:srgbClr val="4B92DB"/>
        </a:buClr>
        <a:buSzPct val="120000"/>
        <a:buFont typeface="Arial" panose="020B0604020202020204" pitchFamily="34" charset="0"/>
        <a:buChar char="•"/>
        <a:defRPr sz="2000">
          <a:solidFill>
            <a:srgbClr val="5E6A71"/>
          </a:solidFill>
          <a:latin typeface="+mn-lt"/>
          <a:ea typeface="+mn-ea"/>
          <a:cs typeface="+mn-cs"/>
        </a:defRPr>
      </a:lvl5pPr>
      <a:lvl6pPr marL="2950380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6pPr>
      <a:lvl7pPr marL="3486813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7pPr>
      <a:lvl8pPr marL="4023246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8pPr>
      <a:lvl9pPr marL="4559678" indent="-268216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53643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IMOHQ" TargetMode="External"/><Relationship Id="rId2" Type="http://schemas.openxmlformats.org/officeDocument/2006/relationships/hyperlink" Target="https://twitter.com/imohq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mo.org/" TargetMode="External"/><Relationship Id="rId5" Type="http://schemas.openxmlformats.org/officeDocument/2006/relationships/hyperlink" Target="http://www.flickr.com/photos/imo-un/collections/" TargetMode="External"/><Relationship Id="rId4" Type="http://schemas.openxmlformats.org/officeDocument/2006/relationships/hyperlink" Target="http://www.youtube.com/user/IMOHQ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>
            <a:extLst>
              <a:ext uri="{FF2B5EF4-FFF2-40B4-BE49-F238E27FC236}">
                <a16:creationId xmlns:a16="http://schemas.microsoft.com/office/drawing/2014/main" id="{73871470-5A65-44D7-A4D9-C0DB4F9D4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2520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7" name="Rectangle 4">
            <a:extLst>
              <a:ext uri="{FF2B5EF4-FFF2-40B4-BE49-F238E27FC236}">
                <a16:creationId xmlns:a16="http://schemas.microsoft.com/office/drawing/2014/main" id="{58AC5B93-33FB-4914-AB06-FC8F538C57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7450" y="1381125"/>
            <a:ext cx="5905500" cy="608013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IMO MEMBER STATE AUDIT SCHEME</a:t>
            </a:r>
            <a:br>
              <a:rPr lang="en-GB" altLang="en-US"/>
            </a:br>
            <a:r>
              <a:rPr lang="en-US" altLang="en-US">
                <a:solidFill>
                  <a:srgbClr val="FFFFFF"/>
                </a:solidFill>
              </a:rPr>
              <a:t>TRAINING COURSE FOR AUDITORS</a:t>
            </a:r>
            <a:r>
              <a:rPr lang="en-GB" altLang="en-US"/>
              <a:t> </a:t>
            </a:r>
            <a:br>
              <a:rPr lang="en-GB" altLang="en-US"/>
            </a:br>
            <a:br>
              <a:rPr lang="en-US" altLang="en-US">
                <a:solidFill>
                  <a:srgbClr val="FFFFFF"/>
                </a:solidFill>
              </a:rPr>
            </a:br>
            <a:br>
              <a:rPr lang="en-GB" altLang="en-US"/>
            </a:br>
            <a:endParaRPr lang="en-GB" altLang="en-US"/>
          </a:p>
        </p:txBody>
      </p:sp>
      <p:sp>
        <p:nvSpPr>
          <p:cNvPr id="11268" name="TextBox 5">
            <a:extLst>
              <a:ext uri="{FF2B5EF4-FFF2-40B4-BE49-F238E27FC236}">
                <a16:creationId xmlns:a16="http://schemas.microsoft.com/office/drawing/2014/main" id="{03D490D4-DC2D-4858-81C6-6ACD9D0FC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1989138"/>
            <a:ext cx="2771775" cy="276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FFFFFF"/>
                </a:solidFill>
                <a:latin typeface="Arial" panose="020B0604020202020204" pitchFamily="34" charset="0"/>
              </a:rPr>
              <a:t>MANDATORY IMO INSTRUMENTS</a:t>
            </a:r>
          </a:p>
        </p:txBody>
      </p:sp>
    </p:spTree>
  </p:cSld>
  <p:clrMapOvr>
    <a:masterClrMapping/>
  </p:clrMapOvr>
  <p:transition spd="slow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878DDD5E-FE19-41FA-9DBB-94E02A9D8B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COLREG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F17A16D1-D830-497C-AC0F-5CA86414630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dirty="0"/>
              <a:t>Convention on the International Regulations for Preventing Collisions at Sea, 1972, as amended</a:t>
            </a:r>
            <a:br>
              <a:rPr lang="en-GB" dirty="0"/>
            </a:br>
            <a:r>
              <a:rPr lang="en-GB" dirty="0"/>
              <a:t>(COLREG 1972)			 	</a:t>
            </a:r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dirty="0"/>
              <a:t>			[No. of Parties: 160 , 99.03% of world’s GT]</a:t>
            </a:r>
          </a:p>
        </p:txBody>
      </p:sp>
    </p:spTree>
  </p:cSld>
  <p:clrMapOvr>
    <a:masterClrMapping/>
  </p:clrMapOvr>
  <p:transition spd="slow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>
            <a:extLst>
              <a:ext uri="{FF2B5EF4-FFF2-40B4-BE49-F238E27FC236}">
                <a16:creationId xmlns:a16="http://schemas.microsoft.com/office/drawing/2014/main" id="{90819654-1F75-4816-892B-34EA2BEF5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4833938"/>
            <a:ext cx="18732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2"/>
              </a:rPr>
              <a:t>twitter.com/imohq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TextBox 3">
            <a:extLst>
              <a:ext uri="{FF2B5EF4-FFF2-40B4-BE49-F238E27FC236}">
                <a16:creationId xmlns:a16="http://schemas.microsoft.com/office/drawing/2014/main" id="{2F348696-11EC-4C06-8E52-4F79811DB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833938"/>
            <a:ext cx="14398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3"/>
              </a:rPr>
              <a:t>facebook.com/imohq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Box 4">
            <a:extLst>
              <a:ext uri="{FF2B5EF4-FFF2-40B4-BE49-F238E27FC236}">
                <a16:creationId xmlns:a16="http://schemas.microsoft.com/office/drawing/2014/main" id="{3B37EE80-C81A-4CA9-AD49-4400EF6C2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4833938"/>
            <a:ext cx="13684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4"/>
              </a:rPr>
              <a:t>youtube.com/imohq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TextBox 5">
            <a:extLst>
              <a:ext uri="{FF2B5EF4-FFF2-40B4-BE49-F238E27FC236}">
                <a16:creationId xmlns:a16="http://schemas.microsoft.com/office/drawing/2014/main" id="{45C8F1F8-86F6-48D7-9316-76100DEC2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888" y="4833938"/>
            <a:ext cx="12954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>
            <a:spAutoFit/>
          </a:bodyPr>
          <a:lstStyle/>
          <a:p>
            <a:pPr algn="ctr" eaLnBrk="1" hangingPunct="1"/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  <a:t>flickr.com/photos/</a:t>
            </a:r>
            <a:b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</a:br>
            <a:r>
              <a:rPr lang="en-GB" altLang="en-US" sz="1000">
                <a:solidFill>
                  <a:srgbClr val="495965"/>
                </a:solidFill>
                <a:latin typeface="Arial" panose="020B0604020202020204" pitchFamily="34" charset="0"/>
                <a:hlinkClick r:id="rId5"/>
              </a:rPr>
              <a:t>imo-un/collections</a:t>
            </a:r>
            <a:endParaRPr lang="en-GB" altLang="en-US" sz="1000" b="1">
              <a:solidFill>
                <a:srgbClr val="4B92DB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Rectangle 6">
            <a:extLst>
              <a:ext uri="{FF2B5EF4-FFF2-40B4-BE49-F238E27FC236}">
                <a16:creationId xmlns:a16="http://schemas.microsoft.com/office/drawing/2014/main" id="{23757F6B-2711-4B00-8F31-E0F45F839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060575"/>
            <a:ext cx="987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1000" b="1">
                <a:solidFill>
                  <a:srgbClr val="00B0F0"/>
                </a:solidFill>
                <a:latin typeface="Arial" panose="020B0604020202020204" pitchFamily="34" charset="0"/>
                <a:hlinkClick r:id="rId6"/>
              </a:rPr>
              <a:t>www.imo.org</a:t>
            </a:r>
            <a:endParaRPr lang="en-GB" altLang="en-US" sz="1000" b="1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0C63268F-A459-4A34-B88A-EAD73B16A4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MANDATORY IMO INSTRUMENTS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5F493237-6726-4CDF-8697-ABF574F429B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dirty="0"/>
              <a:t>9 instruments included in the scope of the scheme:</a:t>
            </a:r>
          </a:p>
          <a:p>
            <a:pPr marL="61913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SOLAS 1974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SOLAS PROTOCOL 1988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MARPOL 73/78 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MARPOL PROTOCOL 1997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STCW 1978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LOAD LINES 1966 (LL66)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LL PROTOCOL 1988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TONNAGE 1969</a:t>
            </a:r>
          </a:p>
          <a:p>
            <a:pPr>
              <a:spcAft>
                <a:spcPts val="600"/>
              </a:spcAft>
              <a:defRPr/>
            </a:pPr>
            <a:r>
              <a:rPr lang="en-US" sz="1800" dirty="0"/>
              <a:t>COLREG 1972</a:t>
            </a:r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4B5C50FB-E9D8-43EE-B4D8-2E836E05454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SOLAS (1)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D99780E2-65E1-430E-ACC2-136E63413C8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International Convention for the Safety of Life at Sea, 1974, as amended (SOLAS 1974) </a:t>
            </a:r>
            <a:br>
              <a:rPr lang="en-GB" altLang="en-US" dirty="0"/>
            </a:br>
            <a:endParaRPr lang="en-GB" altLang="en-US" dirty="0"/>
          </a:p>
          <a:p>
            <a:pPr>
              <a:defRPr/>
            </a:pPr>
            <a:r>
              <a:rPr lang="en-GB" altLang="en-US" sz="2000" dirty="0"/>
              <a:t>Contracting States as of 1 October 2018:</a:t>
            </a:r>
          </a:p>
          <a:p>
            <a:pPr>
              <a:defRPr/>
            </a:pPr>
            <a:endParaRPr lang="en-GB" altLang="en-US" sz="2000" dirty="0"/>
          </a:p>
          <a:p>
            <a:pPr lvl="1">
              <a:defRPr/>
            </a:pPr>
            <a:r>
              <a:rPr lang="en-GB" altLang="en-US" dirty="0"/>
              <a:t>SOLAS 1974, as amended </a:t>
            </a:r>
          </a:p>
          <a:p>
            <a:pPr marL="627063" lvl="1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		[No. of Parties: 165, </a:t>
            </a:r>
            <a:r>
              <a:rPr lang="en-GB" dirty="0"/>
              <a:t>99.04% of world’s GT</a:t>
            </a:r>
            <a:r>
              <a:rPr lang="en-GB" altLang="en-US" dirty="0"/>
              <a:t>]</a:t>
            </a:r>
          </a:p>
          <a:p>
            <a:pPr marL="627063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 lvl="1">
              <a:defRPr/>
            </a:pPr>
            <a:r>
              <a:rPr lang="en-GB" altLang="en-US" dirty="0"/>
              <a:t>	SOLAS 1974, as amended, and as modified by its 1988 Protocol			[No. of Parties: 119, </a:t>
            </a:r>
            <a:r>
              <a:rPr lang="en-GB" dirty="0"/>
              <a:t>97.72% of world’s GT</a:t>
            </a:r>
            <a:r>
              <a:rPr lang="en-GB" altLang="en-US" dirty="0"/>
              <a:t>]</a:t>
            </a:r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AD990782-57CE-42D9-A433-C755A72219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SOLAS (2)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A2879655-1442-44CB-B106-B6F925E1A71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altLang="en-US" b="1" dirty="0"/>
          </a:p>
          <a:p>
            <a:pPr>
              <a:defRPr/>
            </a:pPr>
            <a:r>
              <a:rPr lang="en-US" altLang="en-US" dirty="0"/>
              <a:t>Codes:</a:t>
            </a:r>
            <a:br>
              <a:rPr lang="en-US" altLang="en-US" dirty="0"/>
            </a:br>
            <a:r>
              <a:rPr lang="en-US" altLang="en-US" sz="1800" dirty="0"/>
              <a:t>2008 IS (part A); FSS; 2010 FTP; LSA; IMSBC; CSS (sub-chapter 1.9); Grain; IMDG; IBC; IGC; INF; ISM; 1994 HSC; 2000 HSC; Casualty Investigation (parts I and II); RO (parts I and II - resolution MSC.349(92))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dirty="0"/>
              <a:t>Resolutions:</a:t>
            </a:r>
          </a:p>
          <a:p>
            <a:pPr marL="358775" indent="0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Assembly: A.744(18)</a:t>
            </a:r>
          </a:p>
          <a:p>
            <a:pPr marL="358775" indent="0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MSC: .133(76), as amended; .168(79); .169(79), .215(82); .287(87); .288(87); .289(87)</a:t>
            </a:r>
          </a:p>
          <a:p>
            <a:pPr marL="358775" indent="0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Resolution 4 of the 1997 SOLAS Conference</a:t>
            </a:r>
          </a:p>
        </p:txBody>
      </p:sp>
    </p:spTree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FEEECB8-1F26-480F-B9D2-9B6CA5024CD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MARPOL 73/78 (1)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6DB3C75-A038-442A-B1E4-1C79BF3DA23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</a:pPr>
            <a:r>
              <a:rPr lang="en-GB" altLang="en-US" sz="2000" dirty="0"/>
              <a:t>International Convention for the Prevention of Pollution from Ships, 1973, as modified by the Protocol of 1978 relating thereto, as amended (MARPOL 73/78, as amended) </a:t>
            </a:r>
          </a:p>
          <a:p>
            <a:pPr marL="61913" indent="0">
              <a:buFont typeface="Arial" panose="020B0604020202020204" pitchFamily="34" charset="0"/>
              <a:buNone/>
            </a:pPr>
            <a:endParaRPr lang="en-GB" altLang="en-US" dirty="0"/>
          </a:p>
          <a:p>
            <a:pPr lvl="1"/>
            <a:r>
              <a:rPr lang="en-GB" altLang="en-US" sz="1800" dirty="0"/>
              <a:t>Annex I/II	[No. of Parties: 158, 99.01% of world’s GT]</a:t>
            </a:r>
          </a:p>
          <a:p>
            <a:pPr lvl="1"/>
            <a:r>
              <a:rPr lang="en-GB" altLang="en-US" sz="1800" dirty="0"/>
              <a:t>Annex III		[No. of Parties: 148, 98.47% of world’s GT]</a:t>
            </a:r>
          </a:p>
          <a:p>
            <a:pPr lvl="1"/>
            <a:r>
              <a:rPr lang="en-GB" altLang="en-US" sz="1800" dirty="0"/>
              <a:t>Annex IV		[No. of Parties: 143, 96.27% of world’s GT]</a:t>
            </a:r>
          </a:p>
          <a:p>
            <a:pPr lvl="1"/>
            <a:r>
              <a:rPr lang="en-GB" altLang="en-US" sz="1800" dirty="0"/>
              <a:t>Annex V		[No. of Parties: 153, 98.62% of world’s GT]</a:t>
            </a:r>
          </a:p>
          <a:p>
            <a:pPr lvl="1"/>
            <a:endParaRPr lang="en-GB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674D6EFA-64A9-476E-8E8A-A4B39B3055C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MARPOL 73/78 (2)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FA24942-9642-4FF3-9022-FEB7838DD2F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sz="2000" dirty="0"/>
              <a:t>Protocol of 1997 to amend the International Convention for the Prevention of Pollution from Ships, as modified by the Protocol of 1978 relating thereto (MARPOL PROT 1997);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sz="2000" dirty="0"/>
              <a:t>Protocol of 1997</a:t>
            </a:r>
          </a:p>
          <a:p>
            <a:pPr lvl="1">
              <a:defRPr/>
            </a:pPr>
            <a:r>
              <a:rPr lang="en-GB" dirty="0"/>
              <a:t>MARPOL Annex VI	[No. of Parties: 95, 96.71% of world’s GT]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sz="1800" dirty="0"/>
              <a:t>Codes:	IBC; BCH; </a:t>
            </a:r>
            <a:r>
              <a:rPr lang="en-GB" sz="1800" dirty="0" err="1"/>
              <a:t>No</a:t>
            </a:r>
            <a:r>
              <a:rPr lang="en-GB" sz="1800" baseline="-25000" dirty="0" err="1"/>
              <a:t>x</a:t>
            </a:r>
            <a:r>
              <a:rPr lang="en-GB" sz="1800" dirty="0"/>
              <a:t> Technical Code 2008</a:t>
            </a:r>
          </a:p>
          <a:p>
            <a:pPr>
              <a:defRPr/>
            </a:pPr>
            <a:r>
              <a:rPr lang="en-GB" sz="1800" dirty="0"/>
              <a:t>Resolution:	MEPC.94(46), as amended</a:t>
            </a:r>
          </a:p>
        </p:txBody>
      </p:sp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A0C9BA7-80B0-44C0-94B1-41D9333688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STCW CONVENTION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24F4D5ED-0685-4036-93F3-F47A1D23995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International Convention on Standards of Training, </a:t>
            </a:r>
            <a:br>
              <a:rPr lang="en-GB" altLang="en-US" dirty="0"/>
            </a:br>
            <a:r>
              <a:rPr lang="en-GB" altLang="en-US" dirty="0"/>
              <a:t>Certification and Watchkeeping for Seafarers, 1978, </a:t>
            </a:r>
            <a:br>
              <a:rPr lang="en-GB" altLang="en-US" dirty="0"/>
            </a:br>
            <a:r>
              <a:rPr lang="en-GB" altLang="en-US" dirty="0"/>
              <a:t>as amended (STCW 1978)				</a:t>
            </a:r>
            <a:br>
              <a:rPr lang="en-GB" altLang="en-US" dirty="0"/>
            </a:br>
            <a:r>
              <a:rPr lang="en-GB" altLang="en-US" dirty="0"/>
              <a:t>			[No. of Parties	165</a:t>
            </a:r>
            <a:r>
              <a:rPr lang="en-GB" dirty="0"/>
              <a:t> , 99.03% of world’s GT</a:t>
            </a:r>
            <a:r>
              <a:rPr lang="en-GB" altLang="en-US" dirty="0"/>
              <a:t>]</a:t>
            </a:r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/>
              <a:t>STCW Convention </a:t>
            </a:r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/>
              <a:t>STCW Code, Part A</a:t>
            </a:r>
          </a:p>
        </p:txBody>
      </p:sp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BDE3244F-5A88-47FA-82B6-66575CCE25C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LOAD LINES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4E3F6171-5383-4F46-BD55-78B3CF65FEF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International Convention on Load Lines, 1966 (LL 66) 					[No. of Parties: 162</a:t>
            </a:r>
            <a:r>
              <a:rPr lang="en-GB" dirty="0"/>
              <a:t>, 99.03% of world’s GT</a:t>
            </a:r>
            <a:r>
              <a:rPr lang="en-GB" altLang="en-US" dirty="0"/>
              <a:t>]</a:t>
            </a:r>
          </a:p>
          <a:p>
            <a:pPr>
              <a:defRPr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Protocol of 1988 relating to the International Convention on Load Lines, 1966 (LL PROT 1988) 		</a:t>
            </a:r>
            <a:br>
              <a:rPr lang="en-GB" altLang="en-US" dirty="0"/>
            </a:br>
            <a:r>
              <a:rPr lang="en-GB" altLang="en-US" dirty="0"/>
              <a:t>			[No. of Parties: 115</a:t>
            </a:r>
            <a:r>
              <a:rPr lang="en-GB" dirty="0"/>
              <a:t> , 97.81% of world’s GT</a:t>
            </a:r>
            <a:r>
              <a:rPr lang="en-GB" altLang="en-US" dirty="0"/>
              <a:t>]</a:t>
            </a:r>
          </a:p>
          <a:p>
            <a:pPr>
              <a:defRPr/>
            </a:pPr>
            <a:endParaRPr lang="en-GB" altLang="en-US" dirty="0"/>
          </a:p>
          <a:p>
            <a:pPr marL="903288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Codes:</a:t>
            </a:r>
          </a:p>
          <a:p>
            <a:pPr marL="1258888" indent="355600">
              <a:defRPr/>
            </a:pPr>
            <a:r>
              <a:rPr lang="en-GB" altLang="en-US" sz="1800" dirty="0"/>
              <a:t>2008 IS Code</a:t>
            </a:r>
          </a:p>
        </p:txBody>
      </p:sp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2DE0C06C-02D6-4625-AAE8-BB62F64504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1138" y="220663"/>
            <a:ext cx="8721725" cy="849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Tonnage 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309111FB-3A6E-4B64-8F99-26175B6C675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1138" y="1295400"/>
            <a:ext cx="8721725" cy="479901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altLang="en-US" dirty="0"/>
          </a:p>
          <a:p>
            <a:pPr marL="61913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International Convention on Tonnage Measurement of Ships, 1969 (Tonnage 69)			</a:t>
            </a:r>
            <a:br>
              <a:rPr lang="en-GB" altLang="en-US" dirty="0"/>
            </a:br>
            <a:r>
              <a:rPr lang="en-GB" altLang="en-US" dirty="0"/>
              <a:t>			[No. of Parties: 157</a:t>
            </a:r>
            <a:r>
              <a:rPr lang="en-GB" dirty="0"/>
              <a:t> , 98.94% of world’s GT</a:t>
            </a:r>
            <a:r>
              <a:rPr lang="en-GB" altLang="en-US" dirty="0"/>
              <a:t>]</a:t>
            </a: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IMO Master v.2">
  <a:themeElements>
    <a:clrScheme name="IMO Master v.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MO Master v.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itchFamily="-107" charset="0"/>
          </a:defRPr>
        </a:defPPr>
      </a:lstStyle>
    </a:lnDef>
  </a:objectDefaults>
  <a:extraClrSchemeLst>
    <a:extraClrScheme>
      <a:clrScheme name="IMO Master v.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O Master v.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O Master v.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12112</TotalTime>
  <Pages>22</Pages>
  <Words>222</Words>
  <Application>Microsoft Office PowerPoint</Application>
  <PresentationFormat>On-screen Show (4:3)</PresentationFormat>
  <Paragraphs>75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Tahoma</vt:lpstr>
      <vt:lpstr>Times New Roman</vt:lpstr>
      <vt:lpstr>IMO Master v.2</vt:lpstr>
      <vt:lpstr>IMO MEMBER STATE AUDIT SCHEME TRAINING COURSE FOR AUDITORS    </vt:lpstr>
      <vt:lpstr>MANDATORY IMO INSTRUMENTS</vt:lpstr>
      <vt:lpstr>SOLAS (1)</vt:lpstr>
      <vt:lpstr>SOLAS (2)</vt:lpstr>
      <vt:lpstr>MARPOL 73/78 (1)</vt:lpstr>
      <vt:lpstr>MARPOL 73/78 (2)</vt:lpstr>
      <vt:lpstr>STCW CONVENTION</vt:lpstr>
      <vt:lpstr>LOAD LINES</vt:lpstr>
      <vt:lpstr>Tonnage </vt:lpstr>
      <vt:lpstr>COLREG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Transportation of chemicals at sea</dc:title>
  <dc:creator>Mark Combe</dc:creator>
  <cp:lastModifiedBy>Tatjana Krilic</cp:lastModifiedBy>
  <cp:revision>558</cp:revision>
  <cp:lastPrinted>2018-09-27T16:44:22Z</cp:lastPrinted>
  <dcterms:created xsi:type="dcterms:W3CDTF">2012-12-14T17:11:54Z</dcterms:created>
  <dcterms:modified xsi:type="dcterms:W3CDTF">2019-08-23T15:25:03Z</dcterms:modified>
</cp:coreProperties>
</file>