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bookmarkIdSeed="2">
  <p:sldMasterIdLst>
    <p:sldMasterId id="2147483648" r:id="rId1"/>
    <p:sldMasterId id="2147484238" r:id="rId2"/>
  </p:sldMasterIdLst>
  <p:notesMasterIdLst>
    <p:notesMasterId r:id="rId71"/>
  </p:notesMasterIdLst>
  <p:handoutMasterIdLst>
    <p:handoutMasterId r:id="rId72"/>
  </p:handoutMasterIdLst>
  <p:sldIdLst>
    <p:sldId id="809" r:id="rId3"/>
    <p:sldId id="778" r:id="rId4"/>
    <p:sldId id="776" r:id="rId5"/>
    <p:sldId id="777" r:id="rId6"/>
    <p:sldId id="888" r:id="rId7"/>
    <p:sldId id="860" r:id="rId8"/>
    <p:sldId id="859" r:id="rId9"/>
    <p:sldId id="858" r:id="rId10"/>
    <p:sldId id="779" r:id="rId11"/>
    <p:sldId id="780" r:id="rId12"/>
    <p:sldId id="781" r:id="rId13"/>
    <p:sldId id="889" r:id="rId14"/>
    <p:sldId id="783" r:id="rId15"/>
    <p:sldId id="784" r:id="rId16"/>
    <p:sldId id="785" r:id="rId17"/>
    <p:sldId id="789" r:id="rId18"/>
    <p:sldId id="890" r:id="rId19"/>
    <p:sldId id="891" r:id="rId20"/>
    <p:sldId id="871" r:id="rId21"/>
    <p:sldId id="881" r:id="rId22"/>
    <p:sldId id="875" r:id="rId23"/>
    <p:sldId id="846" r:id="rId24"/>
    <p:sldId id="853" r:id="rId25"/>
    <p:sldId id="798" r:id="rId26"/>
    <p:sldId id="799" r:id="rId27"/>
    <p:sldId id="800" r:id="rId28"/>
    <p:sldId id="801" r:id="rId29"/>
    <p:sldId id="802" r:id="rId30"/>
    <p:sldId id="803" r:id="rId31"/>
    <p:sldId id="804" r:id="rId32"/>
    <p:sldId id="805" r:id="rId33"/>
    <p:sldId id="806" r:id="rId34"/>
    <p:sldId id="862" r:id="rId35"/>
    <p:sldId id="861" r:id="rId36"/>
    <p:sldId id="807" r:id="rId37"/>
    <p:sldId id="848" r:id="rId38"/>
    <p:sldId id="810" r:id="rId39"/>
    <p:sldId id="811" r:id="rId40"/>
    <p:sldId id="849" r:id="rId41"/>
    <p:sldId id="850" r:id="rId42"/>
    <p:sldId id="851" r:id="rId43"/>
    <p:sldId id="852" r:id="rId44"/>
    <p:sldId id="863" r:id="rId45"/>
    <p:sldId id="864" r:id="rId46"/>
    <p:sldId id="879" r:id="rId47"/>
    <p:sldId id="880" r:id="rId48"/>
    <p:sldId id="855" r:id="rId49"/>
    <p:sldId id="838" r:id="rId50"/>
    <p:sldId id="839" r:id="rId51"/>
    <p:sldId id="866" r:id="rId52"/>
    <p:sldId id="706" r:id="rId53"/>
    <p:sldId id="707" r:id="rId54"/>
    <p:sldId id="841" r:id="rId55"/>
    <p:sldId id="842" r:id="rId56"/>
    <p:sldId id="843" r:id="rId57"/>
    <p:sldId id="844" r:id="rId58"/>
    <p:sldId id="717" r:id="rId59"/>
    <p:sldId id="718" r:id="rId60"/>
    <p:sldId id="719" r:id="rId61"/>
    <p:sldId id="720" r:id="rId62"/>
    <p:sldId id="725" r:id="rId63"/>
    <p:sldId id="726" r:id="rId64"/>
    <p:sldId id="867" r:id="rId65"/>
    <p:sldId id="882" r:id="rId66"/>
    <p:sldId id="886" r:id="rId67"/>
    <p:sldId id="730" r:id="rId68"/>
    <p:sldId id="729" r:id="rId69"/>
    <p:sldId id="731" r:id="rId70"/>
  </p:sldIdLst>
  <p:sldSz cx="9144000" cy="6858000" type="screen4x3"/>
  <p:notesSz cx="6797675" cy="9874250"/>
  <p:defaultTextStyle>
    <a:defPPr>
      <a:defRPr lang="en-IE"/>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extLst>
    <p:ext uri="{521415D9-36F7-43E2-AB2F-B90AF26B5E84}">
      <p14:sectionLst xmlns:p14="http://schemas.microsoft.com/office/powerpoint/2010/main">
        <p14:section name="Contents of training" id="{ABD06127-5278-4402-8614-F893C734F401}">
          <p14:sldIdLst>
            <p14:sldId id="809"/>
            <p14:sldId id="778"/>
            <p14:sldId id="776"/>
            <p14:sldId id="777"/>
            <p14:sldId id="888"/>
            <p14:sldId id="860"/>
            <p14:sldId id="859"/>
            <p14:sldId id="858"/>
            <p14:sldId id="779"/>
            <p14:sldId id="780"/>
            <p14:sldId id="781"/>
            <p14:sldId id="889"/>
            <p14:sldId id="783"/>
            <p14:sldId id="784"/>
            <p14:sldId id="785"/>
            <p14:sldId id="789"/>
            <p14:sldId id="890"/>
            <p14:sldId id="891"/>
            <p14:sldId id="871"/>
            <p14:sldId id="881"/>
            <p14:sldId id="875"/>
            <p14:sldId id="846"/>
            <p14:sldId id="853"/>
            <p14:sldId id="798"/>
            <p14:sldId id="799"/>
            <p14:sldId id="800"/>
            <p14:sldId id="801"/>
            <p14:sldId id="802"/>
            <p14:sldId id="803"/>
            <p14:sldId id="804"/>
            <p14:sldId id="805"/>
            <p14:sldId id="806"/>
            <p14:sldId id="862"/>
            <p14:sldId id="861"/>
            <p14:sldId id="807"/>
            <p14:sldId id="848"/>
            <p14:sldId id="810"/>
            <p14:sldId id="811"/>
            <p14:sldId id="849"/>
            <p14:sldId id="850"/>
            <p14:sldId id="851"/>
            <p14:sldId id="852"/>
            <p14:sldId id="863"/>
            <p14:sldId id="864"/>
            <p14:sldId id="879"/>
            <p14:sldId id="880"/>
            <p14:sldId id="855"/>
            <p14:sldId id="838"/>
            <p14:sldId id="839"/>
            <p14:sldId id="866"/>
            <p14:sldId id="706"/>
            <p14:sldId id="707"/>
            <p14:sldId id="841"/>
            <p14:sldId id="842"/>
            <p14:sldId id="843"/>
            <p14:sldId id="844"/>
            <p14:sldId id="717"/>
            <p14:sldId id="718"/>
            <p14:sldId id="719"/>
            <p14:sldId id="720"/>
            <p14:sldId id="725"/>
            <p14:sldId id="726"/>
            <p14:sldId id="867"/>
            <p14:sldId id="882"/>
            <p14:sldId id="886"/>
            <p14:sldId id="730"/>
            <p14:sldId id="729"/>
            <p14:sldId id="731"/>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MON JARRAUD Helena (EMSA)" initials="RJH(" lastIdx="3" clrIdx="0"/>
  <p:cmAuthor id="1" name="Giorgia IMBRIANI" initials="GIM"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CC99"/>
    <a:srgbClr val="00CC66"/>
    <a:srgbClr val="0078C7"/>
    <a:srgbClr val="3399FF"/>
    <a:srgbClr val="002B7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88" autoAdjust="0"/>
    <p:restoredTop sz="90957" autoAdjust="0"/>
  </p:normalViewPr>
  <p:slideViewPr>
    <p:cSldViewPr>
      <p:cViewPr>
        <p:scale>
          <a:sx n="90" d="100"/>
          <a:sy n="90" d="100"/>
        </p:scale>
        <p:origin x="-330" y="-21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17592"/>
    </p:cViewPr>
  </p:sorterViewPr>
  <p:notesViewPr>
    <p:cSldViewPr>
      <p:cViewPr varScale="1">
        <p:scale>
          <a:sx n="74" d="100"/>
          <a:sy n="74" d="100"/>
        </p:scale>
        <p:origin x="-2172" y="-90"/>
      </p:cViewPr>
      <p:guideLst>
        <p:guide orient="horz" pos="3109"/>
        <p:guide pos="2142"/>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slide" Target="slides/slide66.xml"/><Relationship Id="rId76"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handoutMaster" Target="handoutMasters/handout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image" Target="../media/image32.emf"/><Relationship Id="rId1" Type="http://schemas.openxmlformats.org/officeDocument/2006/relationships/image" Target="../media/image3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 y="0"/>
            <a:ext cx="2945051" cy="494327"/>
          </a:xfrm>
          <a:prstGeom prst="rect">
            <a:avLst/>
          </a:prstGeom>
        </p:spPr>
        <p:txBody>
          <a:bodyPr vert="horz" lIns="87737" tIns="43868" rIns="87737" bIns="43868" rtlCol="0"/>
          <a:lstStyle>
            <a:lvl1pPr algn="l">
              <a:defRPr sz="1200"/>
            </a:lvl1pPr>
          </a:lstStyle>
          <a:p>
            <a:endParaRPr lang="en-IE"/>
          </a:p>
        </p:txBody>
      </p:sp>
      <p:sp>
        <p:nvSpPr>
          <p:cNvPr id="3" name="Date Placeholder 2"/>
          <p:cNvSpPr>
            <a:spLocks noGrp="1"/>
          </p:cNvSpPr>
          <p:nvPr>
            <p:ph type="dt" sz="quarter" idx="1"/>
          </p:nvPr>
        </p:nvSpPr>
        <p:spPr>
          <a:xfrm>
            <a:off x="3851106" y="0"/>
            <a:ext cx="2945051" cy="494327"/>
          </a:xfrm>
          <a:prstGeom prst="rect">
            <a:avLst/>
          </a:prstGeom>
        </p:spPr>
        <p:txBody>
          <a:bodyPr vert="horz" lIns="87737" tIns="43868" rIns="87737" bIns="43868" rtlCol="0"/>
          <a:lstStyle>
            <a:lvl1pPr algn="r">
              <a:defRPr sz="1200"/>
            </a:lvl1pPr>
          </a:lstStyle>
          <a:p>
            <a:endParaRPr lang="en-IE" dirty="0"/>
          </a:p>
        </p:txBody>
      </p:sp>
      <p:sp>
        <p:nvSpPr>
          <p:cNvPr id="4" name="Footer Placeholder 3"/>
          <p:cNvSpPr>
            <a:spLocks noGrp="1"/>
          </p:cNvSpPr>
          <p:nvPr>
            <p:ph type="ftr" sz="quarter" idx="2"/>
          </p:nvPr>
        </p:nvSpPr>
        <p:spPr>
          <a:xfrm>
            <a:off x="3" y="9378393"/>
            <a:ext cx="2945051" cy="494327"/>
          </a:xfrm>
          <a:prstGeom prst="rect">
            <a:avLst/>
          </a:prstGeom>
        </p:spPr>
        <p:txBody>
          <a:bodyPr vert="horz" lIns="87737" tIns="43868" rIns="87737" bIns="43868" rtlCol="0" anchor="b"/>
          <a:lstStyle>
            <a:lvl1pPr algn="l">
              <a:defRPr sz="1200"/>
            </a:lvl1pPr>
          </a:lstStyle>
          <a:p>
            <a:pPr>
              <a:defRPr/>
            </a:pPr>
            <a:r>
              <a:rPr lang="en-GB" smtClean="0"/>
              <a:t>SSN V2 Training Course</a:t>
            </a:r>
            <a:endParaRPr lang="en-GB" dirty="0"/>
          </a:p>
        </p:txBody>
      </p:sp>
    </p:spTree>
    <p:extLst>
      <p:ext uri="{BB962C8B-B14F-4D97-AF65-F5344CB8AC3E}">
        <p14:creationId xmlns:p14="http://schemas.microsoft.com/office/powerpoint/2010/main" val="2950352969"/>
      </p:ext>
    </p:extLst>
  </p:cSld>
  <p:clrMap bg1="lt1" tx1="dk1" bg2="lt2" tx2="dk2" accent1="accent1" accent2="accent2" accent3="accent3" accent4="accent4" accent5="accent5" accent6="accent6" hlink="hlink" folHlink="folHlink"/>
  <p:hf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1" y="3"/>
            <a:ext cx="2944813"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00" tIns="46050" rIns="92100" bIns="46050" numCol="1" anchor="t" anchorCtr="0" compatLnSpc="1">
            <a:prstTxWarp prst="textNoShape">
              <a:avLst/>
            </a:prstTxWarp>
          </a:bodyPr>
          <a:lstStyle>
            <a:lvl1pPr defTabSz="921331" eaLnBrk="0" hangingPunct="0">
              <a:defRPr sz="1200">
                <a:latin typeface="Times New Roman" charset="0"/>
              </a:defRPr>
            </a:lvl1pPr>
          </a:lstStyle>
          <a:p>
            <a:pPr>
              <a:defRPr/>
            </a:pPr>
            <a:endParaRPr lang="en-IE"/>
          </a:p>
        </p:txBody>
      </p:sp>
      <p:sp>
        <p:nvSpPr>
          <p:cNvPr id="3075" name="Rectangle 3"/>
          <p:cNvSpPr>
            <a:spLocks noGrp="1" noChangeArrowheads="1"/>
          </p:cNvSpPr>
          <p:nvPr>
            <p:ph type="dt" idx="1"/>
          </p:nvPr>
        </p:nvSpPr>
        <p:spPr bwMode="auto">
          <a:xfrm>
            <a:off x="3852866" y="3"/>
            <a:ext cx="2944812" cy="493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00" tIns="46050" rIns="92100" bIns="46050" numCol="1" anchor="t" anchorCtr="0" compatLnSpc="1">
            <a:prstTxWarp prst="textNoShape">
              <a:avLst/>
            </a:prstTxWarp>
          </a:bodyPr>
          <a:lstStyle>
            <a:lvl1pPr algn="r" defTabSz="921331" eaLnBrk="0" hangingPunct="0">
              <a:defRPr sz="1200">
                <a:latin typeface="Times New Roman" charset="0"/>
              </a:defRPr>
            </a:lvl1pPr>
          </a:lstStyle>
          <a:p>
            <a:pPr>
              <a:defRPr/>
            </a:pPr>
            <a:endParaRPr lang="en-IE"/>
          </a:p>
        </p:txBody>
      </p:sp>
      <p:sp>
        <p:nvSpPr>
          <p:cNvPr id="182276" name="Rectangle 4"/>
          <p:cNvSpPr>
            <a:spLocks noGrp="1" noRot="1" noChangeAspect="1" noChangeArrowheads="1" noTextEdit="1"/>
          </p:cNvSpPr>
          <p:nvPr>
            <p:ph type="sldImg" idx="2"/>
          </p:nvPr>
        </p:nvSpPr>
        <p:spPr bwMode="auto">
          <a:xfrm>
            <a:off x="928688" y="738188"/>
            <a:ext cx="4940300" cy="3705225"/>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077" name="Rectangle 5"/>
          <p:cNvSpPr>
            <a:spLocks noGrp="1" noChangeArrowheads="1"/>
          </p:cNvSpPr>
          <p:nvPr>
            <p:ph type="body" sz="quarter" idx="3"/>
          </p:nvPr>
        </p:nvSpPr>
        <p:spPr bwMode="auto">
          <a:xfrm>
            <a:off x="906466" y="4691066"/>
            <a:ext cx="4984750" cy="44434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00" tIns="46050" rIns="92100" bIns="46050" numCol="1" anchor="t" anchorCtr="0" compatLnSpc="1">
            <a:prstTxWarp prst="textNoShape">
              <a:avLst/>
            </a:prstTxWarp>
          </a:bodyPr>
          <a:lstStyle/>
          <a:p>
            <a:pPr lvl="0"/>
            <a:r>
              <a:rPr lang="en-IE" noProof="0" smtClean="0"/>
              <a:t>Click to edit Master text styles</a:t>
            </a:r>
          </a:p>
          <a:p>
            <a:pPr lvl="1"/>
            <a:r>
              <a:rPr lang="en-IE" noProof="0" smtClean="0"/>
              <a:t>Second level</a:t>
            </a:r>
          </a:p>
          <a:p>
            <a:pPr lvl="2"/>
            <a:r>
              <a:rPr lang="en-IE" noProof="0" smtClean="0"/>
              <a:t>Third level</a:t>
            </a:r>
          </a:p>
          <a:p>
            <a:pPr lvl="3"/>
            <a:r>
              <a:rPr lang="en-IE" noProof="0" smtClean="0"/>
              <a:t>Fourth level</a:t>
            </a:r>
          </a:p>
          <a:p>
            <a:pPr lvl="4"/>
            <a:r>
              <a:rPr lang="en-IE" noProof="0" smtClean="0"/>
              <a:t>Fifth level</a:t>
            </a:r>
          </a:p>
        </p:txBody>
      </p:sp>
      <p:sp>
        <p:nvSpPr>
          <p:cNvPr id="3078" name="Rectangle 6"/>
          <p:cNvSpPr>
            <a:spLocks noGrp="1" noChangeArrowheads="1"/>
          </p:cNvSpPr>
          <p:nvPr>
            <p:ph type="ftr" sz="quarter" idx="4"/>
          </p:nvPr>
        </p:nvSpPr>
        <p:spPr bwMode="auto">
          <a:xfrm>
            <a:off x="1" y="9380541"/>
            <a:ext cx="2944813" cy="493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00" tIns="46050" rIns="92100" bIns="46050" numCol="1" anchor="b" anchorCtr="0" compatLnSpc="1">
            <a:prstTxWarp prst="textNoShape">
              <a:avLst/>
            </a:prstTxWarp>
          </a:bodyPr>
          <a:lstStyle>
            <a:lvl1pPr defTabSz="921331" eaLnBrk="0" hangingPunct="0">
              <a:defRPr sz="1200">
                <a:latin typeface="Times New Roman" charset="0"/>
              </a:defRPr>
            </a:lvl1pPr>
          </a:lstStyle>
          <a:p>
            <a:pPr>
              <a:defRPr/>
            </a:pPr>
            <a:r>
              <a:rPr lang="en-IE" smtClean="0"/>
              <a:t>SSN V2 Training Course</a:t>
            </a:r>
            <a:endParaRPr lang="en-IE"/>
          </a:p>
        </p:txBody>
      </p:sp>
      <p:sp>
        <p:nvSpPr>
          <p:cNvPr id="3079" name="Rectangle 7"/>
          <p:cNvSpPr>
            <a:spLocks noGrp="1" noChangeArrowheads="1"/>
          </p:cNvSpPr>
          <p:nvPr>
            <p:ph type="sldNum" sz="quarter" idx="5"/>
          </p:nvPr>
        </p:nvSpPr>
        <p:spPr bwMode="auto">
          <a:xfrm>
            <a:off x="3852866" y="9380541"/>
            <a:ext cx="2944812" cy="493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100" tIns="46050" rIns="92100" bIns="46050" numCol="1" anchor="b" anchorCtr="0" compatLnSpc="1">
            <a:prstTxWarp prst="textNoShape">
              <a:avLst/>
            </a:prstTxWarp>
          </a:bodyPr>
          <a:lstStyle>
            <a:lvl1pPr algn="r" defTabSz="921331" eaLnBrk="0" hangingPunct="0">
              <a:defRPr sz="1200">
                <a:latin typeface="Times New Roman" charset="0"/>
              </a:defRPr>
            </a:lvl1pPr>
          </a:lstStyle>
          <a:p>
            <a:pPr>
              <a:defRPr/>
            </a:pPr>
            <a:fld id="{F67A69B1-BE50-4BAB-B7B5-0A4ED03C556D}" type="slidenum">
              <a:rPr lang="en-IE"/>
              <a:pPr>
                <a:defRPr/>
              </a:pPr>
              <a:t>‹#›</a:t>
            </a:fld>
            <a:endParaRPr lang="en-IE"/>
          </a:p>
        </p:txBody>
      </p:sp>
    </p:spTree>
    <p:extLst>
      <p:ext uri="{BB962C8B-B14F-4D97-AF65-F5344CB8AC3E}">
        <p14:creationId xmlns:p14="http://schemas.microsoft.com/office/powerpoint/2010/main" val="4026419095"/>
      </p:ext>
    </p:extLst>
  </p:cSld>
  <p:clrMap bg1="lt1" tx1="dk1" bg2="lt2" tx2="dk2" accent1="accent1" accent2="accent2" accent3="accent3" accent4="accent4" accent5="accent5" accent6="accent6" hlink="hlink" folHlink="folHlink"/>
  <p:hf dt="0"/>
  <p:notesStyle>
    <a:lvl1pPr algn="l" rtl="0" eaLnBrk="0" fontAlgn="base" hangingPunct="0">
      <a:spcBef>
        <a:spcPct val="30000"/>
      </a:spcBef>
      <a:spcAft>
        <a:spcPct val="0"/>
      </a:spcAft>
      <a:defRPr sz="1200" kern="1200">
        <a:solidFill>
          <a:schemeClr val="tx1"/>
        </a:solidFill>
        <a:latin typeface="Times New Roman"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dirty="0"/>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1</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42039005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9"/>
          <p:cNvSpPr>
            <a:spLocks noGrp="1" noChangeArrowheads="1"/>
          </p:cNvSpPr>
          <p:nvPr>
            <p:ph type="sldNum" sz="quarter" idx="5"/>
          </p:nvPr>
        </p:nvSpPr>
        <p:spPr>
          <a:noFill/>
        </p:spPr>
        <p:txBody>
          <a:bodyPr/>
          <a:lstStyle>
            <a:lvl1pPr defTabSz="921331" eaLnBrk="0" hangingPunct="0">
              <a:defRPr sz="2400">
                <a:solidFill>
                  <a:schemeClr val="tx1"/>
                </a:solidFill>
                <a:latin typeface="Times New Roman" pitchFamily="18" charset="0"/>
              </a:defRPr>
            </a:lvl1pPr>
            <a:lvl2pPr marL="739593" indent="-284459" defTabSz="921331" eaLnBrk="0" hangingPunct="0">
              <a:defRPr sz="2400">
                <a:solidFill>
                  <a:schemeClr val="tx1"/>
                </a:solidFill>
                <a:latin typeface="Times New Roman" pitchFamily="18" charset="0"/>
              </a:defRPr>
            </a:lvl2pPr>
            <a:lvl3pPr marL="1137836" indent="-227567" defTabSz="921331" eaLnBrk="0" hangingPunct="0">
              <a:defRPr sz="2400">
                <a:solidFill>
                  <a:schemeClr val="tx1"/>
                </a:solidFill>
                <a:latin typeface="Times New Roman" pitchFamily="18" charset="0"/>
              </a:defRPr>
            </a:lvl3pPr>
            <a:lvl4pPr marL="1592970" indent="-227567" defTabSz="921331" eaLnBrk="0" hangingPunct="0">
              <a:defRPr sz="2400">
                <a:solidFill>
                  <a:schemeClr val="tx1"/>
                </a:solidFill>
                <a:latin typeface="Times New Roman" pitchFamily="18" charset="0"/>
              </a:defRPr>
            </a:lvl4pPr>
            <a:lvl5pPr marL="2048104" indent="-227567" defTabSz="921331" eaLnBrk="0" hangingPunct="0">
              <a:defRPr sz="2400">
                <a:solidFill>
                  <a:schemeClr val="tx1"/>
                </a:solidFill>
                <a:latin typeface="Times New Roman" pitchFamily="18" charset="0"/>
              </a:defRPr>
            </a:lvl5pPr>
            <a:lvl6pPr marL="2503238" indent="-227567" defTabSz="921331" eaLnBrk="0" fontAlgn="base" hangingPunct="0">
              <a:spcBef>
                <a:spcPct val="0"/>
              </a:spcBef>
              <a:spcAft>
                <a:spcPct val="0"/>
              </a:spcAft>
              <a:defRPr sz="2400">
                <a:solidFill>
                  <a:schemeClr val="tx1"/>
                </a:solidFill>
                <a:latin typeface="Times New Roman" pitchFamily="18" charset="0"/>
              </a:defRPr>
            </a:lvl6pPr>
            <a:lvl7pPr marL="2958372" indent="-227567" defTabSz="921331" eaLnBrk="0" fontAlgn="base" hangingPunct="0">
              <a:spcBef>
                <a:spcPct val="0"/>
              </a:spcBef>
              <a:spcAft>
                <a:spcPct val="0"/>
              </a:spcAft>
              <a:defRPr sz="2400">
                <a:solidFill>
                  <a:schemeClr val="tx1"/>
                </a:solidFill>
                <a:latin typeface="Times New Roman" pitchFamily="18" charset="0"/>
              </a:defRPr>
            </a:lvl7pPr>
            <a:lvl8pPr marL="3413506" indent="-227567" defTabSz="921331" eaLnBrk="0" fontAlgn="base" hangingPunct="0">
              <a:spcBef>
                <a:spcPct val="0"/>
              </a:spcBef>
              <a:spcAft>
                <a:spcPct val="0"/>
              </a:spcAft>
              <a:defRPr sz="2400">
                <a:solidFill>
                  <a:schemeClr val="tx1"/>
                </a:solidFill>
                <a:latin typeface="Times New Roman" pitchFamily="18" charset="0"/>
              </a:defRPr>
            </a:lvl8pPr>
            <a:lvl9pPr marL="3868640" indent="-227567" defTabSz="921331" eaLnBrk="0" fontAlgn="base" hangingPunct="0">
              <a:spcBef>
                <a:spcPct val="0"/>
              </a:spcBef>
              <a:spcAft>
                <a:spcPct val="0"/>
              </a:spcAft>
              <a:defRPr sz="2400">
                <a:solidFill>
                  <a:schemeClr val="tx1"/>
                </a:solidFill>
                <a:latin typeface="Times New Roman" pitchFamily="18" charset="0"/>
              </a:defRPr>
            </a:lvl9pPr>
          </a:lstStyle>
          <a:p>
            <a:fld id="{08A350B1-C977-4DDF-986B-09B05C983E40}" type="slidenum">
              <a:rPr lang="en-GB" sz="1200">
                <a:solidFill>
                  <a:srgbClr val="FFFFFF"/>
                </a:solidFill>
              </a:rPr>
              <a:pPr/>
              <a:t>11</a:t>
            </a:fld>
            <a:endParaRPr lang="en-GB" sz="1200">
              <a:solidFill>
                <a:srgbClr val="FFFFFF"/>
              </a:solidFill>
            </a:endParaRPr>
          </a:p>
        </p:txBody>
      </p:sp>
      <p:sp>
        <p:nvSpPr>
          <p:cNvPr id="185347" name="Rectangle 2"/>
          <p:cNvSpPr>
            <a:spLocks noGrp="1" noRot="1" noChangeAspect="1" noChangeArrowheads="1" noTextEdit="1"/>
          </p:cNvSpPr>
          <p:nvPr>
            <p:ph type="sldImg"/>
          </p:nvPr>
        </p:nvSpPr>
        <p:spPr>
          <a:ln/>
        </p:spPr>
      </p:sp>
      <p:sp>
        <p:nvSpPr>
          <p:cNvPr id="185348" name="Rectangle 3"/>
          <p:cNvSpPr>
            <a:spLocks noGrp="1" noChangeArrowheads="1"/>
          </p:cNvSpPr>
          <p:nvPr>
            <p:ph type="body" idx="1"/>
          </p:nvPr>
        </p:nvSpPr>
        <p:spPr>
          <a:noFill/>
        </p:spPr>
        <p:txBody>
          <a:bodyPr/>
          <a:lstStyle/>
          <a:p>
            <a:endParaRPr lang="en-US" dirty="0" smtClean="0">
              <a:latin typeface="Times New Roman" pitchFamily="18" charset="0"/>
            </a:endParaRPr>
          </a:p>
        </p:txBody>
      </p:sp>
      <p:sp>
        <p:nvSpPr>
          <p:cNvPr id="4" name="Footer Placeholder 3"/>
          <p:cNvSpPr>
            <a:spLocks noGrp="1"/>
          </p:cNvSpPr>
          <p:nvPr>
            <p:ph type="ftr" sz="quarter" idx="10"/>
          </p:nvPr>
        </p:nvSpPr>
        <p:spPr/>
        <p:txBody>
          <a:bodyPr/>
          <a:lstStyle/>
          <a:p>
            <a:pPr>
              <a:defRPr/>
            </a:pPr>
            <a:r>
              <a:rPr lang="en-IE" smtClean="0"/>
              <a:t>SSN V2 Training Course</a:t>
            </a:r>
            <a:endParaRPr lang="en-IE"/>
          </a:p>
        </p:txBody>
      </p:sp>
      <p:sp>
        <p:nvSpPr>
          <p:cNvPr id="5" name="Header Placeholder 4"/>
          <p:cNvSpPr>
            <a:spLocks noGrp="1"/>
          </p:cNvSpPr>
          <p:nvPr>
            <p:ph type="hdr" sz="quarter" idx="11"/>
          </p:nvPr>
        </p:nvSpPr>
        <p:spPr/>
        <p:txBody>
          <a:bodyPr/>
          <a:lstStyle/>
          <a:p>
            <a:pPr>
              <a:defRPr/>
            </a:pPr>
            <a:endParaRPr lang="en-IE"/>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lvl1pPr defTabSz="921331" eaLnBrk="0" hangingPunct="0">
              <a:defRPr sz="2400">
                <a:solidFill>
                  <a:schemeClr val="tx1"/>
                </a:solidFill>
                <a:latin typeface="Times New Roman" pitchFamily="18" charset="0"/>
              </a:defRPr>
            </a:lvl1pPr>
            <a:lvl2pPr marL="739593" indent="-284459" defTabSz="921331" eaLnBrk="0" hangingPunct="0">
              <a:defRPr sz="2400">
                <a:solidFill>
                  <a:schemeClr val="tx1"/>
                </a:solidFill>
                <a:latin typeface="Times New Roman" pitchFamily="18" charset="0"/>
              </a:defRPr>
            </a:lvl2pPr>
            <a:lvl3pPr marL="1137836" indent="-227567" defTabSz="921331" eaLnBrk="0" hangingPunct="0">
              <a:defRPr sz="2400">
                <a:solidFill>
                  <a:schemeClr val="tx1"/>
                </a:solidFill>
                <a:latin typeface="Times New Roman" pitchFamily="18" charset="0"/>
              </a:defRPr>
            </a:lvl3pPr>
            <a:lvl4pPr marL="1592970" indent="-227567" defTabSz="921331" eaLnBrk="0" hangingPunct="0">
              <a:defRPr sz="2400">
                <a:solidFill>
                  <a:schemeClr val="tx1"/>
                </a:solidFill>
                <a:latin typeface="Times New Roman" pitchFamily="18" charset="0"/>
              </a:defRPr>
            </a:lvl4pPr>
            <a:lvl5pPr marL="2048104" indent="-227567" defTabSz="921331" eaLnBrk="0" hangingPunct="0">
              <a:defRPr sz="2400">
                <a:solidFill>
                  <a:schemeClr val="tx1"/>
                </a:solidFill>
                <a:latin typeface="Times New Roman" pitchFamily="18" charset="0"/>
              </a:defRPr>
            </a:lvl5pPr>
            <a:lvl6pPr marL="2503238" indent="-227567" defTabSz="921331" eaLnBrk="0" fontAlgn="base" hangingPunct="0">
              <a:spcBef>
                <a:spcPct val="0"/>
              </a:spcBef>
              <a:spcAft>
                <a:spcPct val="0"/>
              </a:spcAft>
              <a:defRPr sz="2400">
                <a:solidFill>
                  <a:schemeClr val="tx1"/>
                </a:solidFill>
                <a:latin typeface="Times New Roman" pitchFamily="18" charset="0"/>
              </a:defRPr>
            </a:lvl6pPr>
            <a:lvl7pPr marL="2958372" indent="-227567" defTabSz="921331" eaLnBrk="0" fontAlgn="base" hangingPunct="0">
              <a:spcBef>
                <a:spcPct val="0"/>
              </a:spcBef>
              <a:spcAft>
                <a:spcPct val="0"/>
              </a:spcAft>
              <a:defRPr sz="2400">
                <a:solidFill>
                  <a:schemeClr val="tx1"/>
                </a:solidFill>
                <a:latin typeface="Times New Roman" pitchFamily="18" charset="0"/>
              </a:defRPr>
            </a:lvl7pPr>
            <a:lvl8pPr marL="3413506" indent="-227567" defTabSz="921331" eaLnBrk="0" fontAlgn="base" hangingPunct="0">
              <a:spcBef>
                <a:spcPct val="0"/>
              </a:spcBef>
              <a:spcAft>
                <a:spcPct val="0"/>
              </a:spcAft>
              <a:defRPr sz="2400">
                <a:solidFill>
                  <a:schemeClr val="tx1"/>
                </a:solidFill>
                <a:latin typeface="Times New Roman" pitchFamily="18" charset="0"/>
              </a:defRPr>
            </a:lvl8pPr>
            <a:lvl9pPr marL="3868640" indent="-227567" defTabSz="921331" eaLnBrk="0" fontAlgn="base" hangingPunct="0">
              <a:spcBef>
                <a:spcPct val="0"/>
              </a:spcBef>
              <a:spcAft>
                <a:spcPct val="0"/>
              </a:spcAft>
              <a:defRPr sz="2400">
                <a:solidFill>
                  <a:schemeClr val="tx1"/>
                </a:solidFill>
                <a:latin typeface="Times New Roman" pitchFamily="18" charset="0"/>
              </a:defRPr>
            </a:lvl9pPr>
          </a:lstStyle>
          <a:p>
            <a:fld id="{60FE77B8-149C-4AC4-BD0D-5A81CD3B0F41}" type="slidenum">
              <a:rPr lang="en-GB" sz="1200"/>
              <a:pPr/>
              <a:t>13</a:t>
            </a:fld>
            <a:endParaRPr lang="en-GB" sz="1200"/>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p:spPr>
        <p:txBody>
          <a:bodyPr/>
          <a:lstStyle/>
          <a:p>
            <a:endParaRPr lang="en-GB" dirty="0" smtClean="0">
              <a:latin typeface="Times New Roman" pitchFamily="18" charset="0"/>
            </a:endParaRPr>
          </a:p>
          <a:p>
            <a:endParaRPr lang="en-GB" dirty="0" smtClean="0">
              <a:latin typeface="Times New Roman" pitchFamily="18" charset="0"/>
            </a:endParaRPr>
          </a:p>
        </p:txBody>
      </p:sp>
      <p:sp>
        <p:nvSpPr>
          <p:cNvPr id="4" name="Footer Placeholder 3"/>
          <p:cNvSpPr>
            <a:spLocks noGrp="1"/>
          </p:cNvSpPr>
          <p:nvPr>
            <p:ph type="ftr" sz="quarter" idx="10"/>
          </p:nvPr>
        </p:nvSpPr>
        <p:spPr/>
        <p:txBody>
          <a:bodyPr/>
          <a:lstStyle/>
          <a:p>
            <a:pPr>
              <a:defRPr/>
            </a:pPr>
            <a:r>
              <a:rPr lang="en-IE" smtClean="0"/>
              <a:t>SSN V2 Training Course</a:t>
            </a:r>
            <a:endParaRPr lang="en-IE"/>
          </a:p>
        </p:txBody>
      </p:sp>
      <p:sp>
        <p:nvSpPr>
          <p:cNvPr id="5" name="Header Placeholder 4"/>
          <p:cNvSpPr>
            <a:spLocks noGrp="1"/>
          </p:cNvSpPr>
          <p:nvPr>
            <p:ph type="hdr" sz="quarter" idx="11"/>
          </p:nvPr>
        </p:nvSpPr>
        <p:spPr/>
        <p:txBody>
          <a:bodyPr/>
          <a:lstStyle/>
          <a:p>
            <a:pPr>
              <a:defRPr/>
            </a:pPr>
            <a:endParaRPr lang="en-IE"/>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14</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30149578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15</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7903575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16</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6046812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17</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6046812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18</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9572298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p:spPr>
        <p:txBody>
          <a:bodyPr/>
          <a:lstStyle/>
          <a:p>
            <a:endParaRPr lang="en-US" smtClean="0">
              <a:latin typeface="Times New Roman" pitchFamily="18" charset="0"/>
            </a:endParaRPr>
          </a:p>
        </p:txBody>
      </p:sp>
      <p:sp>
        <p:nvSpPr>
          <p:cNvPr id="188420" name="Slide Number Placeholder 3"/>
          <p:cNvSpPr>
            <a:spLocks noGrp="1"/>
          </p:cNvSpPr>
          <p:nvPr>
            <p:ph type="sldNum" sz="quarter" idx="5"/>
          </p:nvPr>
        </p:nvSpPr>
        <p:spPr>
          <a:noFill/>
        </p:spPr>
        <p:txBody>
          <a:bodyPr/>
          <a:lstStyle>
            <a:lvl1pPr defTabSz="921331" eaLnBrk="0" hangingPunct="0">
              <a:defRPr sz="2400">
                <a:solidFill>
                  <a:schemeClr val="tx1"/>
                </a:solidFill>
                <a:latin typeface="Times New Roman" pitchFamily="18" charset="0"/>
              </a:defRPr>
            </a:lvl1pPr>
            <a:lvl2pPr marL="739593" indent="-284459" defTabSz="921331" eaLnBrk="0" hangingPunct="0">
              <a:defRPr sz="2400">
                <a:solidFill>
                  <a:schemeClr val="tx1"/>
                </a:solidFill>
                <a:latin typeface="Times New Roman" pitchFamily="18" charset="0"/>
              </a:defRPr>
            </a:lvl2pPr>
            <a:lvl3pPr marL="1137836" indent="-227567" defTabSz="921331" eaLnBrk="0" hangingPunct="0">
              <a:defRPr sz="2400">
                <a:solidFill>
                  <a:schemeClr val="tx1"/>
                </a:solidFill>
                <a:latin typeface="Times New Roman" pitchFamily="18" charset="0"/>
              </a:defRPr>
            </a:lvl3pPr>
            <a:lvl4pPr marL="1592970" indent="-227567" defTabSz="921331" eaLnBrk="0" hangingPunct="0">
              <a:defRPr sz="2400">
                <a:solidFill>
                  <a:schemeClr val="tx1"/>
                </a:solidFill>
                <a:latin typeface="Times New Roman" pitchFamily="18" charset="0"/>
              </a:defRPr>
            </a:lvl4pPr>
            <a:lvl5pPr marL="2048104" indent="-227567" defTabSz="921331" eaLnBrk="0" hangingPunct="0">
              <a:defRPr sz="2400">
                <a:solidFill>
                  <a:schemeClr val="tx1"/>
                </a:solidFill>
                <a:latin typeface="Times New Roman" pitchFamily="18" charset="0"/>
              </a:defRPr>
            </a:lvl5pPr>
            <a:lvl6pPr marL="2503238" indent="-227567" defTabSz="921331" eaLnBrk="0" fontAlgn="base" hangingPunct="0">
              <a:spcBef>
                <a:spcPct val="0"/>
              </a:spcBef>
              <a:spcAft>
                <a:spcPct val="0"/>
              </a:spcAft>
              <a:defRPr sz="2400">
                <a:solidFill>
                  <a:schemeClr val="tx1"/>
                </a:solidFill>
                <a:latin typeface="Times New Roman" pitchFamily="18" charset="0"/>
              </a:defRPr>
            </a:lvl6pPr>
            <a:lvl7pPr marL="2958372" indent="-227567" defTabSz="921331" eaLnBrk="0" fontAlgn="base" hangingPunct="0">
              <a:spcBef>
                <a:spcPct val="0"/>
              </a:spcBef>
              <a:spcAft>
                <a:spcPct val="0"/>
              </a:spcAft>
              <a:defRPr sz="2400">
                <a:solidFill>
                  <a:schemeClr val="tx1"/>
                </a:solidFill>
                <a:latin typeface="Times New Roman" pitchFamily="18" charset="0"/>
              </a:defRPr>
            </a:lvl7pPr>
            <a:lvl8pPr marL="3413506" indent="-227567" defTabSz="921331" eaLnBrk="0" fontAlgn="base" hangingPunct="0">
              <a:spcBef>
                <a:spcPct val="0"/>
              </a:spcBef>
              <a:spcAft>
                <a:spcPct val="0"/>
              </a:spcAft>
              <a:defRPr sz="2400">
                <a:solidFill>
                  <a:schemeClr val="tx1"/>
                </a:solidFill>
                <a:latin typeface="Times New Roman" pitchFamily="18" charset="0"/>
              </a:defRPr>
            </a:lvl8pPr>
            <a:lvl9pPr marL="3868640" indent="-227567" defTabSz="921331" eaLnBrk="0" fontAlgn="base" hangingPunct="0">
              <a:spcBef>
                <a:spcPct val="0"/>
              </a:spcBef>
              <a:spcAft>
                <a:spcPct val="0"/>
              </a:spcAft>
              <a:defRPr sz="2400">
                <a:solidFill>
                  <a:schemeClr val="tx1"/>
                </a:solidFill>
                <a:latin typeface="Times New Roman" pitchFamily="18" charset="0"/>
              </a:defRPr>
            </a:lvl9pPr>
          </a:lstStyle>
          <a:p>
            <a:fld id="{A31B87AA-0EF2-4F7D-BFAA-15F3F87C89DB}" type="slidenum">
              <a:rPr lang="en-IE" sz="1200"/>
              <a:pPr/>
              <a:t>19</a:t>
            </a:fld>
            <a:endParaRPr lang="en-IE" sz="1200"/>
          </a:p>
        </p:txBody>
      </p:sp>
      <p:sp>
        <p:nvSpPr>
          <p:cNvPr id="4" name="Footer Placeholder 3"/>
          <p:cNvSpPr>
            <a:spLocks noGrp="1"/>
          </p:cNvSpPr>
          <p:nvPr>
            <p:ph type="ftr" sz="quarter" idx="10"/>
          </p:nvPr>
        </p:nvSpPr>
        <p:spPr/>
        <p:txBody>
          <a:bodyPr/>
          <a:lstStyle/>
          <a:p>
            <a:pPr>
              <a:defRPr/>
            </a:pPr>
            <a:r>
              <a:rPr lang="en-IE" smtClean="0"/>
              <a:t>SSN V2 Training Course</a:t>
            </a:r>
            <a:endParaRPr lang="en-IE"/>
          </a:p>
        </p:txBody>
      </p:sp>
      <p:sp>
        <p:nvSpPr>
          <p:cNvPr id="5" name="Header Placeholder 4"/>
          <p:cNvSpPr>
            <a:spLocks noGrp="1"/>
          </p:cNvSpPr>
          <p:nvPr>
            <p:ph type="hdr" sz="quarter" idx="11"/>
          </p:nvPr>
        </p:nvSpPr>
        <p:spPr/>
        <p:txBody>
          <a:bodyPr/>
          <a:lstStyle/>
          <a:p>
            <a:pPr>
              <a:defRPr/>
            </a:pPr>
            <a:endParaRPr lang="en-IE"/>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Slide Image Placeholder 1"/>
          <p:cNvSpPr>
            <a:spLocks noGrp="1" noRot="1" noChangeAspect="1" noTextEdit="1"/>
          </p:cNvSpPr>
          <p:nvPr>
            <p:ph type="sldImg"/>
          </p:nvPr>
        </p:nvSpPr>
        <p:spPr>
          <a:ln/>
        </p:spPr>
      </p:sp>
      <p:sp>
        <p:nvSpPr>
          <p:cNvPr id="188419" name="Notes Placeholder 2"/>
          <p:cNvSpPr>
            <a:spLocks noGrp="1"/>
          </p:cNvSpPr>
          <p:nvPr>
            <p:ph type="body" idx="1"/>
          </p:nvPr>
        </p:nvSpPr>
        <p:spPr>
          <a:noFill/>
        </p:spPr>
        <p:txBody>
          <a:bodyPr/>
          <a:lstStyle/>
          <a:p>
            <a:endParaRPr lang="en-US" smtClean="0">
              <a:latin typeface="Times New Roman" pitchFamily="18" charset="0"/>
            </a:endParaRPr>
          </a:p>
        </p:txBody>
      </p:sp>
      <p:sp>
        <p:nvSpPr>
          <p:cNvPr id="188420" name="Slide Number Placeholder 3"/>
          <p:cNvSpPr>
            <a:spLocks noGrp="1"/>
          </p:cNvSpPr>
          <p:nvPr>
            <p:ph type="sldNum" sz="quarter" idx="5"/>
          </p:nvPr>
        </p:nvSpPr>
        <p:spPr>
          <a:noFill/>
        </p:spPr>
        <p:txBody>
          <a:bodyPr/>
          <a:lstStyle>
            <a:lvl1pPr defTabSz="921331" eaLnBrk="0" hangingPunct="0">
              <a:defRPr sz="2400">
                <a:solidFill>
                  <a:schemeClr val="tx1"/>
                </a:solidFill>
                <a:latin typeface="Times New Roman" pitchFamily="18" charset="0"/>
              </a:defRPr>
            </a:lvl1pPr>
            <a:lvl2pPr marL="739593" indent="-284459" defTabSz="921331" eaLnBrk="0" hangingPunct="0">
              <a:defRPr sz="2400">
                <a:solidFill>
                  <a:schemeClr val="tx1"/>
                </a:solidFill>
                <a:latin typeface="Times New Roman" pitchFamily="18" charset="0"/>
              </a:defRPr>
            </a:lvl2pPr>
            <a:lvl3pPr marL="1137836" indent="-227567" defTabSz="921331" eaLnBrk="0" hangingPunct="0">
              <a:defRPr sz="2400">
                <a:solidFill>
                  <a:schemeClr val="tx1"/>
                </a:solidFill>
                <a:latin typeface="Times New Roman" pitchFamily="18" charset="0"/>
              </a:defRPr>
            </a:lvl3pPr>
            <a:lvl4pPr marL="1592970" indent="-227567" defTabSz="921331" eaLnBrk="0" hangingPunct="0">
              <a:defRPr sz="2400">
                <a:solidFill>
                  <a:schemeClr val="tx1"/>
                </a:solidFill>
                <a:latin typeface="Times New Roman" pitchFamily="18" charset="0"/>
              </a:defRPr>
            </a:lvl4pPr>
            <a:lvl5pPr marL="2048104" indent="-227567" defTabSz="921331" eaLnBrk="0" hangingPunct="0">
              <a:defRPr sz="2400">
                <a:solidFill>
                  <a:schemeClr val="tx1"/>
                </a:solidFill>
                <a:latin typeface="Times New Roman" pitchFamily="18" charset="0"/>
              </a:defRPr>
            </a:lvl5pPr>
            <a:lvl6pPr marL="2503238" indent="-227567" defTabSz="921331" eaLnBrk="0" fontAlgn="base" hangingPunct="0">
              <a:spcBef>
                <a:spcPct val="0"/>
              </a:spcBef>
              <a:spcAft>
                <a:spcPct val="0"/>
              </a:spcAft>
              <a:defRPr sz="2400">
                <a:solidFill>
                  <a:schemeClr val="tx1"/>
                </a:solidFill>
                <a:latin typeface="Times New Roman" pitchFamily="18" charset="0"/>
              </a:defRPr>
            </a:lvl6pPr>
            <a:lvl7pPr marL="2958372" indent="-227567" defTabSz="921331" eaLnBrk="0" fontAlgn="base" hangingPunct="0">
              <a:spcBef>
                <a:spcPct val="0"/>
              </a:spcBef>
              <a:spcAft>
                <a:spcPct val="0"/>
              </a:spcAft>
              <a:defRPr sz="2400">
                <a:solidFill>
                  <a:schemeClr val="tx1"/>
                </a:solidFill>
                <a:latin typeface="Times New Roman" pitchFamily="18" charset="0"/>
              </a:defRPr>
            </a:lvl7pPr>
            <a:lvl8pPr marL="3413506" indent="-227567" defTabSz="921331" eaLnBrk="0" fontAlgn="base" hangingPunct="0">
              <a:spcBef>
                <a:spcPct val="0"/>
              </a:spcBef>
              <a:spcAft>
                <a:spcPct val="0"/>
              </a:spcAft>
              <a:defRPr sz="2400">
                <a:solidFill>
                  <a:schemeClr val="tx1"/>
                </a:solidFill>
                <a:latin typeface="Times New Roman" pitchFamily="18" charset="0"/>
              </a:defRPr>
            </a:lvl8pPr>
            <a:lvl9pPr marL="3868640" indent="-227567" defTabSz="921331" eaLnBrk="0" fontAlgn="base" hangingPunct="0">
              <a:spcBef>
                <a:spcPct val="0"/>
              </a:spcBef>
              <a:spcAft>
                <a:spcPct val="0"/>
              </a:spcAft>
              <a:defRPr sz="2400">
                <a:solidFill>
                  <a:schemeClr val="tx1"/>
                </a:solidFill>
                <a:latin typeface="Times New Roman" pitchFamily="18" charset="0"/>
              </a:defRPr>
            </a:lvl9pPr>
          </a:lstStyle>
          <a:p>
            <a:fld id="{A31B87AA-0EF2-4F7D-BFAA-15F3F87C89DB}" type="slidenum">
              <a:rPr lang="en-IE" sz="1200"/>
              <a:pPr/>
              <a:t>20</a:t>
            </a:fld>
            <a:endParaRPr lang="en-IE" sz="1200"/>
          </a:p>
        </p:txBody>
      </p:sp>
      <p:sp>
        <p:nvSpPr>
          <p:cNvPr id="4" name="Footer Placeholder 3"/>
          <p:cNvSpPr>
            <a:spLocks noGrp="1"/>
          </p:cNvSpPr>
          <p:nvPr>
            <p:ph type="ftr" sz="quarter" idx="10"/>
          </p:nvPr>
        </p:nvSpPr>
        <p:spPr/>
        <p:txBody>
          <a:bodyPr/>
          <a:lstStyle/>
          <a:p>
            <a:pPr>
              <a:defRPr/>
            </a:pPr>
            <a:r>
              <a:rPr lang="en-IE" smtClean="0"/>
              <a:t>SSN V2 Training Course</a:t>
            </a:r>
            <a:endParaRPr lang="en-IE"/>
          </a:p>
        </p:txBody>
      </p:sp>
      <p:sp>
        <p:nvSpPr>
          <p:cNvPr id="5" name="Header Placeholder 4"/>
          <p:cNvSpPr>
            <a:spLocks noGrp="1"/>
          </p:cNvSpPr>
          <p:nvPr>
            <p:ph type="hdr" sz="quarter" idx="11"/>
          </p:nvPr>
        </p:nvSpPr>
        <p:spPr/>
        <p:txBody>
          <a:bodyPr/>
          <a:lstStyle/>
          <a:p>
            <a:pPr>
              <a:defRPr/>
            </a:pPr>
            <a:endParaRPr lang="en-IE"/>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21</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097971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2</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15335685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solidFill>
                  <a:prstClr val="black"/>
                </a:solidFill>
              </a:rPr>
              <a:pPr>
                <a:defRPr/>
              </a:pPr>
              <a:t>22</a:t>
            </a:fld>
            <a:endParaRPr lang="en-IE">
              <a:solidFill>
                <a:prstClr val="black"/>
              </a:solidFill>
            </a:endParaRPr>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331307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24</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3398733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25</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184415250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26</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39380913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27</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0374974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28</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49337767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29</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313668636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30</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315358335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31</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366826856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32</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12767191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3</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991571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33</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14907668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34</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14907668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35</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55003998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44</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149076681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45</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149076681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48</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4566925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49</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45669259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51</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31205259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52</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65566980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53</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34669931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4</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04071095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54</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18864279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55</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90464926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56</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156551882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t>Setup an alerting area and get a warning and even e-mail for passing vessels</a:t>
            </a:r>
            <a:endParaRPr lang="en-IE" dirty="0" smtClean="0"/>
          </a:p>
          <a:p>
            <a:endParaRPr lang="en-IE" dirty="0"/>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57</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01378475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58</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38604786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59</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309648470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60</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424251721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61</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16565754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62</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381126506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66</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402747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6</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196694133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67</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32905295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68</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873601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7</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2040710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8</a:t>
            </a:fld>
            <a:endParaRPr lang="en-IE"/>
          </a:p>
        </p:txBody>
      </p:sp>
    </p:spTree>
    <p:extLst>
      <p:ext uri="{BB962C8B-B14F-4D97-AF65-F5344CB8AC3E}">
        <p14:creationId xmlns:p14="http://schemas.microsoft.com/office/powerpoint/2010/main" val="31427685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E"/>
          </a:p>
        </p:txBody>
      </p:sp>
      <p:sp>
        <p:nvSpPr>
          <p:cNvPr id="4" name="Slide Number Placeholder 3"/>
          <p:cNvSpPr>
            <a:spLocks noGrp="1"/>
          </p:cNvSpPr>
          <p:nvPr>
            <p:ph type="sldNum" sz="quarter" idx="10"/>
          </p:nvPr>
        </p:nvSpPr>
        <p:spPr/>
        <p:txBody>
          <a:bodyPr/>
          <a:lstStyle/>
          <a:p>
            <a:pPr>
              <a:defRPr/>
            </a:pPr>
            <a:fld id="{F67A69B1-BE50-4BAB-B7B5-0A4ED03C556D}" type="slidenum">
              <a:rPr lang="en-IE" smtClean="0"/>
              <a:pPr>
                <a:defRPr/>
              </a:pPr>
              <a:t>9</a:t>
            </a:fld>
            <a:endParaRPr lang="en-IE"/>
          </a:p>
        </p:txBody>
      </p:sp>
      <p:sp>
        <p:nvSpPr>
          <p:cNvPr id="7" name="Footer Placeholder 6"/>
          <p:cNvSpPr>
            <a:spLocks noGrp="1"/>
          </p:cNvSpPr>
          <p:nvPr>
            <p:ph type="ftr" sz="quarter" idx="11"/>
          </p:nvPr>
        </p:nvSpPr>
        <p:spPr/>
        <p:txBody>
          <a:bodyPr/>
          <a:lstStyle/>
          <a:p>
            <a:pPr>
              <a:defRPr/>
            </a:pPr>
            <a:r>
              <a:rPr lang="en-IE" smtClean="0"/>
              <a:t>SSN V2 Training Course</a:t>
            </a:r>
            <a:endParaRPr lang="en-IE"/>
          </a:p>
        </p:txBody>
      </p:sp>
      <p:sp>
        <p:nvSpPr>
          <p:cNvPr id="8" name="Header Placeholder 7"/>
          <p:cNvSpPr>
            <a:spLocks noGrp="1"/>
          </p:cNvSpPr>
          <p:nvPr>
            <p:ph type="hdr" sz="quarter" idx="12"/>
          </p:nvPr>
        </p:nvSpPr>
        <p:spPr/>
        <p:txBody>
          <a:bodyPr/>
          <a:lstStyle/>
          <a:p>
            <a:pPr>
              <a:defRPr/>
            </a:pPr>
            <a:endParaRPr lang="en-IE"/>
          </a:p>
        </p:txBody>
      </p:sp>
    </p:spTree>
    <p:extLst>
      <p:ext uri="{BB962C8B-B14F-4D97-AF65-F5344CB8AC3E}">
        <p14:creationId xmlns:p14="http://schemas.microsoft.com/office/powerpoint/2010/main" val="1168657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9"/>
          <p:cNvSpPr>
            <a:spLocks noGrp="1" noChangeArrowheads="1"/>
          </p:cNvSpPr>
          <p:nvPr>
            <p:ph type="sldNum" sz="quarter" idx="5"/>
          </p:nvPr>
        </p:nvSpPr>
        <p:spPr>
          <a:noFill/>
        </p:spPr>
        <p:txBody>
          <a:bodyPr/>
          <a:lstStyle>
            <a:lvl1pPr defTabSz="921331" eaLnBrk="0" hangingPunct="0">
              <a:defRPr sz="2400">
                <a:solidFill>
                  <a:schemeClr val="tx1"/>
                </a:solidFill>
                <a:latin typeface="Times New Roman" pitchFamily="18" charset="0"/>
              </a:defRPr>
            </a:lvl1pPr>
            <a:lvl2pPr marL="739593" indent="-284459" defTabSz="921331" eaLnBrk="0" hangingPunct="0">
              <a:defRPr sz="2400">
                <a:solidFill>
                  <a:schemeClr val="tx1"/>
                </a:solidFill>
                <a:latin typeface="Times New Roman" pitchFamily="18" charset="0"/>
              </a:defRPr>
            </a:lvl2pPr>
            <a:lvl3pPr marL="1137836" indent="-227567" defTabSz="921331" eaLnBrk="0" hangingPunct="0">
              <a:defRPr sz="2400">
                <a:solidFill>
                  <a:schemeClr val="tx1"/>
                </a:solidFill>
                <a:latin typeface="Times New Roman" pitchFamily="18" charset="0"/>
              </a:defRPr>
            </a:lvl3pPr>
            <a:lvl4pPr marL="1592970" indent="-227567" defTabSz="921331" eaLnBrk="0" hangingPunct="0">
              <a:defRPr sz="2400">
                <a:solidFill>
                  <a:schemeClr val="tx1"/>
                </a:solidFill>
                <a:latin typeface="Times New Roman" pitchFamily="18" charset="0"/>
              </a:defRPr>
            </a:lvl4pPr>
            <a:lvl5pPr marL="2048104" indent="-227567" defTabSz="921331" eaLnBrk="0" hangingPunct="0">
              <a:defRPr sz="2400">
                <a:solidFill>
                  <a:schemeClr val="tx1"/>
                </a:solidFill>
                <a:latin typeface="Times New Roman" pitchFamily="18" charset="0"/>
              </a:defRPr>
            </a:lvl5pPr>
            <a:lvl6pPr marL="2503238" indent="-227567" defTabSz="921331" eaLnBrk="0" fontAlgn="base" hangingPunct="0">
              <a:spcBef>
                <a:spcPct val="0"/>
              </a:spcBef>
              <a:spcAft>
                <a:spcPct val="0"/>
              </a:spcAft>
              <a:defRPr sz="2400">
                <a:solidFill>
                  <a:schemeClr val="tx1"/>
                </a:solidFill>
                <a:latin typeface="Times New Roman" pitchFamily="18" charset="0"/>
              </a:defRPr>
            </a:lvl6pPr>
            <a:lvl7pPr marL="2958372" indent="-227567" defTabSz="921331" eaLnBrk="0" fontAlgn="base" hangingPunct="0">
              <a:spcBef>
                <a:spcPct val="0"/>
              </a:spcBef>
              <a:spcAft>
                <a:spcPct val="0"/>
              </a:spcAft>
              <a:defRPr sz="2400">
                <a:solidFill>
                  <a:schemeClr val="tx1"/>
                </a:solidFill>
                <a:latin typeface="Times New Roman" pitchFamily="18" charset="0"/>
              </a:defRPr>
            </a:lvl7pPr>
            <a:lvl8pPr marL="3413506" indent="-227567" defTabSz="921331" eaLnBrk="0" fontAlgn="base" hangingPunct="0">
              <a:spcBef>
                <a:spcPct val="0"/>
              </a:spcBef>
              <a:spcAft>
                <a:spcPct val="0"/>
              </a:spcAft>
              <a:defRPr sz="2400">
                <a:solidFill>
                  <a:schemeClr val="tx1"/>
                </a:solidFill>
                <a:latin typeface="Times New Roman" pitchFamily="18" charset="0"/>
              </a:defRPr>
            </a:lvl8pPr>
            <a:lvl9pPr marL="3868640" indent="-227567" defTabSz="921331" eaLnBrk="0" fontAlgn="base" hangingPunct="0">
              <a:spcBef>
                <a:spcPct val="0"/>
              </a:spcBef>
              <a:spcAft>
                <a:spcPct val="0"/>
              </a:spcAft>
              <a:defRPr sz="2400">
                <a:solidFill>
                  <a:schemeClr val="tx1"/>
                </a:solidFill>
                <a:latin typeface="Times New Roman" pitchFamily="18" charset="0"/>
              </a:defRPr>
            </a:lvl9pPr>
          </a:lstStyle>
          <a:p>
            <a:fld id="{DC0AF599-6683-4612-86CF-640AF8489382}" type="slidenum">
              <a:rPr lang="en-GB" sz="1200">
                <a:solidFill>
                  <a:srgbClr val="FFFFFF"/>
                </a:solidFill>
              </a:rPr>
              <a:pPr/>
              <a:t>10</a:t>
            </a:fld>
            <a:endParaRPr lang="en-GB" sz="1200">
              <a:solidFill>
                <a:srgbClr val="FFFFFF"/>
              </a:solidFill>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p:spPr>
        <p:txBody>
          <a:bodyPr/>
          <a:lstStyle/>
          <a:p>
            <a:endParaRPr lang="en-US" dirty="0" smtClean="0">
              <a:latin typeface="Times New Roman" pitchFamily="18" charset="0"/>
            </a:endParaRPr>
          </a:p>
        </p:txBody>
      </p:sp>
      <p:sp>
        <p:nvSpPr>
          <p:cNvPr id="4" name="Footer Placeholder 3"/>
          <p:cNvSpPr>
            <a:spLocks noGrp="1"/>
          </p:cNvSpPr>
          <p:nvPr>
            <p:ph type="ftr" sz="quarter" idx="10"/>
          </p:nvPr>
        </p:nvSpPr>
        <p:spPr/>
        <p:txBody>
          <a:bodyPr/>
          <a:lstStyle/>
          <a:p>
            <a:pPr>
              <a:defRPr/>
            </a:pPr>
            <a:r>
              <a:rPr lang="en-IE" smtClean="0"/>
              <a:t>SSN V2 Training Course</a:t>
            </a:r>
            <a:endParaRPr lang="en-IE"/>
          </a:p>
        </p:txBody>
      </p:sp>
      <p:sp>
        <p:nvSpPr>
          <p:cNvPr id="5" name="Header Placeholder 4"/>
          <p:cNvSpPr>
            <a:spLocks noGrp="1"/>
          </p:cNvSpPr>
          <p:nvPr>
            <p:ph type="hdr" sz="quarter" idx="11"/>
          </p:nvPr>
        </p:nvSpPr>
        <p:spPr/>
        <p:txBody>
          <a:bodyPr/>
          <a:lstStyle/>
          <a:p>
            <a:pPr>
              <a:defRPr/>
            </a:pPr>
            <a:endParaRPr lang="en-IE"/>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IE"/>
          </a:p>
        </p:txBody>
      </p:sp>
      <p:sp>
        <p:nvSpPr>
          <p:cNvPr id="5" name="Rectangle 5"/>
          <p:cNvSpPr>
            <a:spLocks noGrp="1" noChangeArrowheads="1"/>
          </p:cNvSpPr>
          <p:nvPr>
            <p:ph type="ftr" sz="quarter" idx="11"/>
          </p:nvPr>
        </p:nvSpPr>
        <p:spPr>
          <a:ln/>
        </p:spPr>
        <p:txBody>
          <a:bodyPr/>
          <a:lstStyle>
            <a:lvl1pPr>
              <a:defRPr/>
            </a:lvl1pPr>
          </a:lstStyle>
          <a:p>
            <a:pPr>
              <a:defRPr/>
            </a:pPr>
            <a:endParaRPr lang="en-IE"/>
          </a:p>
        </p:txBody>
      </p:sp>
      <p:sp>
        <p:nvSpPr>
          <p:cNvPr id="6" name="Rectangle 7"/>
          <p:cNvSpPr>
            <a:spLocks noGrp="1" noChangeArrowheads="1"/>
          </p:cNvSpPr>
          <p:nvPr>
            <p:ph type="sldNum" sz="quarter" idx="12"/>
          </p:nvPr>
        </p:nvSpPr>
        <p:spPr>
          <a:ln/>
        </p:spPr>
        <p:txBody>
          <a:bodyPr/>
          <a:lstStyle>
            <a:lvl1pPr>
              <a:defRPr/>
            </a:lvl1pPr>
          </a:lstStyle>
          <a:p>
            <a:pPr>
              <a:defRPr/>
            </a:pPr>
            <a:fld id="{842F1220-BAED-42E9-B386-17E6B9A54823}" type="slidenum">
              <a:rPr lang="en-IE"/>
              <a:pPr>
                <a:defRPr/>
              </a:pPr>
              <a:t>‹#›</a:t>
            </a:fld>
            <a:endParaRPr lang="en-IE"/>
          </a:p>
        </p:txBody>
      </p:sp>
    </p:spTree>
    <p:extLst>
      <p:ext uri="{BB962C8B-B14F-4D97-AF65-F5344CB8AC3E}">
        <p14:creationId xmlns:p14="http://schemas.microsoft.com/office/powerpoint/2010/main" val="360884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IE"/>
          </a:p>
        </p:txBody>
      </p:sp>
      <p:sp>
        <p:nvSpPr>
          <p:cNvPr id="5" name="Rectangle 5"/>
          <p:cNvSpPr>
            <a:spLocks noGrp="1" noChangeArrowheads="1"/>
          </p:cNvSpPr>
          <p:nvPr>
            <p:ph type="ftr" sz="quarter" idx="11"/>
          </p:nvPr>
        </p:nvSpPr>
        <p:spPr>
          <a:ln/>
        </p:spPr>
        <p:txBody>
          <a:bodyPr/>
          <a:lstStyle>
            <a:lvl1pPr>
              <a:defRPr/>
            </a:lvl1pPr>
          </a:lstStyle>
          <a:p>
            <a:pPr>
              <a:defRPr/>
            </a:pPr>
            <a:endParaRPr lang="en-IE"/>
          </a:p>
        </p:txBody>
      </p:sp>
      <p:sp>
        <p:nvSpPr>
          <p:cNvPr id="6" name="Rectangle 7"/>
          <p:cNvSpPr>
            <a:spLocks noGrp="1" noChangeArrowheads="1"/>
          </p:cNvSpPr>
          <p:nvPr>
            <p:ph type="sldNum" sz="quarter" idx="12"/>
          </p:nvPr>
        </p:nvSpPr>
        <p:spPr>
          <a:ln/>
        </p:spPr>
        <p:txBody>
          <a:bodyPr/>
          <a:lstStyle>
            <a:lvl1pPr>
              <a:defRPr/>
            </a:lvl1pPr>
          </a:lstStyle>
          <a:p>
            <a:pPr>
              <a:defRPr/>
            </a:pPr>
            <a:fld id="{D52B3139-3162-40EF-83FC-9596425600D0}" type="slidenum">
              <a:rPr lang="en-IE"/>
              <a:pPr>
                <a:defRPr/>
              </a:pPr>
              <a:t>‹#›</a:t>
            </a:fld>
            <a:endParaRPr lang="en-IE"/>
          </a:p>
        </p:txBody>
      </p:sp>
    </p:spTree>
    <p:extLst>
      <p:ext uri="{BB962C8B-B14F-4D97-AF65-F5344CB8AC3E}">
        <p14:creationId xmlns:p14="http://schemas.microsoft.com/office/powerpoint/2010/main" val="11033496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38900" y="1143000"/>
            <a:ext cx="1943100" cy="5181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609600" y="1143000"/>
            <a:ext cx="5676900" cy="5181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IE"/>
          </a:p>
        </p:txBody>
      </p:sp>
      <p:sp>
        <p:nvSpPr>
          <p:cNvPr id="5" name="Rectangle 5"/>
          <p:cNvSpPr>
            <a:spLocks noGrp="1" noChangeArrowheads="1"/>
          </p:cNvSpPr>
          <p:nvPr>
            <p:ph type="ftr" sz="quarter" idx="11"/>
          </p:nvPr>
        </p:nvSpPr>
        <p:spPr>
          <a:ln/>
        </p:spPr>
        <p:txBody>
          <a:bodyPr/>
          <a:lstStyle>
            <a:lvl1pPr>
              <a:defRPr/>
            </a:lvl1pPr>
          </a:lstStyle>
          <a:p>
            <a:pPr>
              <a:defRPr/>
            </a:pPr>
            <a:endParaRPr lang="en-IE"/>
          </a:p>
        </p:txBody>
      </p:sp>
      <p:sp>
        <p:nvSpPr>
          <p:cNvPr id="6" name="Rectangle 7"/>
          <p:cNvSpPr>
            <a:spLocks noGrp="1" noChangeArrowheads="1"/>
          </p:cNvSpPr>
          <p:nvPr>
            <p:ph type="sldNum" sz="quarter" idx="12"/>
          </p:nvPr>
        </p:nvSpPr>
        <p:spPr>
          <a:ln/>
        </p:spPr>
        <p:txBody>
          <a:bodyPr/>
          <a:lstStyle>
            <a:lvl1pPr>
              <a:defRPr/>
            </a:lvl1pPr>
          </a:lstStyle>
          <a:p>
            <a:pPr>
              <a:defRPr/>
            </a:pPr>
            <a:fld id="{C5A08BB0-2177-45C4-B386-F26EFAF7F193}" type="slidenum">
              <a:rPr lang="en-IE"/>
              <a:pPr>
                <a:defRPr/>
              </a:pPr>
              <a:t>‹#›</a:t>
            </a:fld>
            <a:endParaRPr lang="en-IE"/>
          </a:p>
        </p:txBody>
      </p:sp>
    </p:spTree>
    <p:extLst>
      <p:ext uri="{BB962C8B-B14F-4D97-AF65-F5344CB8AC3E}">
        <p14:creationId xmlns:p14="http://schemas.microsoft.com/office/powerpoint/2010/main" val="41905843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3" name="Date Placeholder 2"/>
          <p:cNvSpPr>
            <a:spLocks noGrp="1"/>
          </p:cNvSpPr>
          <p:nvPr>
            <p:ph type="dt" sz="half" idx="10"/>
          </p:nvPr>
        </p:nvSpPr>
        <p:spPr>
          <a:xfrm>
            <a:off x="685800" y="6248400"/>
            <a:ext cx="1905000" cy="457200"/>
          </a:xfrm>
        </p:spPr>
        <p:txBody>
          <a:bodyPr/>
          <a:lstStyle>
            <a:lvl1pPr>
              <a:defRPr/>
            </a:lvl1pPr>
          </a:lstStyle>
          <a:p>
            <a:pPr>
              <a:defRPr/>
            </a:pPr>
            <a:endParaRPr lang="it-IT"/>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pPr>
              <a:defRPr/>
            </a:pPr>
            <a:endParaRPr lang="it-IT"/>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pPr>
              <a:defRPr/>
            </a:pPr>
            <a:fld id="{7838A536-00C4-4AC6-A482-D61D59E3692E}" type="slidenum">
              <a:rPr lang="it-IT"/>
              <a:pPr>
                <a:defRPr/>
              </a:pPr>
              <a:t>‹#›</a:t>
            </a:fld>
            <a:endParaRPr lang="it-IT"/>
          </a:p>
        </p:txBody>
      </p:sp>
    </p:spTree>
    <p:extLst>
      <p:ext uri="{BB962C8B-B14F-4D97-AF65-F5344CB8AC3E}">
        <p14:creationId xmlns:p14="http://schemas.microsoft.com/office/powerpoint/2010/main" val="40286914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IE"/>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I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IE">
              <a:solidFill>
                <a:srgbClr val="000000"/>
              </a:solidFill>
            </a:endParaRPr>
          </a:p>
        </p:txBody>
      </p:sp>
      <p:sp>
        <p:nvSpPr>
          <p:cNvPr id="6" name="Rectangle 7"/>
          <p:cNvSpPr>
            <a:spLocks noGrp="1" noChangeArrowheads="1"/>
          </p:cNvSpPr>
          <p:nvPr>
            <p:ph type="sldNum" sz="quarter" idx="12"/>
          </p:nvPr>
        </p:nvSpPr>
        <p:spPr>
          <a:ln/>
        </p:spPr>
        <p:txBody>
          <a:bodyPr/>
          <a:lstStyle>
            <a:lvl1pPr>
              <a:defRPr/>
            </a:lvl1pPr>
          </a:lstStyle>
          <a:p>
            <a:pPr>
              <a:defRPr/>
            </a:pPr>
            <a:fld id="{842F1220-BAED-42E9-B386-17E6B9A54823}" type="slidenum">
              <a:rPr lang="en-IE">
                <a:solidFill>
                  <a:srgbClr val="FFFFFF"/>
                </a:solidFill>
              </a:rPr>
              <a:pPr>
                <a:defRPr/>
              </a:pPr>
              <a:t>‹#›</a:t>
            </a:fld>
            <a:endParaRPr lang="en-IE">
              <a:solidFill>
                <a:srgbClr val="FFFFFF"/>
              </a:solidFill>
            </a:endParaRPr>
          </a:p>
        </p:txBody>
      </p:sp>
    </p:spTree>
    <p:extLst>
      <p:ext uri="{BB962C8B-B14F-4D97-AF65-F5344CB8AC3E}">
        <p14:creationId xmlns:p14="http://schemas.microsoft.com/office/powerpoint/2010/main" val="412826582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I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IE">
              <a:solidFill>
                <a:srgbClr val="000000"/>
              </a:solidFill>
            </a:endParaRPr>
          </a:p>
        </p:txBody>
      </p:sp>
      <p:sp>
        <p:nvSpPr>
          <p:cNvPr id="6" name="Rectangle 7"/>
          <p:cNvSpPr>
            <a:spLocks noGrp="1" noChangeArrowheads="1"/>
          </p:cNvSpPr>
          <p:nvPr>
            <p:ph type="sldNum" sz="quarter" idx="12"/>
          </p:nvPr>
        </p:nvSpPr>
        <p:spPr>
          <a:ln/>
        </p:spPr>
        <p:txBody>
          <a:bodyPr/>
          <a:lstStyle>
            <a:lvl1pPr>
              <a:defRPr/>
            </a:lvl1pPr>
          </a:lstStyle>
          <a:p>
            <a:pPr>
              <a:defRPr/>
            </a:pPr>
            <a:fld id="{6A1E03C4-42B3-4327-8E98-6195D5EB98DE}" type="slidenum">
              <a:rPr lang="en-IE">
                <a:solidFill>
                  <a:srgbClr val="FFFFFF"/>
                </a:solidFill>
              </a:rPr>
              <a:pPr>
                <a:defRPr/>
              </a:pPr>
              <a:t>‹#›</a:t>
            </a:fld>
            <a:endParaRPr lang="en-IE">
              <a:solidFill>
                <a:srgbClr val="FFFFFF"/>
              </a:solidFill>
            </a:endParaRPr>
          </a:p>
        </p:txBody>
      </p:sp>
    </p:spTree>
    <p:extLst>
      <p:ext uri="{BB962C8B-B14F-4D97-AF65-F5344CB8AC3E}">
        <p14:creationId xmlns:p14="http://schemas.microsoft.com/office/powerpoint/2010/main" val="36762439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I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IE">
              <a:solidFill>
                <a:srgbClr val="000000"/>
              </a:solidFill>
            </a:endParaRPr>
          </a:p>
        </p:txBody>
      </p:sp>
      <p:sp>
        <p:nvSpPr>
          <p:cNvPr id="6" name="Rectangle 7"/>
          <p:cNvSpPr>
            <a:spLocks noGrp="1" noChangeArrowheads="1"/>
          </p:cNvSpPr>
          <p:nvPr>
            <p:ph type="sldNum" sz="quarter" idx="12"/>
          </p:nvPr>
        </p:nvSpPr>
        <p:spPr>
          <a:ln/>
        </p:spPr>
        <p:txBody>
          <a:bodyPr/>
          <a:lstStyle>
            <a:lvl1pPr>
              <a:defRPr/>
            </a:lvl1pPr>
          </a:lstStyle>
          <a:p>
            <a:pPr>
              <a:defRPr/>
            </a:pPr>
            <a:fld id="{3B7B429D-4877-4955-ADCE-8A5281D0A088}" type="slidenum">
              <a:rPr lang="en-IE">
                <a:solidFill>
                  <a:srgbClr val="FFFFFF"/>
                </a:solidFill>
              </a:rPr>
              <a:pPr>
                <a:defRPr/>
              </a:pPr>
              <a:t>‹#›</a:t>
            </a:fld>
            <a:endParaRPr lang="en-IE">
              <a:solidFill>
                <a:srgbClr val="FFFFFF"/>
              </a:solidFill>
            </a:endParaRPr>
          </a:p>
        </p:txBody>
      </p:sp>
    </p:spTree>
    <p:extLst>
      <p:ext uri="{BB962C8B-B14F-4D97-AF65-F5344CB8AC3E}">
        <p14:creationId xmlns:p14="http://schemas.microsoft.com/office/powerpoint/2010/main" val="41303519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609600" y="2209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572000" y="2209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4"/>
          <p:cNvSpPr>
            <a:spLocks noGrp="1" noChangeArrowheads="1"/>
          </p:cNvSpPr>
          <p:nvPr>
            <p:ph type="dt" sz="half" idx="10"/>
          </p:nvPr>
        </p:nvSpPr>
        <p:spPr>
          <a:ln/>
        </p:spPr>
        <p:txBody>
          <a:bodyPr/>
          <a:lstStyle>
            <a:lvl1pPr>
              <a:defRPr/>
            </a:lvl1pPr>
          </a:lstStyle>
          <a:p>
            <a:pPr>
              <a:defRPr/>
            </a:pPr>
            <a:endParaRPr lang="en-IE">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IE">
              <a:solidFill>
                <a:srgbClr val="000000"/>
              </a:solidFill>
            </a:endParaRPr>
          </a:p>
        </p:txBody>
      </p:sp>
      <p:sp>
        <p:nvSpPr>
          <p:cNvPr id="7" name="Rectangle 7"/>
          <p:cNvSpPr>
            <a:spLocks noGrp="1" noChangeArrowheads="1"/>
          </p:cNvSpPr>
          <p:nvPr>
            <p:ph type="sldNum" sz="quarter" idx="12"/>
          </p:nvPr>
        </p:nvSpPr>
        <p:spPr>
          <a:ln/>
        </p:spPr>
        <p:txBody>
          <a:bodyPr/>
          <a:lstStyle>
            <a:lvl1pPr>
              <a:defRPr/>
            </a:lvl1pPr>
          </a:lstStyle>
          <a:p>
            <a:pPr>
              <a:defRPr/>
            </a:pPr>
            <a:fld id="{7022E2EF-ABF4-4765-848B-D99BE152DE8D}" type="slidenum">
              <a:rPr lang="en-IE">
                <a:solidFill>
                  <a:srgbClr val="FFFFFF"/>
                </a:solidFill>
              </a:rPr>
              <a:pPr>
                <a:defRPr/>
              </a:pPr>
              <a:t>‹#›</a:t>
            </a:fld>
            <a:endParaRPr lang="en-IE">
              <a:solidFill>
                <a:srgbClr val="FFFFFF"/>
              </a:solidFill>
            </a:endParaRPr>
          </a:p>
        </p:txBody>
      </p:sp>
    </p:spTree>
    <p:extLst>
      <p:ext uri="{BB962C8B-B14F-4D97-AF65-F5344CB8AC3E}">
        <p14:creationId xmlns:p14="http://schemas.microsoft.com/office/powerpoint/2010/main" val="35529090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4"/>
          <p:cNvSpPr>
            <a:spLocks noGrp="1" noChangeArrowheads="1"/>
          </p:cNvSpPr>
          <p:nvPr>
            <p:ph type="dt" sz="half" idx="10"/>
          </p:nvPr>
        </p:nvSpPr>
        <p:spPr>
          <a:ln/>
        </p:spPr>
        <p:txBody>
          <a:bodyPr/>
          <a:lstStyle>
            <a:lvl1pPr>
              <a:defRPr/>
            </a:lvl1pPr>
          </a:lstStyle>
          <a:p>
            <a:pPr>
              <a:defRPr/>
            </a:pPr>
            <a:endParaRPr lang="en-IE">
              <a:solidFill>
                <a:srgbClr val="000000"/>
              </a:solidFill>
            </a:endParaRPr>
          </a:p>
        </p:txBody>
      </p:sp>
      <p:sp>
        <p:nvSpPr>
          <p:cNvPr id="8" name="Rectangle 5"/>
          <p:cNvSpPr>
            <a:spLocks noGrp="1" noChangeArrowheads="1"/>
          </p:cNvSpPr>
          <p:nvPr>
            <p:ph type="ftr" sz="quarter" idx="11"/>
          </p:nvPr>
        </p:nvSpPr>
        <p:spPr>
          <a:ln/>
        </p:spPr>
        <p:txBody>
          <a:bodyPr/>
          <a:lstStyle>
            <a:lvl1pPr>
              <a:defRPr/>
            </a:lvl1pPr>
          </a:lstStyle>
          <a:p>
            <a:pPr>
              <a:defRPr/>
            </a:pPr>
            <a:endParaRPr lang="en-IE">
              <a:solidFill>
                <a:srgbClr val="000000"/>
              </a:solidFill>
            </a:endParaRPr>
          </a:p>
        </p:txBody>
      </p:sp>
      <p:sp>
        <p:nvSpPr>
          <p:cNvPr id="9" name="Rectangle 7"/>
          <p:cNvSpPr>
            <a:spLocks noGrp="1" noChangeArrowheads="1"/>
          </p:cNvSpPr>
          <p:nvPr>
            <p:ph type="sldNum" sz="quarter" idx="12"/>
          </p:nvPr>
        </p:nvSpPr>
        <p:spPr>
          <a:ln/>
        </p:spPr>
        <p:txBody>
          <a:bodyPr/>
          <a:lstStyle>
            <a:lvl1pPr>
              <a:defRPr/>
            </a:lvl1pPr>
          </a:lstStyle>
          <a:p>
            <a:pPr>
              <a:defRPr/>
            </a:pPr>
            <a:fld id="{BA6A7538-E385-45A8-85B6-BC1D64F7B4F1}" type="slidenum">
              <a:rPr lang="en-IE">
                <a:solidFill>
                  <a:srgbClr val="FFFFFF"/>
                </a:solidFill>
              </a:rPr>
              <a:pPr>
                <a:defRPr/>
              </a:pPr>
              <a:t>‹#›</a:t>
            </a:fld>
            <a:endParaRPr lang="en-IE">
              <a:solidFill>
                <a:srgbClr val="FFFFFF"/>
              </a:solidFill>
            </a:endParaRPr>
          </a:p>
        </p:txBody>
      </p:sp>
    </p:spTree>
    <p:extLst>
      <p:ext uri="{BB962C8B-B14F-4D97-AF65-F5344CB8AC3E}">
        <p14:creationId xmlns:p14="http://schemas.microsoft.com/office/powerpoint/2010/main" val="396487638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4"/>
          <p:cNvSpPr>
            <a:spLocks noGrp="1" noChangeArrowheads="1"/>
          </p:cNvSpPr>
          <p:nvPr>
            <p:ph type="dt" sz="half" idx="10"/>
          </p:nvPr>
        </p:nvSpPr>
        <p:spPr>
          <a:ln/>
        </p:spPr>
        <p:txBody>
          <a:bodyPr/>
          <a:lstStyle>
            <a:lvl1pPr>
              <a:defRPr/>
            </a:lvl1pPr>
          </a:lstStyle>
          <a:p>
            <a:pPr>
              <a:defRPr/>
            </a:pPr>
            <a:endParaRPr lang="en-IE">
              <a:solidFill>
                <a:srgbClr val="000000"/>
              </a:solidFill>
            </a:endParaRPr>
          </a:p>
        </p:txBody>
      </p:sp>
      <p:sp>
        <p:nvSpPr>
          <p:cNvPr id="4" name="Rectangle 5"/>
          <p:cNvSpPr>
            <a:spLocks noGrp="1" noChangeArrowheads="1"/>
          </p:cNvSpPr>
          <p:nvPr>
            <p:ph type="ftr" sz="quarter" idx="11"/>
          </p:nvPr>
        </p:nvSpPr>
        <p:spPr>
          <a:ln/>
        </p:spPr>
        <p:txBody>
          <a:bodyPr/>
          <a:lstStyle>
            <a:lvl1pPr>
              <a:defRPr/>
            </a:lvl1pPr>
          </a:lstStyle>
          <a:p>
            <a:pPr>
              <a:defRPr/>
            </a:pPr>
            <a:endParaRPr lang="en-IE">
              <a:solidFill>
                <a:srgbClr val="000000"/>
              </a:solidFill>
            </a:endParaRPr>
          </a:p>
        </p:txBody>
      </p:sp>
      <p:sp>
        <p:nvSpPr>
          <p:cNvPr id="5" name="Rectangle 7"/>
          <p:cNvSpPr>
            <a:spLocks noGrp="1" noChangeArrowheads="1"/>
          </p:cNvSpPr>
          <p:nvPr>
            <p:ph type="sldNum" sz="quarter" idx="12"/>
          </p:nvPr>
        </p:nvSpPr>
        <p:spPr>
          <a:ln/>
        </p:spPr>
        <p:txBody>
          <a:bodyPr/>
          <a:lstStyle>
            <a:lvl1pPr>
              <a:defRPr/>
            </a:lvl1pPr>
          </a:lstStyle>
          <a:p>
            <a:pPr>
              <a:defRPr/>
            </a:pPr>
            <a:fld id="{675EB6B2-CB9A-450A-85D3-BD67036DE279}" type="slidenum">
              <a:rPr lang="en-IE">
                <a:solidFill>
                  <a:srgbClr val="FFFFFF"/>
                </a:solidFill>
              </a:rPr>
              <a:pPr>
                <a:defRPr/>
              </a:pPr>
              <a:t>‹#›</a:t>
            </a:fld>
            <a:endParaRPr lang="en-IE">
              <a:solidFill>
                <a:srgbClr val="FFFFFF"/>
              </a:solidFill>
            </a:endParaRPr>
          </a:p>
        </p:txBody>
      </p:sp>
    </p:spTree>
    <p:extLst>
      <p:ext uri="{BB962C8B-B14F-4D97-AF65-F5344CB8AC3E}">
        <p14:creationId xmlns:p14="http://schemas.microsoft.com/office/powerpoint/2010/main" val="42232452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IE">
              <a:solidFill>
                <a:srgbClr val="000000"/>
              </a:solidFill>
            </a:endParaRPr>
          </a:p>
        </p:txBody>
      </p:sp>
      <p:sp>
        <p:nvSpPr>
          <p:cNvPr id="3" name="Rectangle 5"/>
          <p:cNvSpPr>
            <a:spLocks noGrp="1" noChangeArrowheads="1"/>
          </p:cNvSpPr>
          <p:nvPr>
            <p:ph type="ftr" sz="quarter" idx="11"/>
          </p:nvPr>
        </p:nvSpPr>
        <p:spPr>
          <a:ln/>
        </p:spPr>
        <p:txBody>
          <a:bodyPr/>
          <a:lstStyle>
            <a:lvl1pPr>
              <a:defRPr/>
            </a:lvl1pPr>
          </a:lstStyle>
          <a:p>
            <a:pPr>
              <a:defRPr/>
            </a:pPr>
            <a:endParaRPr lang="en-IE">
              <a:solidFill>
                <a:srgbClr val="000000"/>
              </a:solidFill>
            </a:endParaRPr>
          </a:p>
        </p:txBody>
      </p:sp>
      <p:sp>
        <p:nvSpPr>
          <p:cNvPr id="4" name="Rectangle 7"/>
          <p:cNvSpPr>
            <a:spLocks noGrp="1" noChangeArrowheads="1"/>
          </p:cNvSpPr>
          <p:nvPr>
            <p:ph type="sldNum" sz="quarter" idx="12"/>
          </p:nvPr>
        </p:nvSpPr>
        <p:spPr>
          <a:ln/>
        </p:spPr>
        <p:txBody>
          <a:bodyPr/>
          <a:lstStyle>
            <a:lvl1pPr>
              <a:defRPr/>
            </a:lvl1pPr>
          </a:lstStyle>
          <a:p>
            <a:pPr>
              <a:defRPr/>
            </a:pPr>
            <a:fld id="{D1AABDEE-A7C4-4BA4-9189-BF3B1BAE3A22}" type="slidenum">
              <a:rPr lang="en-IE">
                <a:solidFill>
                  <a:srgbClr val="FFFFFF"/>
                </a:solidFill>
              </a:rPr>
              <a:pPr>
                <a:defRPr/>
              </a:pPr>
              <a:t>‹#›</a:t>
            </a:fld>
            <a:endParaRPr lang="en-IE">
              <a:solidFill>
                <a:srgbClr val="FFFFFF"/>
              </a:solidFill>
            </a:endParaRPr>
          </a:p>
        </p:txBody>
      </p:sp>
    </p:spTree>
    <p:extLst>
      <p:ext uri="{BB962C8B-B14F-4D97-AF65-F5344CB8AC3E}">
        <p14:creationId xmlns:p14="http://schemas.microsoft.com/office/powerpoint/2010/main" val="1000378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IE"/>
          </a:p>
        </p:txBody>
      </p:sp>
      <p:sp>
        <p:nvSpPr>
          <p:cNvPr id="5" name="Rectangle 5"/>
          <p:cNvSpPr>
            <a:spLocks noGrp="1" noChangeArrowheads="1"/>
          </p:cNvSpPr>
          <p:nvPr>
            <p:ph type="ftr" sz="quarter" idx="11"/>
          </p:nvPr>
        </p:nvSpPr>
        <p:spPr>
          <a:ln/>
        </p:spPr>
        <p:txBody>
          <a:bodyPr/>
          <a:lstStyle>
            <a:lvl1pPr>
              <a:defRPr/>
            </a:lvl1pPr>
          </a:lstStyle>
          <a:p>
            <a:pPr>
              <a:defRPr/>
            </a:pPr>
            <a:endParaRPr lang="en-IE"/>
          </a:p>
        </p:txBody>
      </p:sp>
      <p:sp>
        <p:nvSpPr>
          <p:cNvPr id="6" name="Rectangle 7"/>
          <p:cNvSpPr>
            <a:spLocks noGrp="1" noChangeArrowheads="1"/>
          </p:cNvSpPr>
          <p:nvPr>
            <p:ph type="sldNum" sz="quarter" idx="12"/>
          </p:nvPr>
        </p:nvSpPr>
        <p:spPr>
          <a:ln/>
        </p:spPr>
        <p:txBody>
          <a:bodyPr/>
          <a:lstStyle>
            <a:lvl1pPr>
              <a:defRPr/>
            </a:lvl1pPr>
          </a:lstStyle>
          <a:p>
            <a:pPr>
              <a:defRPr/>
            </a:pPr>
            <a:fld id="{6A1E03C4-42B3-4327-8E98-6195D5EB98DE}" type="slidenum">
              <a:rPr lang="en-IE"/>
              <a:pPr>
                <a:defRPr/>
              </a:pPr>
              <a:t>‹#›</a:t>
            </a:fld>
            <a:endParaRPr lang="en-IE"/>
          </a:p>
        </p:txBody>
      </p:sp>
    </p:spTree>
    <p:extLst>
      <p:ext uri="{BB962C8B-B14F-4D97-AF65-F5344CB8AC3E}">
        <p14:creationId xmlns:p14="http://schemas.microsoft.com/office/powerpoint/2010/main" val="123168833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IE">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IE">
              <a:solidFill>
                <a:srgbClr val="000000"/>
              </a:solidFill>
            </a:endParaRPr>
          </a:p>
        </p:txBody>
      </p:sp>
      <p:sp>
        <p:nvSpPr>
          <p:cNvPr id="7" name="Rectangle 7"/>
          <p:cNvSpPr>
            <a:spLocks noGrp="1" noChangeArrowheads="1"/>
          </p:cNvSpPr>
          <p:nvPr>
            <p:ph type="sldNum" sz="quarter" idx="12"/>
          </p:nvPr>
        </p:nvSpPr>
        <p:spPr>
          <a:ln/>
        </p:spPr>
        <p:txBody>
          <a:bodyPr/>
          <a:lstStyle>
            <a:lvl1pPr>
              <a:defRPr/>
            </a:lvl1pPr>
          </a:lstStyle>
          <a:p>
            <a:pPr>
              <a:defRPr/>
            </a:pPr>
            <a:fld id="{79AF11B1-655B-46F5-8448-383649FAD4CC}" type="slidenum">
              <a:rPr lang="en-IE">
                <a:solidFill>
                  <a:srgbClr val="FFFFFF"/>
                </a:solidFill>
              </a:rPr>
              <a:pPr>
                <a:defRPr/>
              </a:pPr>
              <a:t>‹#›</a:t>
            </a:fld>
            <a:endParaRPr lang="en-IE">
              <a:solidFill>
                <a:srgbClr val="FFFFFF"/>
              </a:solidFill>
            </a:endParaRPr>
          </a:p>
        </p:txBody>
      </p:sp>
    </p:spTree>
    <p:extLst>
      <p:ext uri="{BB962C8B-B14F-4D97-AF65-F5344CB8AC3E}">
        <p14:creationId xmlns:p14="http://schemas.microsoft.com/office/powerpoint/2010/main" val="164076797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I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IE">
              <a:solidFill>
                <a:srgbClr val="000000"/>
              </a:solidFill>
            </a:endParaRPr>
          </a:p>
        </p:txBody>
      </p:sp>
      <p:sp>
        <p:nvSpPr>
          <p:cNvPr id="6" name="Rectangle 5"/>
          <p:cNvSpPr>
            <a:spLocks noGrp="1" noChangeArrowheads="1"/>
          </p:cNvSpPr>
          <p:nvPr>
            <p:ph type="ftr" sz="quarter" idx="11"/>
          </p:nvPr>
        </p:nvSpPr>
        <p:spPr>
          <a:ln/>
        </p:spPr>
        <p:txBody>
          <a:bodyPr/>
          <a:lstStyle>
            <a:lvl1pPr>
              <a:defRPr/>
            </a:lvl1pPr>
          </a:lstStyle>
          <a:p>
            <a:pPr>
              <a:defRPr/>
            </a:pPr>
            <a:endParaRPr lang="en-IE">
              <a:solidFill>
                <a:srgbClr val="000000"/>
              </a:solidFill>
            </a:endParaRPr>
          </a:p>
        </p:txBody>
      </p:sp>
      <p:sp>
        <p:nvSpPr>
          <p:cNvPr id="7" name="Rectangle 7"/>
          <p:cNvSpPr>
            <a:spLocks noGrp="1" noChangeArrowheads="1"/>
          </p:cNvSpPr>
          <p:nvPr>
            <p:ph type="sldNum" sz="quarter" idx="12"/>
          </p:nvPr>
        </p:nvSpPr>
        <p:spPr>
          <a:ln/>
        </p:spPr>
        <p:txBody>
          <a:bodyPr/>
          <a:lstStyle>
            <a:lvl1pPr>
              <a:defRPr/>
            </a:lvl1pPr>
          </a:lstStyle>
          <a:p>
            <a:pPr>
              <a:defRPr/>
            </a:pPr>
            <a:fld id="{41C0B7A3-D9CB-4F48-9F1D-2A87FB00DD52}" type="slidenum">
              <a:rPr lang="en-IE">
                <a:solidFill>
                  <a:srgbClr val="FFFFFF"/>
                </a:solidFill>
              </a:rPr>
              <a:pPr>
                <a:defRPr/>
              </a:pPr>
              <a:t>‹#›</a:t>
            </a:fld>
            <a:endParaRPr lang="en-IE">
              <a:solidFill>
                <a:srgbClr val="FFFFFF"/>
              </a:solidFill>
            </a:endParaRPr>
          </a:p>
        </p:txBody>
      </p:sp>
    </p:spTree>
    <p:extLst>
      <p:ext uri="{BB962C8B-B14F-4D97-AF65-F5344CB8AC3E}">
        <p14:creationId xmlns:p14="http://schemas.microsoft.com/office/powerpoint/2010/main" val="146410447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I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IE">
              <a:solidFill>
                <a:srgbClr val="000000"/>
              </a:solidFill>
            </a:endParaRPr>
          </a:p>
        </p:txBody>
      </p:sp>
      <p:sp>
        <p:nvSpPr>
          <p:cNvPr id="6" name="Rectangle 7"/>
          <p:cNvSpPr>
            <a:spLocks noGrp="1" noChangeArrowheads="1"/>
          </p:cNvSpPr>
          <p:nvPr>
            <p:ph type="sldNum" sz="quarter" idx="12"/>
          </p:nvPr>
        </p:nvSpPr>
        <p:spPr>
          <a:ln/>
        </p:spPr>
        <p:txBody>
          <a:bodyPr/>
          <a:lstStyle>
            <a:lvl1pPr>
              <a:defRPr/>
            </a:lvl1pPr>
          </a:lstStyle>
          <a:p>
            <a:pPr>
              <a:defRPr/>
            </a:pPr>
            <a:fld id="{D52B3139-3162-40EF-83FC-9596425600D0}" type="slidenum">
              <a:rPr lang="en-IE">
                <a:solidFill>
                  <a:srgbClr val="FFFFFF"/>
                </a:solidFill>
              </a:rPr>
              <a:pPr>
                <a:defRPr/>
              </a:pPr>
              <a:t>‹#›</a:t>
            </a:fld>
            <a:endParaRPr lang="en-IE">
              <a:solidFill>
                <a:srgbClr val="FFFFFF"/>
              </a:solidFill>
            </a:endParaRPr>
          </a:p>
        </p:txBody>
      </p:sp>
    </p:spTree>
    <p:extLst>
      <p:ext uri="{BB962C8B-B14F-4D97-AF65-F5344CB8AC3E}">
        <p14:creationId xmlns:p14="http://schemas.microsoft.com/office/powerpoint/2010/main" val="243064230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38900" y="1143000"/>
            <a:ext cx="1943100" cy="5181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609600" y="1143000"/>
            <a:ext cx="5676900" cy="5181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4"/>
          <p:cNvSpPr>
            <a:spLocks noGrp="1" noChangeArrowheads="1"/>
          </p:cNvSpPr>
          <p:nvPr>
            <p:ph type="dt" sz="half" idx="10"/>
          </p:nvPr>
        </p:nvSpPr>
        <p:spPr>
          <a:ln/>
        </p:spPr>
        <p:txBody>
          <a:bodyPr/>
          <a:lstStyle>
            <a:lvl1pPr>
              <a:defRPr/>
            </a:lvl1pPr>
          </a:lstStyle>
          <a:p>
            <a:pPr>
              <a:defRPr/>
            </a:pPr>
            <a:endParaRPr lang="en-IE">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en-IE">
              <a:solidFill>
                <a:srgbClr val="000000"/>
              </a:solidFill>
            </a:endParaRPr>
          </a:p>
        </p:txBody>
      </p:sp>
      <p:sp>
        <p:nvSpPr>
          <p:cNvPr id="6" name="Rectangle 7"/>
          <p:cNvSpPr>
            <a:spLocks noGrp="1" noChangeArrowheads="1"/>
          </p:cNvSpPr>
          <p:nvPr>
            <p:ph type="sldNum" sz="quarter" idx="12"/>
          </p:nvPr>
        </p:nvSpPr>
        <p:spPr>
          <a:ln/>
        </p:spPr>
        <p:txBody>
          <a:bodyPr/>
          <a:lstStyle>
            <a:lvl1pPr>
              <a:defRPr/>
            </a:lvl1pPr>
          </a:lstStyle>
          <a:p>
            <a:pPr>
              <a:defRPr/>
            </a:pPr>
            <a:fld id="{C5A08BB0-2177-45C4-B386-F26EFAF7F193}" type="slidenum">
              <a:rPr lang="en-IE">
                <a:solidFill>
                  <a:srgbClr val="FFFFFF"/>
                </a:solidFill>
              </a:rPr>
              <a:pPr>
                <a:defRPr/>
              </a:pPr>
              <a:t>‹#›</a:t>
            </a:fld>
            <a:endParaRPr lang="en-IE">
              <a:solidFill>
                <a:srgbClr val="FFFFFF"/>
              </a:solidFill>
            </a:endParaRPr>
          </a:p>
        </p:txBody>
      </p:sp>
    </p:spTree>
    <p:extLst>
      <p:ext uri="{BB962C8B-B14F-4D97-AF65-F5344CB8AC3E}">
        <p14:creationId xmlns:p14="http://schemas.microsoft.com/office/powerpoint/2010/main" val="302608301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685800" y="609600"/>
            <a:ext cx="7772400" cy="5486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3" name="Date Placeholder 2"/>
          <p:cNvSpPr>
            <a:spLocks noGrp="1"/>
          </p:cNvSpPr>
          <p:nvPr>
            <p:ph type="dt" sz="half" idx="10"/>
          </p:nvPr>
        </p:nvSpPr>
        <p:spPr>
          <a:xfrm>
            <a:off x="685800" y="6248400"/>
            <a:ext cx="1905000" cy="457200"/>
          </a:xfrm>
        </p:spPr>
        <p:txBody>
          <a:bodyPr/>
          <a:lstStyle>
            <a:lvl1pPr>
              <a:defRPr/>
            </a:lvl1pPr>
          </a:lstStyle>
          <a:p>
            <a:pPr>
              <a:defRPr/>
            </a:pPr>
            <a:endParaRPr lang="it-IT">
              <a:solidFill>
                <a:srgbClr val="000000"/>
              </a:solidFill>
            </a:endParaRPr>
          </a:p>
        </p:txBody>
      </p:sp>
      <p:sp>
        <p:nvSpPr>
          <p:cNvPr id="4" name="Footer Placeholder 3"/>
          <p:cNvSpPr>
            <a:spLocks noGrp="1"/>
          </p:cNvSpPr>
          <p:nvPr>
            <p:ph type="ftr" sz="quarter" idx="11"/>
          </p:nvPr>
        </p:nvSpPr>
        <p:spPr>
          <a:xfrm>
            <a:off x="3124200" y="6248400"/>
            <a:ext cx="2895600" cy="457200"/>
          </a:xfrm>
        </p:spPr>
        <p:txBody>
          <a:bodyPr/>
          <a:lstStyle>
            <a:lvl1pPr>
              <a:defRPr/>
            </a:lvl1pPr>
          </a:lstStyle>
          <a:p>
            <a:pPr>
              <a:defRPr/>
            </a:pPr>
            <a:endParaRPr lang="it-IT">
              <a:solidFill>
                <a:srgbClr val="000000"/>
              </a:solidFill>
            </a:endParaRPr>
          </a:p>
        </p:txBody>
      </p:sp>
      <p:sp>
        <p:nvSpPr>
          <p:cNvPr id="5" name="Slide Number Placeholder 4"/>
          <p:cNvSpPr>
            <a:spLocks noGrp="1"/>
          </p:cNvSpPr>
          <p:nvPr>
            <p:ph type="sldNum" sz="quarter" idx="12"/>
          </p:nvPr>
        </p:nvSpPr>
        <p:spPr>
          <a:xfrm>
            <a:off x="6553200" y="6248400"/>
            <a:ext cx="1905000" cy="457200"/>
          </a:xfrm>
        </p:spPr>
        <p:txBody>
          <a:bodyPr/>
          <a:lstStyle>
            <a:lvl1pPr>
              <a:defRPr/>
            </a:lvl1pPr>
          </a:lstStyle>
          <a:p>
            <a:pPr>
              <a:defRPr/>
            </a:pPr>
            <a:fld id="{7838A536-00C4-4AC6-A482-D61D59E3692E}" type="slidenum">
              <a:rPr lang="it-IT">
                <a:solidFill>
                  <a:srgbClr val="FFFFFF"/>
                </a:solidFill>
              </a:rPr>
              <a:pPr>
                <a:defRPr/>
              </a:pPr>
              <a:t>‹#›</a:t>
            </a:fld>
            <a:endParaRPr lang="it-IT">
              <a:solidFill>
                <a:srgbClr val="FFFFFF"/>
              </a:solidFill>
            </a:endParaRPr>
          </a:p>
        </p:txBody>
      </p:sp>
    </p:spTree>
    <p:extLst>
      <p:ext uri="{BB962C8B-B14F-4D97-AF65-F5344CB8AC3E}">
        <p14:creationId xmlns:p14="http://schemas.microsoft.com/office/powerpoint/2010/main" val="371949847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1143000"/>
            <a:ext cx="7772400" cy="838200"/>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609600" y="2209800"/>
            <a:ext cx="7772400" cy="4114800"/>
          </a:xfrm>
        </p:spPr>
        <p:txBody>
          <a:bodyPr/>
          <a:lstStyle/>
          <a:p>
            <a:pPr lvl="0"/>
            <a:endParaRPr lang="en-IE" noProof="0"/>
          </a:p>
        </p:txBody>
      </p:sp>
      <p:sp>
        <p:nvSpPr>
          <p:cNvPr id="4" name="Date Placeholder 3"/>
          <p:cNvSpPr>
            <a:spLocks noGrp="1"/>
          </p:cNvSpPr>
          <p:nvPr>
            <p:ph type="dt" sz="half" idx="10"/>
          </p:nvPr>
        </p:nvSpPr>
        <p:spPr/>
        <p:txBody>
          <a:bodyPr/>
          <a:lstStyle>
            <a:lvl1pPr>
              <a:defRPr/>
            </a:lvl1pPr>
          </a:lstStyle>
          <a:p>
            <a:pPr>
              <a:defRPr/>
            </a:pPr>
            <a:endParaRPr lang="en-GB">
              <a:solidFill>
                <a:srgbClr val="000000"/>
              </a:solidFill>
            </a:endParaRPr>
          </a:p>
        </p:txBody>
      </p:sp>
      <p:sp>
        <p:nvSpPr>
          <p:cNvPr id="5" name="Footer Placeholder 4"/>
          <p:cNvSpPr>
            <a:spLocks noGrp="1"/>
          </p:cNvSpPr>
          <p:nvPr>
            <p:ph type="ftr" sz="quarter" idx="11"/>
          </p:nvPr>
        </p:nvSpPr>
        <p:spPr/>
        <p:txBody>
          <a:bodyPr/>
          <a:lstStyle>
            <a:lvl1pPr>
              <a:defRPr/>
            </a:lvl1pPr>
          </a:lstStyle>
          <a:p>
            <a:pPr>
              <a:defRPr/>
            </a:pPr>
            <a:endParaRPr lang="en-GB">
              <a:solidFill>
                <a:srgbClr val="000000"/>
              </a:solidFill>
            </a:endParaRPr>
          </a:p>
        </p:txBody>
      </p:sp>
      <p:sp>
        <p:nvSpPr>
          <p:cNvPr id="6" name="Slide Number Placeholder 5"/>
          <p:cNvSpPr>
            <a:spLocks noGrp="1"/>
          </p:cNvSpPr>
          <p:nvPr>
            <p:ph type="sldNum" sz="quarter" idx="12"/>
          </p:nvPr>
        </p:nvSpPr>
        <p:spPr/>
        <p:txBody>
          <a:bodyPr/>
          <a:lstStyle>
            <a:lvl1pPr>
              <a:defRPr/>
            </a:lvl1pPr>
          </a:lstStyle>
          <a:p>
            <a:pPr>
              <a:defRPr/>
            </a:pPr>
            <a:fld id="{08B061A2-B486-459F-B1C7-E914B90A756A}" type="slidenum">
              <a:rPr lang="en-GB">
                <a:solidFill>
                  <a:srgbClr val="FFFFFF"/>
                </a:solidFill>
              </a:rPr>
              <a:pPr>
                <a:defRPr/>
              </a:pPr>
              <a:t>‹#›</a:t>
            </a:fld>
            <a:endParaRPr lang="en-GB">
              <a:solidFill>
                <a:srgbClr val="FFFFFF"/>
              </a:solidFill>
            </a:endParaRPr>
          </a:p>
        </p:txBody>
      </p:sp>
    </p:spTree>
    <p:extLst>
      <p:ext uri="{BB962C8B-B14F-4D97-AF65-F5344CB8AC3E}">
        <p14:creationId xmlns:p14="http://schemas.microsoft.com/office/powerpoint/2010/main" val="639108248"/>
      </p:ext>
    </p:extLst>
  </p:cSld>
  <p:clrMapOvr>
    <a:masterClrMapping/>
  </p:clrMapOvr>
  <p:transition spd="slow">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IE"/>
          </a:p>
        </p:txBody>
      </p:sp>
      <p:sp>
        <p:nvSpPr>
          <p:cNvPr id="5" name="Rectangle 5"/>
          <p:cNvSpPr>
            <a:spLocks noGrp="1" noChangeArrowheads="1"/>
          </p:cNvSpPr>
          <p:nvPr>
            <p:ph type="ftr" sz="quarter" idx="11"/>
          </p:nvPr>
        </p:nvSpPr>
        <p:spPr>
          <a:ln/>
        </p:spPr>
        <p:txBody>
          <a:bodyPr/>
          <a:lstStyle>
            <a:lvl1pPr>
              <a:defRPr/>
            </a:lvl1pPr>
          </a:lstStyle>
          <a:p>
            <a:pPr>
              <a:defRPr/>
            </a:pPr>
            <a:endParaRPr lang="en-IE"/>
          </a:p>
        </p:txBody>
      </p:sp>
      <p:sp>
        <p:nvSpPr>
          <p:cNvPr id="6" name="Rectangle 7"/>
          <p:cNvSpPr>
            <a:spLocks noGrp="1" noChangeArrowheads="1"/>
          </p:cNvSpPr>
          <p:nvPr>
            <p:ph type="sldNum" sz="quarter" idx="12"/>
          </p:nvPr>
        </p:nvSpPr>
        <p:spPr>
          <a:ln/>
        </p:spPr>
        <p:txBody>
          <a:bodyPr/>
          <a:lstStyle>
            <a:lvl1pPr>
              <a:defRPr/>
            </a:lvl1pPr>
          </a:lstStyle>
          <a:p>
            <a:pPr>
              <a:defRPr/>
            </a:pPr>
            <a:fld id="{3B7B429D-4877-4955-ADCE-8A5281D0A088}" type="slidenum">
              <a:rPr lang="en-IE"/>
              <a:pPr>
                <a:defRPr/>
              </a:pPr>
              <a:t>‹#›</a:t>
            </a:fld>
            <a:endParaRPr lang="en-IE"/>
          </a:p>
        </p:txBody>
      </p:sp>
    </p:spTree>
    <p:extLst>
      <p:ext uri="{BB962C8B-B14F-4D97-AF65-F5344CB8AC3E}">
        <p14:creationId xmlns:p14="http://schemas.microsoft.com/office/powerpoint/2010/main" val="236874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609600" y="2209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572000" y="22098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4"/>
          <p:cNvSpPr>
            <a:spLocks noGrp="1" noChangeArrowheads="1"/>
          </p:cNvSpPr>
          <p:nvPr>
            <p:ph type="dt" sz="half" idx="10"/>
          </p:nvPr>
        </p:nvSpPr>
        <p:spPr>
          <a:ln/>
        </p:spPr>
        <p:txBody>
          <a:bodyPr/>
          <a:lstStyle>
            <a:lvl1pPr>
              <a:defRPr/>
            </a:lvl1pPr>
          </a:lstStyle>
          <a:p>
            <a:pPr>
              <a:defRPr/>
            </a:pPr>
            <a:endParaRPr lang="en-IE"/>
          </a:p>
        </p:txBody>
      </p:sp>
      <p:sp>
        <p:nvSpPr>
          <p:cNvPr id="6" name="Rectangle 5"/>
          <p:cNvSpPr>
            <a:spLocks noGrp="1" noChangeArrowheads="1"/>
          </p:cNvSpPr>
          <p:nvPr>
            <p:ph type="ftr" sz="quarter" idx="11"/>
          </p:nvPr>
        </p:nvSpPr>
        <p:spPr>
          <a:ln/>
        </p:spPr>
        <p:txBody>
          <a:bodyPr/>
          <a:lstStyle>
            <a:lvl1pPr>
              <a:defRPr/>
            </a:lvl1pPr>
          </a:lstStyle>
          <a:p>
            <a:pPr>
              <a:defRPr/>
            </a:pPr>
            <a:endParaRPr lang="en-IE"/>
          </a:p>
        </p:txBody>
      </p:sp>
      <p:sp>
        <p:nvSpPr>
          <p:cNvPr id="7" name="Rectangle 7"/>
          <p:cNvSpPr>
            <a:spLocks noGrp="1" noChangeArrowheads="1"/>
          </p:cNvSpPr>
          <p:nvPr>
            <p:ph type="sldNum" sz="quarter" idx="12"/>
          </p:nvPr>
        </p:nvSpPr>
        <p:spPr>
          <a:ln/>
        </p:spPr>
        <p:txBody>
          <a:bodyPr/>
          <a:lstStyle>
            <a:lvl1pPr>
              <a:defRPr/>
            </a:lvl1pPr>
          </a:lstStyle>
          <a:p>
            <a:pPr>
              <a:defRPr/>
            </a:pPr>
            <a:fld id="{7022E2EF-ABF4-4765-848B-D99BE152DE8D}" type="slidenum">
              <a:rPr lang="en-IE"/>
              <a:pPr>
                <a:defRPr/>
              </a:pPr>
              <a:t>‹#›</a:t>
            </a:fld>
            <a:endParaRPr lang="en-IE"/>
          </a:p>
        </p:txBody>
      </p:sp>
    </p:spTree>
    <p:extLst>
      <p:ext uri="{BB962C8B-B14F-4D97-AF65-F5344CB8AC3E}">
        <p14:creationId xmlns:p14="http://schemas.microsoft.com/office/powerpoint/2010/main" val="11517049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4"/>
          <p:cNvSpPr>
            <a:spLocks noGrp="1" noChangeArrowheads="1"/>
          </p:cNvSpPr>
          <p:nvPr>
            <p:ph type="dt" sz="half" idx="10"/>
          </p:nvPr>
        </p:nvSpPr>
        <p:spPr>
          <a:ln/>
        </p:spPr>
        <p:txBody>
          <a:bodyPr/>
          <a:lstStyle>
            <a:lvl1pPr>
              <a:defRPr/>
            </a:lvl1pPr>
          </a:lstStyle>
          <a:p>
            <a:pPr>
              <a:defRPr/>
            </a:pPr>
            <a:endParaRPr lang="en-IE"/>
          </a:p>
        </p:txBody>
      </p:sp>
      <p:sp>
        <p:nvSpPr>
          <p:cNvPr id="8" name="Rectangle 5"/>
          <p:cNvSpPr>
            <a:spLocks noGrp="1" noChangeArrowheads="1"/>
          </p:cNvSpPr>
          <p:nvPr>
            <p:ph type="ftr" sz="quarter" idx="11"/>
          </p:nvPr>
        </p:nvSpPr>
        <p:spPr>
          <a:ln/>
        </p:spPr>
        <p:txBody>
          <a:bodyPr/>
          <a:lstStyle>
            <a:lvl1pPr>
              <a:defRPr/>
            </a:lvl1pPr>
          </a:lstStyle>
          <a:p>
            <a:pPr>
              <a:defRPr/>
            </a:pPr>
            <a:endParaRPr lang="en-IE"/>
          </a:p>
        </p:txBody>
      </p:sp>
      <p:sp>
        <p:nvSpPr>
          <p:cNvPr id="9" name="Rectangle 7"/>
          <p:cNvSpPr>
            <a:spLocks noGrp="1" noChangeArrowheads="1"/>
          </p:cNvSpPr>
          <p:nvPr>
            <p:ph type="sldNum" sz="quarter" idx="12"/>
          </p:nvPr>
        </p:nvSpPr>
        <p:spPr>
          <a:ln/>
        </p:spPr>
        <p:txBody>
          <a:bodyPr/>
          <a:lstStyle>
            <a:lvl1pPr>
              <a:defRPr/>
            </a:lvl1pPr>
          </a:lstStyle>
          <a:p>
            <a:pPr>
              <a:defRPr/>
            </a:pPr>
            <a:fld id="{BA6A7538-E385-45A8-85B6-BC1D64F7B4F1}" type="slidenum">
              <a:rPr lang="en-IE"/>
              <a:pPr>
                <a:defRPr/>
              </a:pPr>
              <a:t>‹#›</a:t>
            </a:fld>
            <a:endParaRPr lang="en-IE"/>
          </a:p>
        </p:txBody>
      </p:sp>
    </p:spTree>
    <p:extLst>
      <p:ext uri="{BB962C8B-B14F-4D97-AF65-F5344CB8AC3E}">
        <p14:creationId xmlns:p14="http://schemas.microsoft.com/office/powerpoint/2010/main" val="1199044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4"/>
          <p:cNvSpPr>
            <a:spLocks noGrp="1" noChangeArrowheads="1"/>
          </p:cNvSpPr>
          <p:nvPr>
            <p:ph type="dt" sz="half" idx="10"/>
          </p:nvPr>
        </p:nvSpPr>
        <p:spPr>
          <a:ln/>
        </p:spPr>
        <p:txBody>
          <a:bodyPr/>
          <a:lstStyle>
            <a:lvl1pPr>
              <a:defRPr/>
            </a:lvl1pPr>
          </a:lstStyle>
          <a:p>
            <a:pPr>
              <a:defRPr/>
            </a:pPr>
            <a:endParaRPr lang="en-IE"/>
          </a:p>
        </p:txBody>
      </p:sp>
      <p:sp>
        <p:nvSpPr>
          <p:cNvPr id="4" name="Rectangle 5"/>
          <p:cNvSpPr>
            <a:spLocks noGrp="1" noChangeArrowheads="1"/>
          </p:cNvSpPr>
          <p:nvPr>
            <p:ph type="ftr" sz="quarter" idx="11"/>
          </p:nvPr>
        </p:nvSpPr>
        <p:spPr>
          <a:ln/>
        </p:spPr>
        <p:txBody>
          <a:bodyPr/>
          <a:lstStyle>
            <a:lvl1pPr>
              <a:defRPr/>
            </a:lvl1pPr>
          </a:lstStyle>
          <a:p>
            <a:pPr>
              <a:defRPr/>
            </a:pPr>
            <a:endParaRPr lang="en-IE"/>
          </a:p>
        </p:txBody>
      </p:sp>
      <p:sp>
        <p:nvSpPr>
          <p:cNvPr id="5" name="Rectangle 7"/>
          <p:cNvSpPr>
            <a:spLocks noGrp="1" noChangeArrowheads="1"/>
          </p:cNvSpPr>
          <p:nvPr>
            <p:ph type="sldNum" sz="quarter" idx="12"/>
          </p:nvPr>
        </p:nvSpPr>
        <p:spPr>
          <a:ln/>
        </p:spPr>
        <p:txBody>
          <a:bodyPr/>
          <a:lstStyle>
            <a:lvl1pPr>
              <a:defRPr/>
            </a:lvl1pPr>
          </a:lstStyle>
          <a:p>
            <a:pPr>
              <a:defRPr/>
            </a:pPr>
            <a:fld id="{675EB6B2-CB9A-450A-85D3-BD67036DE279}" type="slidenum">
              <a:rPr lang="en-IE"/>
              <a:pPr>
                <a:defRPr/>
              </a:pPr>
              <a:t>‹#›</a:t>
            </a:fld>
            <a:endParaRPr lang="en-IE"/>
          </a:p>
        </p:txBody>
      </p:sp>
    </p:spTree>
    <p:extLst>
      <p:ext uri="{BB962C8B-B14F-4D97-AF65-F5344CB8AC3E}">
        <p14:creationId xmlns:p14="http://schemas.microsoft.com/office/powerpoint/2010/main" val="301832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IE"/>
          </a:p>
        </p:txBody>
      </p:sp>
      <p:sp>
        <p:nvSpPr>
          <p:cNvPr id="3" name="Rectangle 5"/>
          <p:cNvSpPr>
            <a:spLocks noGrp="1" noChangeArrowheads="1"/>
          </p:cNvSpPr>
          <p:nvPr>
            <p:ph type="ftr" sz="quarter" idx="11"/>
          </p:nvPr>
        </p:nvSpPr>
        <p:spPr>
          <a:ln/>
        </p:spPr>
        <p:txBody>
          <a:bodyPr/>
          <a:lstStyle>
            <a:lvl1pPr>
              <a:defRPr/>
            </a:lvl1pPr>
          </a:lstStyle>
          <a:p>
            <a:pPr>
              <a:defRPr/>
            </a:pPr>
            <a:endParaRPr lang="en-IE"/>
          </a:p>
        </p:txBody>
      </p:sp>
      <p:sp>
        <p:nvSpPr>
          <p:cNvPr id="4" name="Rectangle 7"/>
          <p:cNvSpPr>
            <a:spLocks noGrp="1" noChangeArrowheads="1"/>
          </p:cNvSpPr>
          <p:nvPr>
            <p:ph type="sldNum" sz="quarter" idx="12"/>
          </p:nvPr>
        </p:nvSpPr>
        <p:spPr>
          <a:ln/>
        </p:spPr>
        <p:txBody>
          <a:bodyPr/>
          <a:lstStyle>
            <a:lvl1pPr>
              <a:defRPr/>
            </a:lvl1pPr>
          </a:lstStyle>
          <a:p>
            <a:pPr>
              <a:defRPr/>
            </a:pPr>
            <a:fld id="{D1AABDEE-A7C4-4BA4-9189-BF3B1BAE3A22}" type="slidenum">
              <a:rPr lang="en-IE"/>
              <a:pPr>
                <a:defRPr/>
              </a:pPr>
              <a:t>‹#›</a:t>
            </a:fld>
            <a:endParaRPr lang="en-IE"/>
          </a:p>
        </p:txBody>
      </p:sp>
    </p:spTree>
    <p:extLst>
      <p:ext uri="{BB962C8B-B14F-4D97-AF65-F5344CB8AC3E}">
        <p14:creationId xmlns:p14="http://schemas.microsoft.com/office/powerpoint/2010/main" val="32677360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IE"/>
          </a:p>
        </p:txBody>
      </p:sp>
      <p:sp>
        <p:nvSpPr>
          <p:cNvPr id="6" name="Rectangle 5"/>
          <p:cNvSpPr>
            <a:spLocks noGrp="1" noChangeArrowheads="1"/>
          </p:cNvSpPr>
          <p:nvPr>
            <p:ph type="ftr" sz="quarter" idx="11"/>
          </p:nvPr>
        </p:nvSpPr>
        <p:spPr>
          <a:ln/>
        </p:spPr>
        <p:txBody>
          <a:bodyPr/>
          <a:lstStyle>
            <a:lvl1pPr>
              <a:defRPr/>
            </a:lvl1pPr>
          </a:lstStyle>
          <a:p>
            <a:pPr>
              <a:defRPr/>
            </a:pPr>
            <a:endParaRPr lang="en-IE"/>
          </a:p>
        </p:txBody>
      </p:sp>
      <p:sp>
        <p:nvSpPr>
          <p:cNvPr id="7" name="Rectangle 7"/>
          <p:cNvSpPr>
            <a:spLocks noGrp="1" noChangeArrowheads="1"/>
          </p:cNvSpPr>
          <p:nvPr>
            <p:ph type="sldNum" sz="quarter" idx="12"/>
          </p:nvPr>
        </p:nvSpPr>
        <p:spPr>
          <a:ln/>
        </p:spPr>
        <p:txBody>
          <a:bodyPr/>
          <a:lstStyle>
            <a:lvl1pPr>
              <a:defRPr/>
            </a:lvl1pPr>
          </a:lstStyle>
          <a:p>
            <a:pPr>
              <a:defRPr/>
            </a:pPr>
            <a:fld id="{79AF11B1-655B-46F5-8448-383649FAD4CC}" type="slidenum">
              <a:rPr lang="en-IE"/>
              <a:pPr>
                <a:defRPr/>
              </a:pPr>
              <a:t>‹#›</a:t>
            </a:fld>
            <a:endParaRPr lang="en-IE"/>
          </a:p>
        </p:txBody>
      </p:sp>
    </p:spTree>
    <p:extLst>
      <p:ext uri="{BB962C8B-B14F-4D97-AF65-F5344CB8AC3E}">
        <p14:creationId xmlns:p14="http://schemas.microsoft.com/office/powerpoint/2010/main" val="18864419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IE"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IE"/>
          </a:p>
        </p:txBody>
      </p:sp>
      <p:sp>
        <p:nvSpPr>
          <p:cNvPr id="6" name="Rectangle 5"/>
          <p:cNvSpPr>
            <a:spLocks noGrp="1" noChangeArrowheads="1"/>
          </p:cNvSpPr>
          <p:nvPr>
            <p:ph type="ftr" sz="quarter" idx="11"/>
          </p:nvPr>
        </p:nvSpPr>
        <p:spPr>
          <a:ln/>
        </p:spPr>
        <p:txBody>
          <a:bodyPr/>
          <a:lstStyle>
            <a:lvl1pPr>
              <a:defRPr/>
            </a:lvl1pPr>
          </a:lstStyle>
          <a:p>
            <a:pPr>
              <a:defRPr/>
            </a:pPr>
            <a:endParaRPr lang="en-IE"/>
          </a:p>
        </p:txBody>
      </p:sp>
      <p:sp>
        <p:nvSpPr>
          <p:cNvPr id="7" name="Rectangle 7"/>
          <p:cNvSpPr>
            <a:spLocks noGrp="1" noChangeArrowheads="1"/>
          </p:cNvSpPr>
          <p:nvPr>
            <p:ph type="sldNum" sz="quarter" idx="12"/>
          </p:nvPr>
        </p:nvSpPr>
        <p:spPr>
          <a:ln/>
        </p:spPr>
        <p:txBody>
          <a:bodyPr/>
          <a:lstStyle>
            <a:lvl1pPr>
              <a:defRPr/>
            </a:lvl1pPr>
          </a:lstStyle>
          <a:p>
            <a:pPr>
              <a:defRPr/>
            </a:pPr>
            <a:fld id="{41C0B7A3-D9CB-4F48-9F1D-2A87FB00DD52}" type="slidenum">
              <a:rPr lang="en-IE"/>
              <a:pPr>
                <a:defRPr/>
              </a:pPr>
              <a:t>‹#›</a:t>
            </a:fld>
            <a:endParaRPr lang="en-IE"/>
          </a:p>
        </p:txBody>
      </p:sp>
    </p:spTree>
    <p:extLst>
      <p:ext uri="{BB962C8B-B14F-4D97-AF65-F5344CB8AC3E}">
        <p14:creationId xmlns:p14="http://schemas.microsoft.com/office/powerpoint/2010/main" val="12608665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1.jpe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11430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IE" smtClean="0"/>
          </a:p>
        </p:txBody>
      </p:sp>
      <p:sp>
        <p:nvSpPr>
          <p:cNvPr id="1027" name="Rectangle 3"/>
          <p:cNvSpPr>
            <a:spLocks noGrp="1" noChangeArrowheads="1"/>
          </p:cNvSpPr>
          <p:nvPr>
            <p:ph type="body" idx="1"/>
          </p:nvPr>
        </p:nvSpPr>
        <p:spPr bwMode="auto">
          <a:xfrm>
            <a:off x="609600" y="22098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smtClean="0"/>
          </a:p>
        </p:txBody>
      </p:sp>
      <p:sp>
        <p:nvSpPr>
          <p:cNvPr id="1028" name="Rectangle 4"/>
          <p:cNvSpPr>
            <a:spLocks noGrp="1" noChangeArrowheads="1"/>
          </p:cNvSpPr>
          <p:nvPr>
            <p:ph type="dt" sz="half" idx="2"/>
          </p:nvPr>
        </p:nvSpPr>
        <p:spPr bwMode="auto">
          <a:xfrm>
            <a:off x="685800" y="64770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b="1">
                <a:latin typeface="+mn-lt"/>
              </a:defRPr>
            </a:lvl1pPr>
          </a:lstStyle>
          <a:p>
            <a:pPr>
              <a:defRPr/>
            </a:pPr>
            <a:endParaRPr lang="en-IE"/>
          </a:p>
        </p:txBody>
      </p:sp>
      <p:sp>
        <p:nvSpPr>
          <p:cNvPr id="1029" name="Rectangle 5"/>
          <p:cNvSpPr>
            <a:spLocks noGrp="1" noChangeArrowheads="1"/>
          </p:cNvSpPr>
          <p:nvPr>
            <p:ph type="ftr" sz="quarter" idx="3"/>
          </p:nvPr>
        </p:nvSpPr>
        <p:spPr bwMode="auto">
          <a:xfrm>
            <a:off x="3124200" y="64770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defRPr sz="1400" b="1">
                <a:latin typeface="+mn-lt"/>
              </a:defRPr>
            </a:lvl1pPr>
          </a:lstStyle>
          <a:p>
            <a:pPr>
              <a:defRPr/>
            </a:pPr>
            <a:endParaRPr lang="en-IE"/>
          </a:p>
        </p:txBody>
      </p:sp>
      <p:sp>
        <p:nvSpPr>
          <p:cNvPr id="1031" name="Rectangle 7"/>
          <p:cNvSpPr>
            <a:spLocks noGrp="1" noChangeArrowheads="1"/>
          </p:cNvSpPr>
          <p:nvPr>
            <p:ph type="sldNum" sz="quarter" idx="4"/>
          </p:nvPr>
        </p:nvSpPr>
        <p:spPr bwMode="auto">
          <a:xfrm>
            <a:off x="8458200" y="3429000"/>
            <a:ext cx="685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900" b="1">
                <a:solidFill>
                  <a:schemeClr val="bg1"/>
                </a:solidFill>
                <a:latin typeface="+mn-lt"/>
              </a:defRPr>
            </a:lvl1pPr>
          </a:lstStyle>
          <a:p>
            <a:pPr>
              <a:defRPr/>
            </a:pPr>
            <a:fld id="{9F4C3BD2-65C5-431A-9A28-2772792A8BB9}" type="slidenum">
              <a:rPr lang="en-IE"/>
              <a:pPr>
                <a:defRPr/>
              </a:pPr>
              <a:t>‹#›</a:t>
            </a:fld>
            <a:endParaRPr lang="en-IE"/>
          </a:p>
        </p:txBody>
      </p:sp>
    </p:spTree>
  </p:cSld>
  <p:clrMap bg1="lt1" tx1="dk1" bg2="lt2" tx2="dk2" accent1="accent1" accent2="accent2" accent3="accent3" accent4="accent4" accent5="accent5" accent6="accent6" hlink="hlink" folHlink="folHlink"/>
  <p:sldLayoutIdLst>
    <p:sldLayoutId id="2147484213" r:id="rId1"/>
    <p:sldLayoutId id="2147484214" r:id="rId2"/>
    <p:sldLayoutId id="2147484215" r:id="rId3"/>
    <p:sldLayoutId id="2147484216" r:id="rId4"/>
    <p:sldLayoutId id="2147484217" r:id="rId5"/>
    <p:sldLayoutId id="2147484218" r:id="rId6"/>
    <p:sldLayoutId id="2147484219" r:id="rId7"/>
    <p:sldLayoutId id="2147484220" r:id="rId8"/>
    <p:sldLayoutId id="2147484221" r:id="rId9"/>
    <p:sldLayoutId id="2147484222" r:id="rId10"/>
    <p:sldLayoutId id="2147484223" r:id="rId11"/>
    <p:sldLayoutId id="2147484224" r:id="rId12"/>
  </p:sldLayoutIdLst>
  <p:hf hdr="0" ftr="0" dt="0"/>
  <p:txStyles>
    <p:titleStyle>
      <a:lvl1pPr algn="l" rtl="0" eaLnBrk="0" fontAlgn="base" hangingPunct="0">
        <a:spcBef>
          <a:spcPct val="0"/>
        </a:spcBef>
        <a:spcAft>
          <a:spcPct val="0"/>
        </a:spcAft>
        <a:defRPr sz="2800" b="1">
          <a:solidFill>
            <a:srgbClr val="0078C7"/>
          </a:solidFill>
          <a:latin typeface="+mj-lt"/>
          <a:ea typeface="+mj-ea"/>
          <a:cs typeface="+mj-cs"/>
        </a:defRPr>
      </a:lvl1pPr>
      <a:lvl2pPr algn="l" rtl="0" eaLnBrk="0" fontAlgn="base" hangingPunct="0">
        <a:spcBef>
          <a:spcPct val="0"/>
        </a:spcBef>
        <a:spcAft>
          <a:spcPct val="0"/>
        </a:spcAft>
        <a:defRPr sz="2800" b="1">
          <a:solidFill>
            <a:srgbClr val="0078C7"/>
          </a:solidFill>
          <a:latin typeface="Verdana" pitchFamily="34" charset="0"/>
        </a:defRPr>
      </a:lvl2pPr>
      <a:lvl3pPr algn="l" rtl="0" eaLnBrk="0" fontAlgn="base" hangingPunct="0">
        <a:spcBef>
          <a:spcPct val="0"/>
        </a:spcBef>
        <a:spcAft>
          <a:spcPct val="0"/>
        </a:spcAft>
        <a:defRPr sz="2800" b="1">
          <a:solidFill>
            <a:srgbClr val="0078C7"/>
          </a:solidFill>
          <a:latin typeface="Verdana" pitchFamily="34" charset="0"/>
        </a:defRPr>
      </a:lvl3pPr>
      <a:lvl4pPr algn="l" rtl="0" eaLnBrk="0" fontAlgn="base" hangingPunct="0">
        <a:spcBef>
          <a:spcPct val="0"/>
        </a:spcBef>
        <a:spcAft>
          <a:spcPct val="0"/>
        </a:spcAft>
        <a:defRPr sz="2800" b="1">
          <a:solidFill>
            <a:srgbClr val="0078C7"/>
          </a:solidFill>
          <a:latin typeface="Verdana" pitchFamily="34" charset="0"/>
        </a:defRPr>
      </a:lvl4pPr>
      <a:lvl5pPr algn="l" rtl="0" eaLnBrk="0" fontAlgn="base" hangingPunct="0">
        <a:spcBef>
          <a:spcPct val="0"/>
        </a:spcBef>
        <a:spcAft>
          <a:spcPct val="0"/>
        </a:spcAft>
        <a:defRPr sz="2800" b="1">
          <a:solidFill>
            <a:srgbClr val="0078C7"/>
          </a:solidFill>
          <a:latin typeface="Verdana" pitchFamily="34" charset="0"/>
        </a:defRPr>
      </a:lvl5pPr>
      <a:lvl6pPr marL="457200" algn="l" rtl="0" eaLnBrk="1" fontAlgn="base" hangingPunct="1">
        <a:spcBef>
          <a:spcPct val="0"/>
        </a:spcBef>
        <a:spcAft>
          <a:spcPct val="0"/>
        </a:spcAft>
        <a:defRPr sz="2800" b="1">
          <a:solidFill>
            <a:srgbClr val="0078C7"/>
          </a:solidFill>
          <a:latin typeface="Verdana" pitchFamily="34" charset="0"/>
        </a:defRPr>
      </a:lvl6pPr>
      <a:lvl7pPr marL="914400" algn="l" rtl="0" eaLnBrk="1" fontAlgn="base" hangingPunct="1">
        <a:spcBef>
          <a:spcPct val="0"/>
        </a:spcBef>
        <a:spcAft>
          <a:spcPct val="0"/>
        </a:spcAft>
        <a:defRPr sz="2800" b="1">
          <a:solidFill>
            <a:srgbClr val="0078C7"/>
          </a:solidFill>
          <a:latin typeface="Verdana" pitchFamily="34" charset="0"/>
        </a:defRPr>
      </a:lvl7pPr>
      <a:lvl8pPr marL="1371600" algn="l" rtl="0" eaLnBrk="1" fontAlgn="base" hangingPunct="1">
        <a:spcBef>
          <a:spcPct val="0"/>
        </a:spcBef>
        <a:spcAft>
          <a:spcPct val="0"/>
        </a:spcAft>
        <a:defRPr sz="2800" b="1">
          <a:solidFill>
            <a:srgbClr val="0078C7"/>
          </a:solidFill>
          <a:latin typeface="Verdana" pitchFamily="34" charset="0"/>
        </a:defRPr>
      </a:lvl8pPr>
      <a:lvl9pPr marL="1828800" algn="l" rtl="0" eaLnBrk="1" fontAlgn="base" hangingPunct="1">
        <a:spcBef>
          <a:spcPct val="0"/>
        </a:spcBef>
        <a:spcAft>
          <a:spcPct val="0"/>
        </a:spcAft>
        <a:defRPr sz="2800" b="1">
          <a:solidFill>
            <a:srgbClr val="0078C7"/>
          </a:solidFill>
          <a:latin typeface="Verdana" pitchFamily="34" charset="0"/>
        </a:defRPr>
      </a:lvl9pPr>
    </p:titleStyle>
    <p:bodyStyle>
      <a:lvl1pPr marL="342900" indent="-342900" algn="l" rtl="0" eaLnBrk="0" fontAlgn="base" hangingPunct="0">
        <a:spcBef>
          <a:spcPct val="20000"/>
        </a:spcBef>
        <a:spcAft>
          <a:spcPct val="0"/>
        </a:spcAft>
        <a:buChar char="•"/>
        <a:defRPr sz="2000">
          <a:solidFill>
            <a:srgbClr val="002B71"/>
          </a:solidFill>
          <a:latin typeface="+mn-lt"/>
          <a:ea typeface="+mn-ea"/>
          <a:cs typeface="+mn-cs"/>
        </a:defRPr>
      </a:lvl1pPr>
      <a:lvl2pPr marL="742950" indent="-285750" algn="l" rtl="0" eaLnBrk="0" fontAlgn="base" hangingPunct="0">
        <a:spcBef>
          <a:spcPct val="20000"/>
        </a:spcBef>
        <a:spcAft>
          <a:spcPct val="0"/>
        </a:spcAft>
        <a:buChar char="–"/>
        <a:defRPr sz="2000">
          <a:solidFill>
            <a:srgbClr val="002B71"/>
          </a:solidFill>
          <a:latin typeface="+mn-lt"/>
        </a:defRPr>
      </a:lvl2pPr>
      <a:lvl3pPr marL="1143000" indent="-228600" algn="l" rtl="0" eaLnBrk="0" fontAlgn="base" hangingPunct="0">
        <a:spcBef>
          <a:spcPct val="20000"/>
        </a:spcBef>
        <a:spcAft>
          <a:spcPct val="0"/>
        </a:spcAft>
        <a:buChar char="•"/>
        <a:defRPr>
          <a:solidFill>
            <a:srgbClr val="002B71"/>
          </a:solidFill>
          <a:latin typeface="+mn-lt"/>
        </a:defRPr>
      </a:lvl3pPr>
      <a:lvl4pPr marL="1600200" indent="-228600" algn="l" rtl="0" eaLnBrk="0" fontAlgn="base" hangingPunct="0">
        <a:spcBef>
          <a:spcPct val="20000"/>
        </a:spcBef>
        <a:spcAft>
          <a:spcPct val="0"/>
        </a:spcAft>
        <a:buChar char="–"/>
        <a:defRPr>
          <a:solidFill>
            <a:srgbClr val="002B71"/>
          </a:solidFill>
          <a:latin typeface="+mn-lt"/>
        </a:defRPr>
      </a:lvl4pPr>
      <a:lvl5pPr marL="2057400" indent="-228600" algn="l" rtl="0" eaLnBrk="0" fontAlgn="base" hangingPunct="0">
        <a:spcBef>
          <a:spcPct val="20000"/>
        </a:spcBef>
        <a:spcAft>
          <a:spcPct val="0"/>
        </a:spcAft>
        <a:buChar char="»"/>
        <a:defRPr>
          <a:solidFill>
            <a:srgbClr val="002B71"/>
          </a:solidFill>
          <a:latin typeface="+mn-lt"/>
        </a:defRPr>
      </a:lvl5pPr>
      <a:lvl6pPr marL="2514600" indent="-228600" algn="l" rtl="0" eaLnBrk="1" fontAlgn="base" hangingPunct="1">
        <a:spcBef>
          <a:spcPct val="20000"/>
        </a:spcBef>
        <a:spcAft>
          <a:spcPct val="0"/>
        </a:spcAft>
        <a:buChar char="»"/>
        <a:defRPr>
          <a:solidFill>
            <a:srgbClr val="002B71"/>
          </a:solidFill>
          <a:latin typeface="+mn-lt"/>
        </a:defRPr>
      </a:lvl6pPr>
      <a:lvl7pPr marL="2971800" indent="-228600" algn="l" rtl="0" eaLnBrk="1" fontAlgn="base" hangingPunct="1">
        <a:spcBef>
          <a:spcPct val="20000"/>
        </a:spcBef>
        <a:spcAft>
          <a:spcPct val="0"/>
        </a:spcAft>
        <a:buChar char="»"/>
        <a:defRPr>
          <a:solidFill>
            <a:srgbClr val="002B71"/>
          </a:solidFill>
          <a:latin typeface="+mn-lt"/>
        </a:defRPr>
      </a:lvl7pPr>
      <a:lvl8pPr marL="3429000" indent="-228600" algn="l" rtl="0" eaLnBrk="1" fontAlgn="base" hangingPunct="1">
        <a:spcBef>
          <a:spcPct val="20000"/>
        </a:spcBef>
        <a:spcAft>
          <a:spcPct val="0"/>
        </a:spcAft>
        <a:buChar char="»"/>
        <a:defRPr>
          <a:solidFill>
            <a:srgbClr val="002B71"/>
          </a:solidFill>
          <a:latin typeface="+mn-lt"/>
        </a:defRPr>
      </a:lvl8pPr>
      <a:lvl9pPr marL="3886200" indent="-228600" algn="l" rtl="0" eaLnBrk="1" fontAlgn="base" hangingPunct="1">
        <a:spcBef>
          <a:spcPct val="20000"/>
        </a:spcBef>
        <a:spcAft>
          <a:spcPct val="0"/>
        </a:spcAft>
        <a:buChar char="»"/>
        <a:defRPr>
          <a:solidFill>
            <a:srgbClr val="002B7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1143000"/>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en-IE" smtClean="0"/>
          </a:p>
        </p:txBody>
      </p:sp>
      <p:sp>
        <p:nvSpPr>
          <p:cNvPr id="1027" name="Rectangle 3"/>
          <p:cNvSpPr>
            <a:spLocks noGrp="1" noChangeArrowheads="1"/>
          </p:cNvSpPr>
          <p:nvPr>
            <p:ph type="body" idx="1"/>
          </p:nvPr>
        </p:nvSpPr>
        <p:spPr bwMode="auto">
          <a:xfrm>
            <a:off x="609600" y="2209800"/>
            <a:ext cx="7772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smtClean="0"/>
          </a:p>
        </p:txBody>
      </p:sp>
      <p:sp>
        <p:nvSpPr>
          <p:cNvPr id="1028" name="Rectangle 4"/>
          <p:cNvSpPr>
            <a:spLocks noGrp="1" noChangeArrowheads="1"/>
          </p:cNvSpPr>
          <p:nvPr>
            <p:ph type="dt" sz="half" idx="2"/>
          </p:nvPr>
        </p:nvSpPr>
        <p:spPr bwMode="auto">
          <a:xfrm>
            <a:off x="685800" y="6477000"/>
            <a:ext cx="1905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b="1">
                <a:latin typeface="+mn-lt"/>
              </a:defRPr>
            </a:lvl1pPr>
          </a:lstStyle>
          <a:p>
            <a:pPr>
              <a:defRPr/>
            </a:pPr>
            <a:endParaRPr lang="en-IE">
              <a:solidFill>
                <a:srgbClr val="000000"/>
              </a:solidFill>
            </a:endParaRPr>
          </a:p>
        </p:txBody>
      </p:sp>
      <p:sp>
        <p:nvSpPr>
          <p:cNvPr id="1029" name="Rectangle 5"/>
          <p:cNvSpPr>
            <a:spLocks noGrp="1" noChangeArrowheads="1"/>
          </p:cNvSpPr>
          <p:nvPr>
            <p:ph type="ftr" sz="quarter" idx="3"/>
          </p:nvPr>
        </p:nvSpPr>
        <p:spPr bwMode="auto">
          <a:xfrm>
            <a:off x="3124200" y="64770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0" hangingPunct="0">
              <a:defRPr sz="1400" b="1">
                <a:latin typeface="+mn-lt"/>
              </a:defRPr>
            </a:lvl1pPr>
          </a:lstStyle>
          <a:p>
            <a:pPr>
              <a:defRPr/>
            </a:pPr>
            <a:endParaRPr lang="en-IE">
              <a:solidFill>
                <a:srgbClr val="000000"/>
              </a:solidFill>
            </a:endParaRPr>
          </a:p>
        </p:txBody>
      </p:sp>
      <p:sp>
        <p:nvSpPr>
          <p:cNvPr id="1031" name="Rectangle 7"/>
          <p:cNvSpPr>
            <a:spLocks noGrp="1" noChangeArrowheads="1"/>
          </p:cNvSpPr>
          <p:nvPr>
            <p:ph type="sldNum" sz="quarter" idx="4"/>
          </p:nvPr>
        </p:nvSpPr>
        <p:spPr bwMode="auto">
          <a:xfrm>
            <a:off x="8458200" y="3429000"/>
            <a:ext cx="685800" cy="38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900" b="1">
                <a:solidFill>
                  <a:schemeClr val="bg1"/>
                </a:solidFill>
                <a:latin typeface="+mn-lt"/>
              </a:defRPr>
            </a:lvl1pPr>
          </a:lstStyle>
          <a:p>
            <a:pPr>
              <a:defRPr/>
            </a:pPr>
            <a:fld id="{9F4C3BD2-65C5-431A-9A28-2772792A8BB9}" type="slidenum">
              <a:rPr lang="en-IE">
                <a:solidFill>
                  <a:srgbClr val="FFFFFF"/>
                </a:solidFill>
              </a:rPr>
              <a:pPr>
                <a:defRPr/>
              </a:pPr>
              <a:t>‹#›</a:t>
            </a:fld>
            <a:endParaRPr lang="en-IE">
              <a:solidFill>
                <a:srgbClr val="FFFFFF"/>
              </a:solidFill>
            </a:endParaRPr>
          </a:p>
        </p:txBody>
      </p:sp>
    </p:spTree>
    <p:extLst>
      <p:ext uri="{BB962C8B-B14F-4D97-AF65-F5344CB8AC3E}">
        <p14:creationId xmlns:p14="http://schemas.microsoft.com/office/powerpoint/2010/main" val="383612540"/>
      </p:ext>
    </p:extLst>
  </p:cSld>
  <p:clrMap bg1="lt1" tx1="dk1" bg2="lt2" tx2="dk2" accent1="accent1" accent2="accent2" accent3="accent3" accent4="accent4" accent5="accent5" accent6="accent6" hlink="hlink" folHlink="folHlink"/>
  <p:sldLayoutIdLst>
    <p:sldLayoutId id="2147484239" r:id="rId1"/>
    <p:sldLayoutId id="2147484240" r:id="rId2"/>
    <p:sldLayoutId id="2147484241" r:id="rId3"/>
    <p:sldLayoutId id="2147484242" r:id="rId4"/>
    <p:sldLayoutId id="2147484243" r:id="rId5"/>
    <p:sldLayoutId id="2147484244" r:id="rId6"/>
    <p:sldLayoutId id="2147484245" r:id="rId7"/>
    <p:sldLayoutId id="2147484246" r:id="rId8"/>
    <p:sldLayoutId id="2147484247" r:id="rId9"/>
    <p:sldLayoutId id="2147484248" r:id="rId10"/>
    <p:sldLayoutId id="2147484249" r:id="rId11"/>
    <p:sldLayoutId id="2147484250" r:id="rId12"/>
    <p:sldLayoutId id="2147484251" r:id="rId13"/>
  </p:sldLayoutIdLst>
  <p:hf hdr="0" ftr="0" dt="0"/>
  <p:txStyles>
    <p:titleStyle>
      <a:lvl1pPr algn="l" rtl="0" eaLnBrk="0" fontAlgn="base" hangingPunct="0">
        <a:spcBef>
          <a:spcPct val="0"/>
        </a:spcBef>
        <a:spcAft>
          <a:spcPct val="0"/>
        </a:spcAft>
        <a:defRPr sz="2800" b="1">
          <a:solidFill>
            <a:srgbClr val="0078C7"/>
          </a:solidFill>
          <a:latin typeface="+mj-lt"/>
          <a:ea typeface="+mj-ea"/>
          <a:cs typeface="+mj-cs"/>
        </a:defRPr>
      </a:lvl1pPr>
      <a:lvl2pPr algn="l" rtl="0" eaLnBrk="0" fontAlgn="base" hangingPunct="0">
        <a:spcBef>
          <a:spcPct val="0"/>
        </a:spcBef>
        <a:spcAft>
          <a:spcPct val="0"/>
        </a:spcAft>
        <a:defRPr sz="2800" b="1">
          <a:solidFill>
            <a:srgbClr val="0078C7"/>
          </a:solidFill>
          <a:latin typeface="Verdana" pitchFamily="34" charset="0"/>
        </a:defRPr>
      </a:lvl2pPr>
      <a:lvl3pPr algn="l" rtl="0" eaLnBrk="0" fontAlgn="base" hangingPunct="0">
        <a:spcBef>
          <a:spcPct val="0"/>
        </a:spcBef>
        <a:spcAft>
          <a:spcPct val="0"/>
        </a:spcAft>
        <a:defRPr sz="2800" b="1">
          <a:solidFill>
            <a:srgbClr val="0078C7"/>
          </a:solidFill>
          <a:latin typeface="Verdana" pitchFamily="34" charset="0"/>
        </a:defRPr>
      </a:lvl3pPr>
      <a:lvl4pPr algn="l" rtl="0" eaLnBrk="0" fontAlgn="base" hangingPunct="0">
        <a:spcBef>
          <a:spcPct val="0"/>
        </a:spcBef>
        <a:spcAft>
          <a:spcPct val="0"/>
        </a:spcAft>
        <a:defRPr sz="2800" b="1">
          <a:solidFill>
            <a:srgbClr val="0078C7"/>
          </a:solidFill>
          <a:latin typeface="Verdana" pitchFamily="34" charset="0"/>
        </a:defRPr>
      </a:lvl4pPr>
      <a:lvl5pPr algn="l" rtl="0" eaLnBrk="0" fontAlgn="base" hangingPunct="0">
        <a:spcBef>
          <a:spcPct val="0"/>
        </a:spcBef>
        <a:spcAft>
          <a:spcPct val="0"/>
        </a:spcAft>
        <a:defRPr sz="2800" b="1">
          <a:solidFill>
            <a:srgbClr val="0078C7"/>
          </a:solidFill>
          <a:latin typeface="Verdana" pitchFamily="34" charset="0"/>
        </a:defRPr>
      </a:lvl5pPr>
      <a:lvl6pPr marL="457200" algn="l" rtl="0" eaLnBrk="1" fontAlgn="base" hangingPunct="1">
        <a:spcBef>
          <a:spcPct val="0"/>
        </a:spcBef>
        <a:spcAft>
          <a:spcPct val="0"/>
        </a:spcAft>
        <a:defRPr sz="2800" b="1">
          <a:solidFill>
            <a:srgbClr val="0078C7"/>
          </a:solidFill>
          <a:latin typeface="Verdana" pitchFamily="34" charset="0"/>
        </a:defRPr>
      </a:lvl6pPr>
      <a:lvl7pPr marL="914400" algn="l" rtl="0" eaLnBrk="1" fontAlgn="base" hangingPunct="1">
        <a:spcBef>
          <a:spcPct val="0"/>
        </a:spcBef>
        <a:spcAft>
          <a:spcPct val="0"/>
        </a:spcAft>
        <a:defRPr sz="2800" b="1">
          <a:solidFill>
            <a:srgbClr val="0078C7"/>
          </a:solidFill>
          <a:latin typeface="Verdana" pitchFamily="34" charset="0"/>
        </a:defRPr>
      </a:lvl7pPr>
      <a:lvl8pPr marL="1371600" algn="l" rtl="0" eaLnBrk="1" fontAlgn="base" hangingPunct="1">
        <a:spcBef>
          <a:spcPct val="0"/>
        </a:spcBef>
        <a:spcAft>
          <a:spcPct val="0"/>
        </a:spcAft>
        <a:defRPr sz="2800" b="1">
          <a:solidFill>
            <a:srgbClr val="0078C7"/>
          </a:solidFill>
          <a:latin typeface="Verdana" pitchFamily="34" charset="0"/>
        </a:defRPr>
      </a:lvl8pPr>
      <a:lvl9pPr marL="1828800" algn="l" rtl="0" eaLnBrk="1" fontAlgn="base" hangingPunct="1">
        <a:spcBef>
          <a:spcPct val="0"/>
        </a:spcBef>
        <a:spcAft>
          <a:spcPct val="0"/>
        </a:spcAft>
        <a:defRPr sz="2800" b="1">
          <a:solidFill>
            <a:srgbClr val="0078C7"/>
          </a:solidFill>
          <a:latin typeface="Verdana" pitchFamily="34" charset="0"/>
        </a:defRPr>
      </a:lvl9pPr>
    </p:titleStyle>
    <p:bodyStyle>
      <a:lvl1pPr marL="342900" indent="-342900" algn="l" rtl="0" eaLnBrk="0" fontAlgn="base" hangingPunct="0">
        <a:spcBef>
          <a:spcPct val="20000"/>
        </a:spcBef>
        <a:spcAft>
          <a:spcPct val="0"/>
        </a:spcAft>
        <a:buChar char="•"/>
        <a:defRPr sz="2000">
          <a:solidFill>
            <a:srgbClr val="002B71"/>
          </a:solidFill>
          <a:latin typeface="+mn-lt"/>
          <a:ea typeface="+mn-ea"/>
          <a:cs typeface="+mn-cs"/>
        </a:defRPr>
      </a:lvl1pPr>
      <a:lvl2pPr marL="742950" indent="-285750" algn="l" rtl="0" eaLnBrk="0" fontAlgn="base" hangingPunct="0">
        <a:spcBef>
          <a:spcPct val="20000"/>
        </a:spcBef>
        <a:spcAft>
          <a:spcPct val="0"/>
        </a:spcAft>
        <a:buChar char="–"/>
        <a:defRPr sz="2000">
          <a:solidFill>
            <a:srgbClr val="002B71"/>
          </a:solidFill>
          <a:latin typeface="+mn-lt"/>
        </a:defRPr>
      </a:lvl2pPr>
      <a:lvl3pPr marL="1143000" indent="-228600" algn="l" rtl="0" eaLnBrk="0" fontAlgn="base" hangingPunct="0">
        <a:spcBef>
          <a:spcPct val="20000"/>
        </a:spcBef>
        <a:spcAft>
          <a:spcPct val="0"/>
        </a:spcAft>
        <a:buChar char="•"/>
        <a:defRPr>
          <a:solidFill>
            <a:srgbClr val="002B71"/>
          </a:solidFill>
          <a:latin typeface="+mn-lt"/>
        </a:defRPr>
      </a:lvl3pPr>
      <a:lvl4pPr marL="1600200" indent="-228600" algn="l" rtl="0" eaLnBrk="0" fontAlgn="base" hangingPunct="0">
        <a:spcBef>
          <a:spcPct val="20000"/>
        </a:spcBef>
        <a:spcAft>
          <a:spcPct val="0"/>
        </a:spcAft>
        <a:buChar char="–"/>
        <a:defRPr>
          <a:solidFill>
            <a:srgbClr val="002B71"/>
          </a:solidFill>
          <a:latin typeface="+mn-lt"/>
        </a:defRPr>
      </a:lvl4pPr>
      <a:lvl5pPr marL="2057400" indent="-228600" algn="l" rtl="0" eaLnBrk="0" fontAlgn="base" hangingPunct="0">
        <a:spcBef>
          <a:spcPct val="20000"/>
        </a:spcBef>
        <a:spcAft>
          <a:spcPct val="0"/>
        </a:spcAft>
        <a:buChar char="»"/>
        <a:defRPr>
          <a:solidFill>
            <a:srgbClr val="002B71"/>
          </a:solidFill>
          <a:latin typeface="+mn-lt"/>
        </a:defRPr>
      </a:lvl5pPr>
      <a:lvl6pPr marL="2514600" indent="-228600" algn="l" rtl="0" eaLnBrk="1" fontAlgn="base" hangingPunct="1">
        <a:spcBef>
          <a:spcPct val="20000"/>
        </a:spcBef>
        <a:spcAft>
          <a:spcPct val="0"/>
        </a:spcAft>
        <a:buChar char="»"/>
        <a:defRPr>
          <a:solidFill>
            <a:srgbClr val="002B71"/>
          </a:solidFill>
          <a:latin typeface="+mn-lt"/>
        </a:defRPr>
      </a:lvl6pPr>
      <a:lvl7pPr marL="2971800" indent="-228600" algn="l" rtl="0" eaLnBrk="1" fontAlgn="base" hangingPunct="1">
        <a:spcBef>
          <a:spcPct val="20000"/>
        </a:spcBef>
        <a:spcAft>
          <a:spcPct val="0"/>
        </a:spcAft>
        <a:buChar char="»"/>
        <a:defRPr>
          <a:solidFill>
            <a:srgbClr val="002B71"/>
          </a:solidFill>
          <a:latin typeface="+mn-lt"/>
        </a:defRPr>
      </a:lvl7pPr>
      <a:lvl8pPr marL="3429000" indent="-228600" algn="l" rtl="0" eaLnBrk="1" fontAlgn="base" hangingPunct="1">
        <a:spcBef>
          <a:spcPct val="20000"/>
        </a:spcBef>
        <a:spcAft>
          <a:spcPct val="0"/>
        </a:spcAft>
        <a:buChar char="»"/>
        <a:defRPr>
          <a:solidFill>
            <a:srgbClr val="002B71"/>
          </a:solidFill>
          <a:latin typeface="+mn-lt"/>
        </a:defRPr>
      </a:lvl8pPr>
      <a:lvl9pPr marL="3886200" indent="-228600" algn="l" rtl="0" eaLnBrk="1" fontAlgn="base" hangingPunct="1">
        <a:spcBef>
          <a:spcPct val="20000"/>
        </a:spcBef>
        <a:spcAft>
          <a:spcPct val="0"/>
        </a:spcAft>
        <a:buChar char="»"/>
        <a:defRPr>
          <a:solidFill>
            <a:srgbClr val="002B7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0.wmf"/><Relationship Id="rId5" Type="http://schemas.openxmlformats.org/officeDocument/2006/relationships/image" Target="../media/image9.png"/><Relationship Id="rId4" Type="http://schemas.openxmlformats.org/officeDocument/2006/relationships/image" Target="../media/image8.wmf"/><Relationship Id="rId9"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0.wmf"/><Relationship Id="rId5" Type="http://schemas.openxmlformats.org/officeDocument/2006/relationships/image" Target="../media/image9.png"/><Relationship Id="rId4" Type="http://schemas.openxmlformats.org/officeDocument/2006/relationships/image" Target="../media/image8.wmf"/><Relationship Id="rId9"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26.wmf"/></Relationships>
</file>

<file path=ppt/slides/_rels/slide25.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image" Target="../media/image28.png"/><Relationship Id="rId5" Type="http://schemas.microsoft.com/office/2007/relationships/hdphoto" Target="../media/hdphoto1.wdp"/><Relationship Id="rId4" Type="http://schemas.openxmlformats.org/officeDocument/2006/relationships/image" Target="../media/image27.png"/><Relationship Id="rId9" Type="http://schemas.openxmlformats.org/officeDocument/2006/relationships/image" Target="../media/image3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image" Target="../media/image34.png"/><Relationship Id="rId7" Type="http://schemas.openxmlformats.org/officeDocument/2006/relationships/image" Target="../media/image32.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31.emf"/><Relationship Id="rId10" Type="http://schemas.openxmlformats.org/officeDocument/2006/relationships/image" Target="../media/image35.png"/><Relationship Id="rId4" Type="http://schemas.openxmlformats.org/officeDocument/2006/relationships/oleObject" Target="../embeddings/oleObject1.bin"/><Relationship Id="rId9" Type="http://schemas.openxmlformats.org/officeDocument/2006/relationships/image" Target="../media/image33.emf"/></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openxmlformats.org/officeDocument/2006/relationships/image" Target="../media/image38.png"/></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5.xml"/><Relationship Id="rId4" Type="http://schemas.openxmlformats.org/officeDocument/2006/relationships/image" Target="../media/image41.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42.png"/><Relationship Id="rId1" Type="http://schemas.openxmlformats.org/officeDocument/2006/relationships/slideLayout" Target="../slideLayouts/slideLayout5.xml"/><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35.xml"/><Relationship Id="rId1" Type="http://schemas.openxmlformats.org/officeDocument/2006/relationships/slideLayout" Target="../slideLayouts/slideLayout6.xml"/><Relationship Id="rId5" Type="http://schemas.openxmlformats.org/officeDocument/2006/relationships/image" Target="../media/image51.png"/><Relationship Id="rId4" Type="http://schemas.openxmlformats.org/officeDocument/2006/relationships/image" Target="../media/image50.png"/></Relationships>
</file>

<file path=ppt/slides/_rels/slide49.xml.rels><?xml version="1.0" encoding="UTF-8" standalone="yes"?>
<Relationships xmlns="http://schemas.openxmlformats.org/package/2006/relationships"><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36.xml"/><Relationship Id="rId1" Type="http://schemas.openxmlformats.org/officeDocument/2006/relationships/slideLayout" Target="../slideLayouts/slideLayout6.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12.xml"/></Relationships>
</file>

<file path=ppt/slides/_rels/slide52.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5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62.png"/><Relationship Id="rId4" Type="http://schemas.openxmlformats.org/officeDocument/2006/relationships/image" Target="../media/image61.png"/></Relationships>
</file>

<file path=ppt/slides/_rels/slide5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65.png"/><Relationship Id="rId4" Type="http://schemas.openxmlformats.org/officeDocument/2006/relationships/image" Target="../media/image64.png"/></Relationships>
</file>

<file path=ppt/slides/_rels/slide56.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42.xml"/><Relationship Id="rId1" Type="http://schemas.openxmlformats.org/officeDocument/2006/relationships/slideLayout" Target="../slideLayouts/slideLayout2.xml"/><Relationship Id="rId5" Type="http://schemas.openxmlformats.org/officeDocument/2006/relationships/image" Target="../media/image68.png"/><Relationship Id="rId4" Type="http://schemas.openxmlformats.org/officeDocument/2006/relationships/image" Target="../media/image67.png"/></Relationships>
</file>

<file path=ppt/slides/_rels/slide5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5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44.xml"/><Relationship Id="rId1" Type="http://schemas.openxmlformats.org/officeDocument/2006/relationships/slideLayout" Target="../slideLayouts/slideLayout2.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5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5.xml"/><Relationship Id="rId1" Type="http://schemas.openxmlformats.org/officeDocument/2006/relationships/slideLayout" Target="../slideLayouts/slideLayout2.xml"/><Relationship Id="rId5" Type="http://schemas.openxmlformats.org/officeDocument/2006/relationships/image" Target="../media/image77.png"/><Relationship Id="rId4" Type="http://schemas.openxmlformats.org/officeDocument/2006/relationships/image" Target="../media/image76.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46.xml"/><Relationship Id="rId1" Type="http://schemas.openxmlformats.org/officeDocument/2006/relationships/slideLayout" Target="../slideLayouts/slideLayout2.xml"/><Relationship Id="rId6" Type="http://schemas.openxmlformats.org/officeDocument/2006/relationships/image" Target="../media/image81.png"/><Relationship Id="rId5" Type="http://schemas.openxmlformats.org/officeDocument/2006/relationships/image" Target="../media/image80.png"/><Relationship Id="rId4" Type="http://schemas.openxmlformats.org/officeDocument/2006/relationships/image" Target="../media/image79.png"/></Relationships>
</file>

<file path=ppt/slides/_rels/slide6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83.png"/></Relationships>
</file>

<file path=ppt/slides/_rels/slide6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86.png"/><Relationship Id="rId4" Type="http://schemas.openxmlformats.org/officeDocument/2006/relationships/image" Target="../media/image85.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hyperlink" Target="file:///E:\..\..\..\..\philippe\projets\PRESENTATIONS\russian_fed\Meeting%20LAI%20with%20RF%20HELCOM%20March%202009\EMSA%20STIRES-v1_ArchitectureOverview_NPA.ppt" TargetMode="External"/><Relationship Id="rId4" Type="http://schemas.openxmlformats.org/officeDocument/2006/relationships/image" Target="../media/image6.wm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 name="Slide Number Placeholder 3"/>
          <p:cNvSpPr>
            <a:spLocks noGrp="1"/>
          </p:cNvSpPr>
          <p:nvPr>
            <p:ph type="sldNum" sz="quarter" idx="12"/>
          </p:nvPr>
        </p:nvSpPr>
        <p:spPr>
          <a:xfrm>
            <a:off x="8458200" y="3480048"/>
            <a:ext cx="685800" cy="381000"/>
          </a:xfrm>
        </p:spPr>
        <p:txBody>
          <a:bodyPr/>
          <a:lstStyle/>
          <a:p>
            <a:pPr>
              <a:defRPr/>
            </a:pPr>
            <a:fld id="{2EDDEC40-2C01-43BE-8C9B-623FE9562FF6}" type="slidenum">
              <a:rPr lang="en-IE">
                <a:solidFill>
                  <a:srgbClr val="FFFFFF"/>
                </a:solidFill>
              </a:rPr>
              <a:pPr>
                <a:defRPr/>
              </a:pPr>
              <a:t>1</a:t>
            </a:fld>
            <a:endParaRPr lang="en-IE" dirty="0">
              <a:solidFill>
                <a:srgbClr val="FFFFFF"/>
              </a:solidFill>
            </a:endParaRPr>
          </a:p>
        </p:txBody>
      </p:sp>
      <p:sp>
        <p:nvSpPr>
          <p:cNvPr id="8" name="Text Box 6"/>
          <p:cNvSpPr txBox="1">
            <a:spLocks noChangeArrowheads="1"/>
          </p:cNvSpPr>
          <p:nvPr/>
        </p:nvSpPr>
        <p:spPr bwMode="auto">
          <a:xfrm>
            <a:off x="3348038" y="1916832"/>
            <a:ext cx="5580062"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en-IE" sz="2400" b="1" dirty="0" smtClean="0">
                <a:solidFill>
                  <a:srgbClr val="0078C7"/>
                </a:solidFill>
                <a:latin typeface="Verdana" pitchFamily="34" charset="0"/>
              </a:rPr>
              <a:t>SSN-LRIT  </a:t>
            </a:r>
            <a:r>
              <a:rPr lang="en-IE" sz="2400" b="1" dirty="0">
                <a:solidFill>
                  <a:srgbClr val="0078C7"/>
                </a:solidFill>
                <a:latin typeface="Verdana" pitchFamily="34" charset="0"/>
              </a:rPr>
              <a:t>Training </a:t>
            </a:r>
            <a:r>
              <a:rPr lang="en-IE" sz="2400" b="1" dirty="0" smtClean="0">
                <a:solidFill>
                  <a:srgbClr val="0078C7"/>
                </a:solidFill>
                <a:latin typeface="Verdana" pitchFamily="34" charset="0"/>
              </a:rPr>
              <a:t>Course for  Croatia</a:t>
            </a:r>
            <a:endParaRPr lang="en-IE" sz="2400" b="1" dirty="0">
              <a:solidFill>
                <a:srgbClr val="0078C7"/>
              </a:solidFill>
              <a:latin typeface="Verdana" pitchFamily="34" charset="0"/>
            </a:endParaRPr>
          </a:p>
          <a:p>
            <a:endParaRPr lang="en-IE" dirty="0">
              <a:solidFill>
                <a:srgbClr val="0078C7"/>
              </a:solidFill>
              <a:latin typeface="Verdana" pitchFamily="34" charset="0"/>
            </a:endParaRPr>
          </a:p>
          <a:p>
            <a:r>
              <a:rPr lang="fr-BE" dirty="0" smtClean="0">
                <a:solidFill>
                  <a:srgbClr val="0078C7"/>
                </a:solidFill>
                <a:latin typeface="Verdana" pitchFamily="34" charset="0"/>
              </a:rPr>
              <a:t>The SSN V2 System</a:t>
            </a:r>
            <a:endParaRPr lang="fr-BE" dirty="0">
              <a:solidFill>
                <a:srgbClr val="0078C7"/>
              </a:solidFill>
              <a:latin typeface="Verdana" pitchFamily="34" charset="0"/>
            </a:endParaRPr>
          </a:p>
          <a:p>
            <a:endParaRPr lang="fr-BE" dirty="0">
              <a:solidFill>
                <a:srgbClr val="0078C7"/>
              </a:solidFill>
              <a:latin typeface="Verdana" pitchFamily="34" charset="0"/>
            </a:endParaRPr>
          </a:p>
          <a:p>
            <a:endParaRPr lang="en-IE" dirty="0">
              <a:solidFill>
                <a:srgbClr val="0078C7"/>
              </a:solidFill>
              <a:latin typeface="Verdana" pitchFamily="34" charset="0"/>
            </a:endParaRPr>
          </a:p>
          <a:p>
            <a:r>
              <a:rPr lang="en-IE" dirty="0" smtClean="0">
                <a:solidFill>
                  <a:srgbClr val="0078C7"/>
                </a:solidFill>
                <a:latin typeface="Verdana" pitchFamily="34" charset="0"/>
              </a:rPr>
              <a:t>12-13 June 2012</a:t>
            </a:r>
          </a:p>
          <a:p>
            <a:r>
              <a:rPr lang="en-IE" dirty="0" smtClean="0">
                <a:solidFill>
                  <a:srgbClr val="0078C7"/>
                </a:solidFill>
                <a:latin typeface="Verdana" pitchFamily="34" charset="0"/>
              </a:rPr>
              <a:t>Zagreb</a:t>
            </a:r>
            <a:endParaRPr lang="en-IE" dirty="0">
              <a:solidFill>
                <a:srgbClr val="0078C7"/>
              </a:solidFill>
              <a:latin typeface="Verdana" pitchFamily="34" charset="0"/>
            </a:endParaRPr>
          </a:p>
          <a:p>
            <a:endParaRPr lang="en-IE" dirty="0">
              <a:solidFill>
                <a:srgbClr val="0078C7"/>
              </a:solidFill>
              <a:latin typeface="Verdana" pitchFamily="34" charset="0"/>
            </a:endParaRPr>
          </a:p>
          <a:p>
            <a:endParaRPr lang="en-IE" dirty="0">
              <a:latin typeface="Verdana" pitchFamily="34" charset="0"/>
            </a:endParaRPr>
          </a:p>
        </p:txBody>
      </p:sp>
    </p:spTree>
    <p:extLst>
      <p:ext uri="{BB962C8B-B14F-4D97-AF65-F5344CB8AC3E}">
        <p14:creationId xmlns:p14="http://schemas.microsoft.com/office/powerpoint/2010/main" val="196923397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6" name="Straight Arrow Connector 85"/>
          <p:cNvCxnSpPr/>
          <p:nvPr/>
        </p:nvCxnSpPr>
        <p:spPr bwMode="auto">
          <a:xfrm flipH="1" flipV="1">
            <a:off x="5113223" y="3001963"/>
            <a:ext cx="898938" cy="1261268"/>
          </a:xfrm>
          <a:prstGeom prst="straightConnector1">
            <a:avLst/>
          </a:prstGeom>
          <a:noFill/>
          <a:ln w="38100" cap="flat" cmpd="sng" algn="ctr">
            <a:solidFill>
              <a:srgbClr val="002B71"/>
            </a:solidFill>
            <a:prstDash val="solid"/>
            <a:round/>
            <a:headEnd type="triangl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4" name="Slide Number Placeholder 5"/>
          <p:cNvSpPr>
            <a:spLocks noGrp="1"/>
          </p:cNvSpPr>
          <p:nvPr>
            <p:ph type="sldNum" sz="quarter" idx="12"/>
          </p:nvPr>
        </p:nvSpPr>
        <p:spPr/>
        <p:txBody>
          <a:bodyPr/>
          <a:lstStyle/>
          <a:p>
            <a:pPr>
              <a:defRPr/>
            </a:pPr>
            <a:fld id="{F8B7F754-C9CD-4A40-9F32-4A7F78AB5CD1}" type="slidenum">
              <a:rPr lang="en-GB"/>
              <a:pPr>
                <a:defRPr/>
              </a:pPr>
              <a:t>10</a:t>
            </a:fld>
            <a:endParaRPr lang="en-GB"/>
          </a:p>
        </p:txBody>
      </p:sp>
      <p:sp>
        <p:nvSpPr>
          <p:cNvPr id="175106" name="Freeform 2"/>
          <p:cNvSpPr>
            <a:spLocks/>
          </p:cNvSpPr>
          <p:nvPr/>
        </p:nvSpPr>
        <p:spPr bwMode="auto">
          <a:xfrm>
            <a:off x="1299766" y="2942025"/>
            <a:ext cx="4712395" cy="1613694"/>
          </a:xfrm>
          <a:custGeom>
            <a:avLst/>
            <a:gdLst>
              <a:gd name="T0" fmla="*/ 0 w 2812"/>
              <a:gd name="T1" fmla="*/ 0 h 824"/>
              <a:gd name="T2" fmla="*/ 2147483647 w 2812"/>
              <a:gd name="T3" fmla="*/ 2147483647 h 824"/>
              <a:gd name="T4" fmla="*/ 2147483647 w 2812"/>
              <a:gd name="T5" fmla="*/ 2147483647 h 824"/>
              <a:gd name="T6" fmla="*/ 2147483647 w 2812"/>
              <a:gd name="T7" fmla="*/ 2147483647 h 8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12" h="824">
                <a:moveTo>
                  <a:pt x="0" y="0"/>
                </a:moveTo>
                <a:cubicBezTo>
                  <a:pt x="249" y="185"/>
                  <a:pt x="499" y="370"/>
                  <a:pt x="771" y="499"/>
                </a:cubicBezTo>
                <a:cubicBezTo>
                  <a:pt x="1043" y="628"/>
                  <a:pt x="1293" y="718"/>
                  <a:pt x="1633" y="771"/>
                </a:cubicBezTo>
                <a:cubicBezTo>
                  <a:pt x="1973" y="824"/>
                  <a:pt x="2392" y="820"/>
                  <a:pt x="2812" y="816"/>
                </a:cubicBezTo>
              </a:path>
            </a:pathLst>
          </a:custGeom>
          <a:noFill/>
          <a:ln w="38100" cap="flat" cmpd="sng">
            <a:solidFill>
              <a:srgbClr val="003399"/>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175107" name="Freeform 3"/>
          <p:cNvSpPr>
            <a:spLocks/>
          </p:cNvSpPr>
          <p:nvPr/>
        </p:nvSpPr>
        <p:spPr bwMode="auto">
          <a:xfrm flipV="1">
            <a:off x="1870075" y="5037018"/>
            <a:ext cx="4142087" cy="912929"/>
          </a:xfrm>
          <a:custGeom>
            <a:avLst/>
            <a:gdLst>
              <a:gd name="T0" fmla="*/ 0 w 2812"/>
              <a:gd name="T1" fmla="*/ 0 h 824"/>
              <a:gd name="T2" fmla="*/ 2147483647 w 2812"/>
              <a:gd name="T3" fmla="*/ 2147483647 h 824"/>
              <a:gd name="T4" fmla="*/ 2147483647 w 2812"/>
              <a:gd name="T5" fmla="*/ 2147483647 h 824"/>
              <a:gd name="T6" fmla="*/ 2147483647 w 2812"/>
              <a:gd name="T7" fmla="*/ 2147483647 h 8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12" h="824">
                <a:moveTo>
                  <a:pt x="0" y="0"/>
                </a:moveTo>
                <a:cubicBezTo>
                  <a:pt x="249" y="185"/>
                  <a:pt x="499" y="370"/>
                  <a:pt x="771" y="499"/>
                </a:cubicBezTo>
                <a:cubicBezTo>
                  <a:pt x="1043" y="628"/>
                  <a:pt x="1293" y="718"/>
                  <a:pt x="1633" y="771"/>
                </a:cubicBezTo>
                <a:cubicBezTo>
                  <a:pt x="1973" y="824"/>
                  <a:pt x="2392" y="820"/>
                  <a:pt x="2812" y="816"/>
                </a:cubicBezTo>
              </a:path>
            </a:pathLst>
          </a:custGeom>
          <a:noFill/>
          <a:ln w="38100" cap="flat" cmpd="sng">
            <a:solidFill>
              <a:srgbClr val="003399"/>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175108" name="Freeform 4"/>
          <p:cNvSpPr>
            <a:spLocks/>
          </p:cNvSpPr>
          <p:nvPr/>
        </p:nvSpPr>
        <p:spPr bwMode="auto">
          <a:xfrm flipV="1">
            <a:off x="1619672" y="3968750"/>
            <a:ext cx="4392489" cy="796925"/>
          </a:xfrm>
          <a:custGeom>
            <a:avLst/>
            <a:gdLst>
              <a:gd name="T0" fmla="*/ 0 w 2676"/>
              <a:gd name="T1" fmla="*/ 2147483647 h 454"/>
              <a:gd name="T2" fmla="*/ 2147483647 w 2676"/>
              <a:gd name="T3" fmla="*/ 2147483647 h 454"/>
              <a:gd name="T4" fmla="*/ 2147483647 w 2676"/>
              <a:gd name="T5" fmla="*/ 2147483647 h 454"/>
              <a:gd name="T6" fmla="*/ 2147483647 w 2676"/>
              <a:gd name="T7" fmla="*/ 0 h 4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76" h="454">
                <a:moveTo>
                  <a:pt x="0" y="454"/>
                </a:moveTo>
                <a:cubicBezTo>
                  <a:pt x="189" y="374"/>
                  <a:pt x="378" y="295"/>
                  <a:pt x="635" y="227"/>
                </a:cubicBezTo>
                <a:cubicBezTo>
                  <a:pt x="892" y="159"/>
                  <a:pt x="1202" y="83"/>
                  <a:pt x="1542" y="45"/>
                </a:cubicBezTo>
                <a:cubicBezTo>
                  <a:pt x="1882" y="7"/>
                  <a:pt x="2279" y="3"/>
                  <a:pt x="2676" y="0"/>
                </a:cubicBezTo>
              </a:path>
            </a:pathLst>
          </a:custGeom>
          <a:noFill/>
          <a:ln w="38100" cap="flat" cmpd="sng">
            <a:solidFill>
              <a:srgbClr val="0055FE"/>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175109" name="Freeform 5"/>
          <p:cNvSpPr>
            <a:spLocks/>
          </p:cNvSpPr>
          <p:nvPr/>
        </p:nvSpPr>
        <p:spPr bwMode="auto">
          <a:xfrm flipV="1">
            <a:off x="1771544" y="4905760"/>
            <a:ext cx="4240618" cy="285365"/>
          </a:xfrm>
          <a:custGeom>
            <a:avLst/>
            <a:gdLst>
              <a:gd name="T0" fmla="*/ 0 w 2812"/>
              <a:gd name="T1" fmla="*/ 0 h 824"/>
              <a:gd name="T2" fmla="*/ 2147483647 w 2812"/>
              <a:gd name="T3" fmla="*/ 2147483647 h 824"/>
              <a:gd name="T4" fmla="*/ 2147483647 w 2812"/>
              <a:gd name="T5" fmla="*/ 2147483647 h 824"/>
              <a:gd name="T6" fmla="*/ 2147483647 w 2812"/>
              <a:gd name="T7" fmla="*/ 2147483647 h 8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12" h="824">
                <a:moveTo>
                  <a:pt x="0" y="0"/>
                </a:moveTo>
                <a:cubicBezTo>
                  <a:pt x="249" y="185"/>
                  <a:pt x="499" y="370"/>
                  <a:pt x="771" y="499"/>
                </a:cubicBezTo>
                <a:cubicBezTo>
                  <a:pt x="1043" y="628"/>
                  <a:pt x="1293" y="718"/>
                  <a:pt x="1633" y="771"/>
                </a:cubicBezTo>
                <a:cubicBezTo>
                  <a:pt x="1973" y="824"/>
                  <a:pt x="2392" y="820"/>
                  <a:pt x="2812" y="816"/>
                </a:cubicBezTo>
              </a:path>
            </a:pathLst>
          </a:custGeom>
          <a:noFill/>
          <a:ln w="38100" cap="flat" cmpd="sng">
            <a:solidFill>
              <a:srgbClr val="003399"/>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24618" name="Rectangle 7"/>
          <p:cNvSpPr>
            <a:spLocks noChangeArrowheads="1"/>
          </p:cNvSpPr>
          <p:nvPr/>
        </p:nvSpPr>
        <p:spPr bwMode="auto">
          <a:xfrm>
            <a:off x="827088" y="1799405"/>
            <a:ext cx="1087438" cy="4625975"/>
          </a:xfrm>
          <a:prstGeom prst="rect">
            <a:avLst/>
          </a:prstGeom>
          <a:gradFill rotWithShape="1">
            <a:gsLst>
              <a:gs pos="0">
                <a:srgbClr val="5D93FF">
                  <a:alpha val="0"/>
                </a:srgbClr>
              </a:gs>
              <a:gs pos="100000">
                <a:srgbClr val="ACC8FF"/>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sp>
        <p:nvSpPr>
          <p:cNvPr id="24619" name="Rectangle 8"/>
          <p:cNvSpPr>
            <a:spLocks noChangeArrowheads="1"/>
          </p:cNvSpPr>
          <p:nvPr/>
        </p:nvSpPr>
        <p:spPr bwMode="auto">
          <a:xfrm flipH="1">
            <a:off x="1863645" y="1814094"/>
            <a:ext cx="1087438" cy="4625975"/>
          </a:xfrm>
          <a:prstGeom prst="rect">
            <a:avLst/>
          </a:prstGeom>
          <a:gradFill rotWithShape="1">
            <a:gsLst>
              <a:gs pos="0">
                <a:srgbClr val="663300">
                  <a:alpha val="0"/>
                </a:srgbClr>
              </a:gs>
              <a:gs pos="100000">
                <a:srgbClr val="B1977D"/>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sp>
        <p:nvSpPr>
          <p:cNvPr id="175113" name="Rectangle 9"/>
          <p:cNvSpPr>
            <a:spLocks noChangeArrowheads="1"/>
          </p:cNvSpPr>
          <p:nvPr/>
        </p:nvSpPr>
        <p:spPr bwMode="auto">
          <a:xfrm flipH="1" flipV="1">
            <a:off x="711120" y="1744244"/>
            <a:ext cx="2520950" cy="792163"/>
          </a:xfrm>
          <a:prstGeom prst="rect">
            <a:avLst/>
          </a:prstGeom>
          <a:gradFill rotWithShape="1">
            <a:gsLst>
              <a:gs pos="0">
                <a:schemeClr val="bg1">
                  <a:alpha val="0"/>
                </a:schemeClr>
              </a:gs>
              <a:gs pos="100000">
                <a:schemeClr val="bg1">
                  <a:gamma/>
                  <a:tint val="0"/>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defRPr/>
            </a:pPr>
            <a:endParaRPr lang="en-IE" sz="2800">
              <a:solidFill>
                <a:srgbClr val="FFFFFF"/>
              </a:solidFill>
              <a:latin typeface="Tahoma" pitchFamily="34" charset="0"/>
            </a:endParaRPr>
          </a:p>
        </p:txBody>
      </p:sp>
      <p:sp>
        <p:nvSpPr>
          <p:cNvPr id="175114" name="Line 10"/>
          <p:cNvSpPr>
            <a:spLocks noChangeShapeType="1"/>
          </p:cNvSpPr>
          <p:nvPr/>
        </p:nvSpPr>
        <p:spPr bwMode="auto">
          <a:xfrm>
            <a:off x="900112" y="2276475"/>
            <a:ext cx="1025817" cy="2877314"/>
          </a:xfrm>
          <a:prstGeom prst="line">
            <a:avLst/>
          </a:prstGeom>
          <a:noFill/>
          <a:ln w="190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grpSp>
        <p:nvGrpSpPr>
          <p:cNvPr id="175115" name="Group 11"/>
          <p:cNvGrpSpPr>
            <a:grpSpLocks/>
          </p:cNvGrpSpPr>
          <p:nvPr/>
        </p:nvGrpSpPr>
        <p:grpSpPr bwMode="auto">
          <a:xfrm>
            <a:off x="250825" y="1916113"/>
            <a:ext cx="715963" cy="538162"/>
            <a:chOff x="158" y="1207"/>
            <a:chExt cx="451" cy="339"/>
          </a:xfrm>
        </p:grpSpPr>
        <p:pic>
          <p:nvPicPr>
            <p:cNvPr id="24616" name="Picture 12" descr="MCj043395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 y="1207"/>
              <a:ext cx="339" cy="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617" name="Picture 13" descr="MCj0311912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473" y="1262"/>
              <a:ext cx="136" cy="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586" name="Rectangle 14"/>
          <p:cNvSpPr>
            <a:spLocks noGrp="1" noChangeArrowheads="1"/>
          </p:cNvSpPr>
          <p:nvPr>
            <p:ph type="title"/>
          </p:nvPr>
        </p:nvSpPr>
        <p:spPr>
          <a:xfrm>
            <a:off x="819150" y="1052736"/>
            <a:ext cx="7767638" cy="863377"/>
          </a:xfrm>
        </p:spPr>
        <p:txBody>
          <a:bodyPr/>
          <a:lstStyle/>
          <a:p>
            <a:pPr algn="ctr"/>
            <a:r>
              <a:rPr lang="en-GB" sz="2400" dirty="0" smtClean="0"/>
              <a:t>PortPlus </a:t>
            </a:r>
            <a:br>
              <a:rPr lang="en-GB" sz="2400" dirty="0" smtClean="0"/>
            </a:br>
            <a:r>
              <a:rPr lang="en-GB" sz="1600" dirty="0" smtClean="0"/>
              <a:t>Reporting Obligations (PSC+VTMIS)</a:t>
            </a:r>
            <a:br>
              <a:rPr lang="en-GB" sz="1600" dirty="0" smtClean="0"/>
            </a:br>
            <a:r>
              <a:rPr lang="en-GB" sz="1600" dirty="0" smtClean="0"/>
              <a:t>HAZMAT non EU</a:t>
            </a:r>
          </a:p>
        </p:txBody>
      </p:sp>
      <p:sp>
        <p:nvSpPr>
          <p:cNvPr id="175119" name="Text Box 15"/>
          <p:cNvSpPr txBox="1">
            <a:spLocks noChangeArrowheads="1"/>
          </p:cNvSpPr>
          <p:nvPr/>
        </p:nvSpPr>
        <p:spPr bwMode="auto">
          <a:xfrm>
            <a:off x="2145024" y="4756345"/>
            <a:ext cx="457200" cy="2524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49263" eaLnBrk="0" hangingPunct="0">
              <a:defRPr sz="2400">
                <a:solidFill>
                  <a:schemeClr val="tx1"/>
                </a:solidFill>
                <a:latin typeface="Times New Roman" pitchFamily="18" charset="0"/>
              </a:defRPr>
            </a:lvl1pPr>
            <a:lvl2pPr marL="742950" indent="-285750" defTabSz="449263" eaLnBrk="0" hangingPunct="0">
              <a:defRPr sz="2400">
                <a:solidFill>
                  <a:schemeClr val="tx1"/>
                </a:solidFill>
                <a:latin typeface="Times New Roman" pitchFamily="18" charset="0"/>
              </a:defRPr>
            </a:lvl2pPr>
            <a:lvl3pPr marL="1143000" indent="-228600" defTabSz="449263" eaLnBrk="0" hangingPunct="0">
              <a:defRPr sz="2400">
                <a:solidFill>
                  <a:schemeClr val="tx1"/>
                </a:solidFill>
                <a:latin typeface="Times New Roman" pitchFamily="18" charset="0"/>
              </a:defRPr>
            </a:lvl3pPr>
            <a:lvl4pPr marL="1600200" indent="-228600" defTabSz="449263" eaLnBrk="0" hangingPunct="0">
              <a:defRPr sz="2400">
                <a:solidFill>
                  <a:schemeClr val="tx1"/>
                </a:solidFill>
                <a:latin typeface="Times New Roman" pitchFamily="18" charset="0"/>
              </a:defRPr>
            </a:lvl4pPr>
            <a:lvl5pPr marL="2057400" indent="-228600" defTabSz="449263" eaLnBrk="0" hangingPunct="0">
              <a:defRPr sz="2400">
                <a:solidFill>
                  <a:schemeClr val="tx1"/>
                </a:solidFill>
                <a:latin typeface="Times New Roman" pitchFamily="18" charset="0"/>
              </a:defRPr>
            </a:lvl5pPr>
            <a:lvl6pPr marL="2514600" indent="-228600" defTabSz="449263" eaLnBrk="0" fontAlgn="base" hangingPunct="0">
              <a:spcBef>
                <a:spcPct val="0"/>
              </a:spcBef>
              <a:spcAft>
                <a:spcPct val="0"/>
              </a:spcAft>
              <a:defRPr sz="2400">
                <a:solidFill>
                  <a:schemeClr val="tx1"/>
                </a:solidFill>
                <a:latin typeface="Times New Roman" pitchFamily="18" charset="0"/>
              </a:defRPr>
            </a:lvl6pPr>
            <a:lvl7pPr marL="2971800" indent="-228600" defTabSz="449263" eaLnBrk="0" fontAlgn="base" hangingPunct="0">
              <a:spcBef>
                <a:spcPct val="0"/>
              </a:spcBef>
              <a:spcAft>
                <a:spcPct val="0"/>
              </a:spcAft>
              <a:defRPr sz="2400">
                <a:solidFill>
                  <a:schemeClr val="tx1"/>
                </a:solidFill>
                <a:latin typeface="Times New Roman" pitchFamily="18" charset="0"/>
              </a:defRPr>
            </a:lvl7pPr>
            <a:lvl8pPr marL="3429000" indent="-228600" defTabSz="449263" eaLnBrk="0" fontAlgn="base" hangingPunct="0">
              <a:spcBef>
                <a:spcPct val="0"/>
              </a:spcBef>
              <a:spcAft>
                <a:spcPct val="0"/>
              </a:spcAft>
              <a:defRPr sz="2400">
                <a:solidFill>
                  <a:schemeClr val="tx1"/>
                </a:solidFill>
                <a:latin typeface="Times New Roman" pitchFamily="18" charset="0"/>
              </a:defRPr>
            </a:lvl8pPr>
            <a:lvl9pPr marL="3886200" indent="-228600" defTabSz="449263" eaLnBrk="0" fontAlgn="base" hangingPunct="0">
              <a:spcBef>
                <a:spcPct val="0"/>
              </a:spcBef>
              <a:spcAft>
                <a:spcPct val="0"/>
              </a:spcAft>
              <a:defRPr sz="2400">
                <a:solidFill>
                  <a:schemeClr val="tx1"/>
                </a:solidFill>
                <a:latin typeface="Times New Roman" pitchFamily="18" charset="0"/>
              </a:defRPr>
            </a:lvl9pPr>
          </a:lstStyle>
          <a:p>
            <a:pPr algn="r">
              <a:lnSpc>
                <a:spcPct val="88000"/>
              </a:lnSpc>
              <a:buClr>
                <a:srgbClr val="000000"/>
              </a:buClr>
              <a:buSzPct val="100000"/>
              <a:buFont typeface="Times New Roman" pitchFamily="18" charset="0"/>
              <a:buNone/>
            </a:pPr>
            <a:r>
              <a:rPr lang="en-GB" sz="1200" dirty="0">
                <a:solidFill>
                  <a:srgbClr val="003399"/>
                </a:solidFill>
                <a:latin typeface="Tahoma" pitchFamily="34" charset="0"/>
              </a:rPr>
              <a:t>ATA</a:t>
            </a:r>
          </a:p>
        </p:txBody>
      </p:sp>
      <p:sp>
        <p:nvSpPr>
          <p:cNvPr id="175121" name="Text Box 17"/>
          <p:cNvSpPr txBox="1">
            <a:spLocks noChangeArrowheads="1"/>
          </p:cNvSpPr>
          <p:nvPr/>
        </p:nvSpPr>
        <p:spPr bwMode="auto">
          <a:xfrm>
            <a:off x="1619672" y="3941114"/>
            <a:ext cx="916598" cy="2548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49263" eaLnBrk="0" hangingPunct="0">
              <a:defRPr sz="2400">
                <a:solidFill>
                  <a:schemeClr val="tx1"/>
                </a:solidFill>
                <a:latin typeface="Times New Roman" pitchFamily="18" charset="0"/>
              </a:defRPr>
            </a:lvl1pPr>
            <a:lvl2pPr marL="742950" indent="-285750" defTabSz="449263" eaLnBrk="0" hangingPunct="0">
              <a:defRPr sz="2400">
                <a:solidFill>
                  <a:schemeClr val="tx1"/>
                </a:solidFill>
                <a:latin typeface="Times New Roman" pitchFamily="18" charset="0"/>
              </a:defRPr>
            </a:lvl2pPr>
            <a:lvl3pPr marL="1143000" indent="-228600" defTabSz="449263" eaLnBrk="0" hangingPunct="0">
              <a:defRPr sz="2400">
                <a:solidFill>
                  <a:schemeClr val="tx1"/>
                </a:solidFill>
                <a:latin typeface="Times New Roman" pitchFamily="18" charset="0"/>
              </a:defRPr>
            </a:lvl3pPr>
            <a:lvl4pPr marL="1600200" indent="-228600" defTabSz="449263" eaLnBrk="0" hangingPunct="0">
              <a:defRPr sz="2400">
                <a:solidFill>
                  <a:schemeClr val="tx1"/>
                </a:solidFill>
                <a:latin typeface="Times New Roman" pitchFamily="18" charset="0"/>
              </a:defRPr>
            </a:lvl4pPr>
            <a:lvl5pPr marL="2057400" indent="-228600" defTabSz="449263" eaLnBrk="0" hangingPunct="0">
              <a:defRPr sz="2400">
                <a:solidFill>
                  <a:schemeClr val="tx1"/>
                </a:solidFill>
                <a:latin typeface="Times New Roman" pitchFamily="18" charset="0"/>
              </a:defRPr>
            </a:lvl5pPr>
            <a:lvl6pPr marL="2514600" indent="-228600" defTabSz="449263" eaLnBrk="0" fontAlgn="base" hangingPunct="0">
              <a:spcBef>
                <a:spcPct val="0"/>
              </a:spcBef>
              <a:spcAft>
                <a:spcPct val="0"/>
              </a:spcAft>
              <a:defRPr sz="2400">
                <a:solidFill>
                  <a:schemeClr val="tx1"/>
                </a:solidFill>
                <a:latin typeface="Times New Roman" pitchFamily="18" charset="0"/>
              </a:defRPr>
            </a:lvl6pPr>
            <a:lvl7pPr marL="2971800" indent="-228600" defTabSz="449263" eaLnBrk="0" fontAlgn="base" hangingPunct="0">
              <a:spcBef>
                <a:spcPct val="0"/>
              </a:spcBef>
              <a:spcAft>
                <a:spcPct val="0"/>
              </a:spcAft>
              <a:defRPr sz="2400">
                <a:solidFill>
                  <a:schemeClr val="tx1"/>
                </a:solidFill>
                <a:latin typeface="Times New Roman" pitchFamily="18" charset="0"/>
              </a:defRPr>
            </a:lvl7pPr>
            <a:lvl8pPr marL="3429000" indent="-228600" defTabSz="449263" eaLnBrk="0" fontAlgn="base" hangingPunct="0">
              <a:spcBef>
                <a:spcPct val="0"/>
              </a:spcBef>
              <a:spcAft>
                <a:spcPct val="0"/>
              </a:spcAft>
              <a:defRPr sz="2400">
                <a:solidFill>
                  <a:schemeClr val="tx1"/>
                </a:solidFill>
                <a:latin typeface="Times New Roman" pitchFamily="18" charset="0"/>
              </a:defRPr>
            </a:lvl8pPr>
            <a:lvl9pPr marL="3886200" indent="-228600" defTabSz="449263" eaLnBrk="0" fontAlgn="base" hangingPunct="0">
              <a:spcBef>
                <a:spcPct val="0"/>
              </a:spcBef>
              <a:spcAft>
                <a:spcPct val="0"/>
              </a:spcAft>
              <a:defRPr sz="2400">
                <a:solidFill>
                  <a:schemeClr val="tx1"/>
                </a:solidFill>
                <a:latin typeface="Times New Roman" pitchFamily="18" charset="0"/>
              </a:defRPr>
            </a:lvl9pPr>
          </a:lstStyle>
          <a:p>
            <a:pPr algn="r">
              <a:lnSpc>
                <a:spcPct val="88000"/>
              </a:lnSpc>
              <a:buClr>
                <a:srgbClr val="000000"/>
              </a:buClr>
              <a:buSzPct val="100000"/>
              <a:buFont typeface="Times New Roman" pitchFamily="18" charset="0"/>
              <a:buNone/>
            </a:pPr>
            <a:r>
              <a:rPr lang="en-GB" sz="1200" dirty="0" smtClean="0">
                <a:solidFill>
                  <a:srgbClr val="0055FE"/>
                </a:solidFill>
                <a:latin typeface="Tahoma" pitchFamily="34" charset="0"/>
              </a:rPr>
              <a:t>ETA - 24 </a:t>
            </a:r>
            <a:r>
              <a:rPr lang="en-GB" sz="1200" dirty="0">
                <a:solidFill>
                  <a:srgbClr val="0055FE"/>
                </a:solidFill>
                <a:latin typeface="Tahoma" pitchFamily="34" charset="0"/>
              </a:rPr>
              <a:t>H</a:t>
            </a:r>
          </a:p>
        </p:txBody>
      </p:sp>
      <p:pic>
        <p:nvPicPr>
          <p:cNvPr id="175122" name="Picture 18" descr="MCj0311912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827088" y="2781300"/>
            <a:ext cx="360362"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123" name="Text Box 19"/>
          <p:cNvSpPr txBox="1">
            <a:spLocks noChangeArrowheads="1"/>
          </p:cNvSpPr>
          <p:nvPr/>
        </p:nvSpPr>
        <p:spPr bwMode="auto">
          <a:xfrm>
            <a:off x="1235113" y="3387621"/>
            <a:ext cx="916598" cy="2548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49263" eaLnBrk="0" hangingPunct="0">
              <a:defRPr sz="2400">
                <a:solidFill>
                  <a:schemeClr val="tx1"/>
                </a:solidFill>
                <a:latin typeface="Times New Roman" pitchFamily="18" charset="0"/>
              </a:defRPr>
            </a:lvl1pPr>
            <a:lvl2pPr marL="742950" indent="-285750" defTabSz="449263" eaLnBrk="0" hangingPunct="0">
              <a:defRPr sz="2400">
                <a:solidFill>
                  <a:schemeClr val="tx1"/>
                </a:solidFill>
                <a:latin typeface="Times New Roman" pitchFamily="18" charset="0"/>
              </a:defRPr>
            </a:lvl2pPr>
            <a:lvl3pPr marL="1143000" indent="-228600" defTabSz="449263" eaLnBrk="0" hangingPunct="0">
              <a:defRPr sz="2400">
                <a:solidFill>
                  <a:schemeClr val="tx1"/>
                </a:solidFill>
                <a:latin typeface="Times New Roman" pitchFamily="18" charset="0"/>
              </a:defRPr>
            </a:lvl3pPr>
            <a:lvl4pPr marL="1600200" indent="-228600" defTabSz="449263" eaLnBrk="0" hangingPunct="0">
              <a:defRPr sz="2400">
                <a:solidFill>
                  <a:schemeClr val="tx1"/>
                </a:solidFill>
                <a:latin typeface="Times New Roman" pitchFamily="18" charset="0"/>
              </a:defRPr>
            </a:lvl4pPr>
            <a:lvl5pPr marL="2057400" indent="-228600" defTabSz="449263" eaLnBrk="0" hangingPunct="0">
              <a:defRPr sz="2400">
                <a:solidFill>
                  <a:schemeClr val="tx1"/>
                </a:solidFill>
                <a:latin typeface="Times New Roman" pitchFamily="18" charset="0"/>
              </a:defRPr>
            </a:lvl5pPr>
            <a:lvl6pPr marL="2514600" indent="-228600" defTabSz="449263" eaLnBrk="0" fontAlgn="base" hangingPunct="0">
              <a:spcBef>
                <a:spcPct val="0"/>
              </a:spcBef>
              <a:spcAft>
                <a:spcPct val="0"/>
              </a:spcAft>
              <a:defRPr sz="2400">
                <a:solidFill>
                  <a:schemeClr val="tx1"/>
                </a:solidFill>
                <a:latin typeface="Times New Roman" pitchFamily="18" charset="0"/>
              </a:defRPr>
            </a:lvl6pPr>
            <a:lvl7pPr marL="2971800" indent="-228600" defTabSz="449263" eaLnBrk="0" fontAlgn="base" hangingPunct="0">
              <a:spcBef>
                <a:spcPct val="0"/>
              </a:spcBef>
              <a:spcAft>
                <a:spcPct val="0"/>
              </a:spcAft>
              <a:defRPr sz="2400">
                <a:solidFill>
                  <a:schemeClr val="tx1"/>
                </a:solidFill>
                <a:latin typeface="Times New Roman" pitchFamily="18" charset="0"/>
              </a:defRPr>
            </a:lvl7pPr>
            <a:lvl8pPr marL="3429000" indent="-228600" defTabSz="449263" eaLnBrk="0" fontAlgn="base" hangingPunct="0">
              <a:spcBef>
                <a:spcPct val="0"/>
              </a:spcBef>
              <a:spcAft>
                <a:spcPct val="0"/>
              </a:spcAft>
              <a:defRPr sz="2400">
                <a:solidFill>
                  <a:schemeClr val="tx1"/>
                </a:solidFill>
                <a:latin typeface="Times New Roman" pitchFamily="18" charset="0"/>
              </a:defRPr>
            </a:lvl8pPr>
            <a:lvl9pPr marL="3886200" indent="-228600" defTabSz="449263" eaLnBrk="0" fontAlgn="base" hangingPunct="0">
              <a:spcBef>
                <a:spcPct val="0"/>
              </a:spcBef>
              <a:spcAft>
                <a:spcPct val="0"/>
              </a:spcAft>
              <a:defRPr sz="2400">
                <a:solidFill>
                  <a:schemeClr val="tx1"/>
                </a:solidFill>
                <a:latin typeface="Times New Roman" pitchFamily="18" charset="0"/>
              </a:defRPr>
            </a:lvl9pPr>
          </a:lstStyle>
          <a:p>
            <a:pPr algn="r">
              <a:lnSpc>
                <a:spcPct val="88000"/>
              </a:lnSpc>
              <a:buClr>
                <a:srgbClr val="000000"/>
              </a:buClr>
              <a:buSzPct val="100000"/>
              <a:buFont typeface="Times New Roman" pitchFamily="18" charset="0"/>
              <a:buNone/>
            </a:pPr>
            <a:r>
              <a:rPr lang="en-GB" sz="1200" dirty="0" smtClean="0">
                <a:solidFill>
                  <a:srgbClr val="003399"/>
                </a:solidFill>
                <a:latin typeface="Tahoma" pitchFamily="34" charset="0"/>
              </a:rPr>
              <a:t>ETA - 72 </a:t>
            </a:r>
            <a:r>
              <a:rPr lang="en-GB" sz="1200" dirty="0">
                <a:solidFill>
                  <a:srgbClr val="003399"/>
                </a:solidFill>
                <a:latin typeface="Tahoma" pitchFamily="34" charset="0"/>
              </a:rPr>
              <a:t>H</a:t>
            </a:r>
          </a:p>
        </p:txBody>
      </p:sp>
      <p:sp>
        <p:nvSpPr>
          <p:cNvPr id="175124" name="Text Box 20"/>
          <p:cNvSpPr txBox="1">
            <a:spLocks noChangeArrowheads="1"/>
          </p:cNvSpPr>
          <p:nvPr/>
        </p:nvSpPr>
        <p:spPr bwMode="auto">
          <a:xfrm>
            <a:off x="2346828" y="5694360"/>
            <a:ext cx="463550" cy="25558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49263" eaLnBrk="0" hangingPunct="0">
              <a:defRPr sz="2400">
                <a:solidFill>
                  <a:schemeClr val="tx1"/>
                </a:solidFill>
                <a:latin typeface="Times New Roman" pitchFamily="18" charset="0"/>
              </a:defRPr>
            </a:lvl1pPr>
            <a:lvl2pPr marL="742950" indent="-285750" defTabSz="449263" eaLnBrk="0" hangingPunct="0">
              <a:defRPr sz="2400">
                <a:solidFill>
                  <a:schemeClr val="tx1"/>
                </a:solidFill>
                <a:latin typeface="Times New Roman" pitchFamily="18" charset="0"/>
              </a:defRPr>
            </a:lvl2pPr>
            <a:lvl3pPr marL="1143000" indent="-228600" defTabSz="449263" eaLnBrk="0" hangingPunct="0">
              <a:defRPr sz="2400">
                <a:solidFill>
                  <a:schemeClr val="tx1"/>
                </a:solidFill>
                <a:latin typeface="Times New Roman" pitchFamily="18" charset="0"/>
              </a:defRPr>
            </a:lvl3pPr>
            <a:lvl4pPr marL="1600200" indent="-228600" defTabSz="449263" eaLnBrk="0" hangingPunct="0">
              <a:defRPr sz="2400">
                <a:solidFill>
                  <a:schemeClr val="tx1"/>
                </a:solidFill>
                <a:latin typeface="Times New Roman" pitchFamily="18" charset="0"/>
              </a:defRPr>
            </a:lvl4pPr>
            <a:lvl5pPr marL="2057400" indent="-228600" defTabSz="449263" eaLnBrk="0" hangingPunct="0">
              <a:defRPr sz="2400">
                <a:solidFill>
                  <a:schemeClr val="tx1"/>
                </a:solidFill>
                <a:latin typeface="Times New Roman" pitchFamily="18" charset="0"/>
              </a:defRPr>
            </a:lvl5pPr>
            <a:lvl6pPr marL="2514600" indent="-228600" defTabSz="449263" eaLnBrk="0" fontAlgn="base" hangingPunct="0">
              <a:spcBef>
                <a:spcPct val="0"/>
              </a:spcBef>
              <a:spcAft>
                <a:spcPct val="0"/>
              </a:spcAft>
              <a:defRPr sz="2400">
                <a:solidFill>
                  <a:schemeClr val="tx1"/>
                </a:solidFill>
                <a:latin typeface="Times New Roman" pitchFamily="18" charset="0"/>
              </a:defRPr>
            </a:lvl6pPr>
            <a:lvl7pPr marL="2971800" indent="-228600" defTabSz="449263" eaLnBrk="0" fontAlgn="base" hangingPunct="0">
              <a:spcBef>
                <a:spcPct val="0"/>
              </a:spcBef>
              <a:spcAft>
                <a:spcPct val="0"/>
              </a:spcAft>
              <a:defRPr sz="2400">
                <a:solidFill>
                  <a:schemeClr val="tx1"/>
                </a:solidFill>
                <a:latin typeface="Times New Roman" pitchFamily="18" charset="0"/>
              </a:defRPr>
            </a:lvl7pPr>
            <a:lvl8pPr marL="3429000" indent="-228600" defTabSz="449263" eaLnBrk="0" fontAlgn="base" hangingPunct="0">
              <a:spcBef>
                <a:spcPct val="0"/>
              </a:spcBef>
              <a:spcAft>
                <a:spcPct val="0"/>
              </a:spcAft>
              <a:defRPr sz="2400">
                <a:solidFill>
                  <a:schemeClr val="tx1"/>
                </a:solidFill>
                <a:latin typeface="Times New Roman" pitchFamily="18" charset="0"/>
              </a:defRPr>
            </a:lvl8pPr>
            <a:lvl9pPr marL="3886200" indent="-228600" defTabSz="449263" eaLnBrk="0" fontAlgn="base" hangingPunct="0">
              <a:spcBef>
                <a:spcPct val="0"/>
              </a:spcBef>
              <a:spcAft>
                <a:spcPct val="0"/>
              </a:spcAft>
              <a:defRPr sz="2400">
                <a:solidFill>
                  <a:schemeClr val="tx1"/>
                </a:solidFill>
                <a:latin typeface="Times New Roman" pitchFamily="18" charset="0"/>
              </a:defRPr>
            </a:lvl9pPr>
          </a:lstStyle>
          <a:p>
            <a:pPr algn="r">
              <a:lnSpc>
                <a:spcPct val="88000"/>
              </a:lnSpc>
              <a:buClr>
                <a:srgbClr val="000000"/>
              </a:buClr>
              <a:buSzPct val="100000"/>
              <a:buFont typeface="Times New Roman" pitchFamily="18" charset="0"/>
              <a:buNone/>
            </a:pPr>
            <a:r>
              <a:rPr lang="en-GB" sz="1200" dirty="0">
                <a:solidFill>
                  <a:srgbClr val="003399"/>
                </a:solidFill>
                <a:latin typeface="Tahoma" pitchFamily="34" charset="0"/>
              </a:rPr>
              <a:t>ATD</a:t>
            </a:r>
          </a:p>
        </p:txBody>
      </p:sp>
      <p:sp>
        <p:nvSpPr>
          <p:cNvPr id="175125" name="Line 21"/>
          <p:cNvSpPr>
            <a:spLocks noChangeShapeType="1"/>
          </p:cNvSpPr>
          <p:nvPr/>
        </p:nvSpPr>
        <p:spPr bwMode="auto">
          <a:xfrm flipH="1">
            <a:off x="1105352" y="5906378"/>
            <a:ext cx="778151" cy="763588"/>
          </a:xfrm>
          <a:prstGeom prst="line">
            <a:avLst/>
          </a:prstGeom>
          <a:noFill/>
          <a:ln w="190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pic>
        <p:nvPicPr>
          <p:cNvPr id="175126" name="Picture 22" descr="MCj0311912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14645" y="4899789"/>
            <a:ext cx="93503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5127" name="Picture 23" descr="MCj0311912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00112" y="5772410"/>
            <a:ext cx="918190" cy="561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96" name="Picture 26" descr="MCj0435242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940425" y="4330700"/>
            <a:ext cx="684213"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5131" name="Group 27"/>
          <p:cNvGrpSpPr>
            <a:grpSpLocks/>
          </p:cNvGrpSpPr>
          <p:nvPr/>
        </p:nvGrpSpPr>
        <p:grpSpPr bwMode="auto">
          <a:xfrm>
            <a:off x="7163160" y="5129907"/>
            <a:ext cx="1231900" cy="1263650"/>
            <a:chOff x="1338" y="2024"/>
            <a:chExt cx="1315" cy="1316"/>
          </a:xfrm>
        </p:grpSpPr>
        <p:sp>
          <p:nvSpPr>
            <p:cNvPr id="24614" name="Oval 28"/>
            <p:cNvSpPr>
              <a:spLocks noChangeArrowheads="1"/>
            </p:cNvSpPr>
            <p:nvPr/>
          </p:nvSpPr>
          <p:spPr bwMode="auto">
            <a:xfrm>
              <a:off x="1338" y="2024"/>
              <a:ext cx="1315" cy="1316"/>
            </a:xfrm>
            <a:prstGeom prst="ellipse">
              <a:avLst/>
            </a:prstGeom>
            <a:gradFill rotWithShape="1">
              <a:gsLst>
                <a:gs pos="0">
                  <a:srgbClr val="A9DDEE"/>
                </a:gs>
                <a:gs pos="100000">
                  <a:srgbClr val="0099CC"/>
                </a:gs>
              </a:gsLst>
              <a:lin ang="5400000" scaled="1"/>
            </a:gradFill>
            <a:ln>
              <a:noFill/>
            </a:ln>
            <a:effectLst>
              <a:outerShdw sy="50000" rotWithShape="0">
                <a:schemeClr val="bg2">
                  <a:alpha val="50000"/>
                </a:schemeClr>
              </a:outerShdw>
            </a:effectLst>
            <a:extLst>
              <a:ext uri="{91240B29-F687-4F45-9708-019B960494DF}">
                <a14:hiddenLine xmlns:a14="http://schemas.microsoft.com/office/drawing/2010/main" w="9525" algn="ctr">
                  <a:solidFill>
                    <a:schemeClr val="bg2"/>
                  </a:solidFill>
                  <a:round/>
                  <a:headEnd/>
                  <a:tailEnd/>
                </a14:hiddenLine>
              </a:ext>
            </a:extLst>
          </p:spPr>
          <p:txBody>
            <a:bodyPr wrap="none"/>
            <a:lstStyle/>
            <a:p>
              <a:pPr algn="ctr" defTabSz="449263" eaLnBrk="0" hangingPunct="0">
                <a:lnSpc>
                  <a:spcPct val="88000"/>
                </a:lnSpc>
                <a:buClr>
                  <a:srgbClr val="000000"/>
                </a:buClr>
                <a:buSzPct val="100000"/>
                <a:buFont typeface="Times New Roman" pitchFamily="18" charset="0"/>
                <a:buNone/>
              </a:pPr>
              <a:r>
                <a:rPr lang="en-GB" sz="1200">
                  <a:solidFill>
                    <a:srgbClr val="002B71"/>
                  </a:solidFill>
                  <a:latin typeface="Verdana" pitchFamily="34" charset="0"/>
                </a:rPr>
                <a:t>THETIS</a:t>
              </a:r>
            </a:p>
          </p:txBody>
        </p:sp>
        <p:pic>
          <p:nvPicPr>
            <p:cNvPr id="24615" name="Picture 29" descr="MCj0424790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26" y="2523"/>
              <a:ext cx="655"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98" name="Group 1"/>
          <p:cNvGrpSpPr>
            <a:grpSpLocks/>
          </p:cNvGrpSpPr>
          <p:nvPr/>
        </p:nvGrpSpPr>
        <p:grpSpPr bwMode="auto">
          <a:xfrm>
            <a:off x="1237551" y="2245634"/>
            <a:ext cx="4702874" cy="2164444"/>
            <a:chOff x="2426217" y="4579673"/>
            <a:chExt cx="4815958" cy="338402"/>
          </a:xfrm>
        </p:grpSpPr>
        <p:sp>
          <p:nvSpPr>
            <p:cNvPr id="24612" name="Freeform 4"/>
            <p:cNvSpPr>
              <a:spLocks/>
            </p:cNvSpPr>
            <p:nvPr/>
          </p:nvSpPr>
          <p:spPr bwMode="auto">
            <a:xfrm flipV="1">
              <a:off x="2426217" y="4598362"/>
              <a:ext cx="4815958" cy="319713"/>
            </a:xfrm>
            <a:custGeom>
              <a:avLst/>
              <a:gdLst>
                <a:gd name="T0" fmla="*/ 0 w 2676"/>
                <a:gd name="T1" fmla="*/ 2147483647 h 454"/>
                <a:gd name="T2" fmla="*/ 2147483647 w 2676"/>
                <a:gd name="T3" fmla="*/ 2147483647 h 454"/>
                <a:gd name="T4" fmla="*/ 2147483647 w 2676"/>
                <a:gd name="T5" fmla="*/ 2147483647 h 454"/>
                <a:gd name="T6" fmla="*/ 2147483647 w 2676"/>
                <a:gd name="T7" fmla="*/ 0 h 4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76" h="454">
                  <a:moveTo>
                    <a:pt x="0" y="454"/>
                  </a:moveTo>
                  <a:cubicBezTo>
                    <a:pt x="189" y="374"/>
                    <a:pt x="378" y="295"/>
                    <a:pt x="635" y="227"/>
                  </a:cubicBezTo>
                  <a:cubicBezTo>
                    <a:pt x="892" y="159"/>
                    <a:pt x="1202" y="83"/>
                    <a:pt x="1542" y="45"/>
                  </a:cubicBezTo>
                  <a:cubicBezTo>
                    <a:pt x="1882" y="7"/>
                    <a:pt x="2279" y="3"/>
                    <a:pt x="2676" y="0"/>
                  </a:cubicBezTo>
                </a:path>
              </a:pathLst>
            </a:custGeom>
            <a:noFill/>
            <a:ln w="38100" cap="flat" cmpd="sng">
              <a:solidFill>
                <a:srgbClr val="7030A0"/>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24613" name="Text Box 17"/>
            <p:cNvSpPr txBox="1">
              <a:spLocks noChangeArrowheads="1"/>
            </p:cNvSpPr>
            <p:nvPr/>
          </p:nvSpPr>
          <p:spPr bwMode="auto">
            <a:xfrm>
              <a:off x="2574307" y="4579673"/>
              <a:ext cx="855621" cy="65242"/>
            </a:xfrm>
            <a:prstGeom prst="rect">
              <a:avLst/>
            </a:prstGeom>
            <a:noFill/>
            <a:ln w="9525" algn="ctr">
              <a:noFill/>
              <a:miter lim="800000"/>
              <a:headEnd/>
              <a:tailEn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449263" eaLnBrk="0" hangingPunct="0">
                <a:defRPr sz="2400">
                  <a:solidFill>
                    <a:schemeClr val="tx1"/>
                  </a:solidFill>
                  <a:latin typeface="Times New Roman" pitchFamily="18" charset="0"/>
                </a:defRPr>
              </a:lvl1pPr>
              <a:lvl2pPr marL="742950" indent="-285750" defTabSz="449263" eaLnBrk="0" hangingPunct="0">
                <a:defRPr sz="2400">
                  <a:solidFill>
                    <a:schemeClr val="tx1"/>
                  </a:solidFill>
                  <a:latin typeface="Times New Roman" pitchFamily="18" charset="0"/>
                </a:defRPr>
              </a:lvl2pPr>
              <a:lvl3pPr marL="1143000" indent="-228600" defTabSz="449263" eaLnBrk="0" hangingPunct="0">
                <a:defRPr sz="2400">
                  <a:solidFill>
                    <a:schemeClr val="tx1"/>
                  </a:solidFill>
                  <a:latin typeface="Times New Roman" pitchFamily="18" charset="0"/>
                </a:defRPr>
              </a:lvl3pPr>
              <a:lvl4pPr marL="1600200" indent="-228600" defTabSz="449263" eaLnBrk="0" hangingPunct="0">
                <a:defRPr sz="2400">
                  <a:solidFill>
                    <a:schemeClr val="tx1"/>
                  </a:solidFill>
                  <a:latin typeface="Times New Roman" pitchFamily="18" charset="0"/>
                </a:defRPr>
              </a:lvl4pPr>
              <a:lvl5pPr marL="2057400" indent="-228600" defTabSz="449263" eaLnBrk="0" hangingPunct="0">
                <a:defRPr sz="2400">
                  <a:solidFill>
                    <a:schemeClr val="tx1"/>
                  </a:solidFill>
                  <a:latin typeface="Times New Roman" pitchFamily="18" charset="0"/>
                </a:defRPr>
              </a:lvl5pPr>
              <a:lvl6pPr marL="2514600" indent="-228600" defTabSz="449263" eaLnBrk="0" fontAlgn="base" hangingPunct="0">
                <a:spcBef>
                  <a:spcPct val="0"/>
                </a:spcBef>
                <a:spcAft>
                  <a:spcPct val="0"/>
                </a:spcAft>
                <a:defRPr sz="2400">
                  <a:solidFill>
                    <a:schemeClr val="tx1"/>
                  </a:solidFill>
                  <a:latin typeface="Times New Roman" pitchFamily="18" charset="0"/>
                </a:defRPr>
              </a:lvl6pPr>
              <a:lvl7pPr marL="2971800" indent="-228600" defTabSz="449263" eaLnBrk="0" fontAlgn="base" hangingPunct="0">
                <a:spcBef>
                  <a:spcPct val="0"/>
                </a:spcBef>
                <a:spcAft>
                  <a:spcPct val="0"/>
                </a:spcAft>
                <a:defRPr sz="2400">
                  <a:solidFill>
                    <a:schemeClr val="tx1"/>
                  </a:solidFill>
                  <a:latin typeface="Times New Roman" pitchFamily="18" charset="0"/>
                </a:defRPr>
              </a:lvl7pPr>
              <a:lvl8pPr marL="3429000" indent="-228600" defTabSz="449263" eaLnBrk="0" fontAlgn="base" hangingPunct="0">
                <a:spcBef>
                  <a:spcPct val="0"/>
                </a:spcBef>
                <a:spcAft>
                  <a:spcPct val="0"/>
                </a:spcAft>
                <a:defRPr sz="2400">
                  <a:solidFill>
                    <a:schemeClr val="tx1"/>
                  </a:solidFill>
                  <a:latin typeface="Times New Roman" pitchFamily="18" charset="0"/>
                </a:defRPr>
              </a:lvl8pPr>
              <a:lvl9pPr marL="3886200" indent="-228600" defTabSz="449263" eaLnBrk="0" fontAlgn="base" hangingPunct="0">
                <a:spcBef>
                  <a:spcPct val="0"/>
                </a:spcBef>
                <a:spcAft>
                  <a:spcPct val="0"/>
                </a:spcAft>
                <a:defRPr sz="2400">
                  <a:solidFill>
                    <a:schemeClr val="tx1"/>
                  </a:solidFill>
                  <a:latin typeface="Times New Roman" pitchFamily="18" charset="0"/>
                </a:defRPr>
              </a:lvl9pPr>
            </a:lstStyle>
            <a:p>
              <a:pPr algn="r">
                <a:lnSpc>
                  <a:spcPct val="88000"/>
                </a:lnSpc>
                <a:buClr>
                  <a:srgbClr val="000000"/>
                </a:buClr>
                <a:buSzPct val="100000"/>
                <a:buFont typeface="Times New Roman" pitchFamily="18" charset="0"/>
                <a:buNone/>
              </a:pPr>
              <a:r>
                <a:rPr lang="en-GB" sz="1200" dirty="0">
                  <a:solidFill>
                    <a:srgbClr val="0055FE"/>
                  </a:solidFill>
                  <a:latin typeface="Tahoma" pitchFamily="34" charset="0"/>
                </a:rPr>
                <a:t>Hazmat</a:t>
              </a:r>
            </a:p>
            <a:p>
              <a:pPr algn="r">
                <a:lnSpc>
                  <a:spcPct val="88000"/>
                </a:lnSpc>
                <a:buClr>
                  <a:srgbClr val="000000"/>
                </a:buClr>
                <a:buSzPct val="100000"/>
                <a:buFont typeface="Times New Roman" pitchFamily="18" charset="0"/>
                <a:buNone/>
              </a:pPr>
              <a:r>
                <a:rPr lang="en-GB" sz="1200" dirty="0" smtClean="0">
                  <a:solidFill>
                    <a:srgbClr val="0055FE"/>
                  </a:solidFill>
                  <a:latin typeface="Tahoma" pitchFamily="34" charset="0"/>
                </a:rPr>
                <a:t>Non- EU</a:t>
              </a:r>
              <a:endParaRPr lang="en-GB" sz="1200" dirty="0">
                <a:solidFill>
                  <a:srgbClr val="0055FE"/>
                </a:solidFill>
                <a:latin typeface="Tahoma" pitchFamily="34" charset="0"/>
              </a:endParaRPr>
            </a:p>
          </p:txBody>
        </p:sp>
      </p:grpSp>
      <p:sp>
        <p:nvSpPr>
          <p:cNvPr id="24600" name="TextBox 1"/>
          <p:cNvSpPr txBox="1">
            <a:spLocks noChangeArrowheads="1"/>
          </p:cNvSpPr>
          <p:nvPr/>
        </p:nvSpPr>
        <p:spPr bwMode="auto">
          <a:xfrm>
            <a:off x="5580112" y="5418467"/>
            <a:ext cx="17399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GB" sz="2000" dirty="0" err="1" smtClean="0">
                <a:latin typeface="+mj-lt"/>
              </a:rPr>
              <a:t>SafeSeaNet</a:t>
            </a:r>
            <a:r>
              <a:rPr lang="en-GB" sz="2000" dirty="0" smtClean="0">
                <a:latin typeface="+mj-lt"/>
              </a:rPr>
              <a:t> (Central)</a:t>
            </a:r>
            <a:endParaRPr lang="en-IE" sz="2000" dirty="0">
              <a:latin typeface="+mj-lt"/>
            </a:endParaRPr>
          </a:p>
        </p:txBody>
      </p:sp>
      <p:pic>
        <p:nvPicPr>
          <p:cNvPr id="45" name="Picture 18" descr="MCj0311912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00112" y="3759006"/>
            <a:ext cx="619919" cy="37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6" name="Group 30"/>
          <p:cNvGrpSpPr>
            <a:grpSpLocks/>
          </p:cNvGrpSpPr>
          <p:nvPr/>
        </p:nvGrpSpPr>
        <p:grpSpPr bwMode="auto">
          <a:xfrm>
            <a:off x="2693116" y="4138606"/>
            <a:ext cx="1245553" cy="1274770"/>
            <a:chOff x="2566" y="3385"/>
            <a:chExt cx="813" cy="596"/>
          </a:xfrm>
        </p:grpSpPr>
        <p:grpSp>
          <p:nvGrpSpPr>
            <p:cNvPr id="47" name="Group 31"/>
            <p:cNvGrpSpPr>
              <a:grpSpLocks/>
            </p:cNvGrpSpPr>
            <p:nvPr/>
          </p:nvGrpSpPr>
          <p:grpSpPr bwMode="auto">
            <a:xfrm>
              <a:off x="2585" y="3385"/>
              <a:ext cx="794" cy="596"/>
              <a:chOff x="2585" y="3385"/>
              <a:chExt cx="794" cy="596"/>
            </a:xfrm>
          </p:grpSpPr>
          <p:sp>
            <p:nvSpPr>
              <p:cNvPr id="54" name="AutoShape 32"/>
              <p:cNvSpPr>
                <a:spLocks noChangeArrowheads="1"/>
              </p:cNvSpPr>
              <p:nvPr/>
            </p:nvSpPr>
            <p:spPr bwMode="auto">
              <a:xfrm>
                <a:off x="2789" y="3385"/>
                <a:ext cx="590" cy="589"/>
              </a:xfrm>
              <a:prstGeom prst="roundRect">
                <a:avLst>
                  <a:gd name="adj" fmla="val 16667"/>
                </a:avLst>
              </a:prstGeom>
              <a:solidFill>
                <a:schemeClr val="bg1"/>
              </a:solidFill>
              <a:ln>
                <a:noFill/>
              </a:ln>
              <a:effectLst/>
              <a:extLst>
                <a:ext uri="{91240B29-F687-4F45-9708-019B960494DF}">
                  <a14:hiddenLine xmlns:a14="http://schemas.microsoft.com/office/drawing/2010/main" w="9525" algn="ctr">
                    <a:solidFill>
                      <a:srgbClr val="0055FE"/>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sp>
            <p:nvSpPr>
              <p:cNvPr id="55" name="Oval 33"/>
              <p:cNvSpPr>
                <a:spLocks noChangeArrowheads="1"/>
              </p:cNvSpPr>
              <p:nvPr/>
            </p:nvSpPr>
            <p:spPr bwMode="auto">
              <a:xfrm>
                <a:off x="2639" y="3449"/>
                <a:ext cx="301" cy="307"/>
              </a:xfrm>
              <a:prstGeom prst="ellipse">
                <a:avLst/>
              </a:prstGeom>
              <a:solidFill>
                <a:schemeClr val="bg1"/>
              </a:solidFill>
              <a:ln>
                <a:noFill/>
              </a:ln>
              <a:effectLst/>
              <a:extLst>
                <a:ext uri="{91240B29-F687-4F45-9708-019B960494DF}">
                  <a14:hiddenLine xmlns:a14="http://schemas.microsoft.com/office/drawing/2010/main" w="9525" algn="ctr">
                    <a:solidFill>
                      <a:srgbClr val="0055FE"/>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sp>
            <p:nvSpPr>
              <p:cNvPr id="56" name="Oval 34"/>
              <p:cNvSpPr>
                <a:spLocks noChangeArrowheads="1"/>
              </p:cNvSpPr>
              <p:nvPr/>
            </p:nvSpPr>
            <p:spPr bwMode="auto">
              <a:xfrm>
                <a:off x="2585" y="3657"/>
                <a:ext cx="336" cy="324"/>
              </a:xfrm>
              <a:prstGeom prst="ellipse">
                <a:avLst/>
              </a:prstGeom>
              <a:solidFill>
                <a:schemeClr val="bg1"/>
              </a:solidFill>
              <a:ln>
                <a:noFill/>
              </a:ln>
              <a:effectLst/>
              <a:extLst>
                <a:ext uri="{91240B29-F687-4F45-9708-019B960494DF}">
                  <a14:hiddenLine xmlns:a14="http://schemas.microsoft.com/office/drawing/2010/main" w="9525" algn="ctr">
                    <a:solidFill>
                      <a:srgbClr val="0055FE"/>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grpSp>
        <p:grpSp>
          <p:nvGrpSpPr>
            <p:cNvPr id="48" name="Group 35"/>
            <p:cNvGrpSpPr>
              <a:grpSpLocks/>
            </p:cNvGrpSpPr>
            <p:nvPr/>
          </p:nvGrpSpPr>
          <p:grpSpPr bwMode="auto">
            <a:xfrm>
              <a:off x="2566" y="3419"/>
              <a:ext cx="771" cy="523"/>
              <a:chOff x="4150" y="1395"/>
              <a:chExt cx="897" cy="608"/>
            </a:xfrm>
          </p:grpSpPr>
          <p:grpSp>
            <p:nvGrpSpPr>
              <p:cNvPr id="49" name="Group 36"/>
              <p:cNvGrpSpPr>
                <a:grpSpLocks/>
              </p:cNvGrpSpPr>
              <p:nvPr/>
            </p:nvGrpSpPr>
            <p:grpSpPr bwMode="auto">
              <a:xfrm>
                <a:off x="4458" y="1395"/>
                <a:ext cx="589" cy="587"/>
                <a:chOff x="2744" y="1726"/>
                <a:chExt cx="567" cy="563"/>
              </a:xfrm>
            </p:grpSpPr>
            <p:pic>
              <p:nvPicPr>
                <p:cNvPr id="51" name="Picture 37" descr="computer-monitor-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44" y="1726"/>
                  <a:ext cx="567" cy="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2" name="Rectangle 38"/>
                <p:cNvSpPr>
                  <a:spLocks noChangeArrowheads="1"/>
                </p:cNvSpPr>
                <p:nvPr/>
              </p:nvSpPr>
              <p:spPr bwMode="auto">
                <a:xfrm>
                  <a:off x="2791" y="1773"/>
                  <a:ext cx="484" cy="336"/>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pic>
              <p:nvPicPr>
                <p:cNvPr id="53" name="Picture 3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15" y="1813"/>
                  <a:ext cx="435" cy="241"/>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50" name="Picture 40" descr="MCj0432621000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50" y="1480"/>
                <a:ext cx="523"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 name="TextBox 1"/>
          <p:cNvSpPr txBox="1"/>
          <p:nvPr/>
        </p:nvSpPr>
        <p:spPr>
          <a:xfrm>
            <a:off x="2810378" y="5437064"/>
            <a:ext cx="1081475" cy="400110"/>
          </a:xfrm>
          <a:prstGeom prst="rect">
            <a:avLst/>
          </a:prstGeom>
          <a:noFill/>
        </p:spPr>
        <p:txBody>
          <a:bodyPr wrap="square" rtlCol="0">
            <a:spAutoFit/>
          </a:bodyPr>
          <a:lstStyle/>
          <a:p>
            <a:r>
              <a:rPr lang="fr-FR" sz="2000" dirty="0" smtClean="0">
                <a:latin typeface="+mj-lt"/>
              </a:rPr>
              <a:t>Port A</a:t>
            </a:r>
            <a:endParaRPr lang="en-IE" sz="2000" dirty="0">
              <a:latin typeface="+mj-lt"/>
            </a:endParaRPr>
          </a:p>
        </p:txBody>
      </p:sp>
      <p:pic>
        <p:nvPicPr>
          <p:cNvPr id="57" name="Picture 26" descr="MCj0435242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71116" y="4263231"/>
            <a:ext cx="684213"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Box 1"/>
          <p:cNvSpPr txBox="1">
            <a:spLocks noChangeArrowheads="1"/>
          </p:cNvSpPr>
          <p:nvPr/>
        </p:nvSpPr>
        <p:spPr bwMode="auto">
          <a:xfrm>
            <a:off x="3998757" y="5407789"/>
            <a:ext cx="17399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GB" sz="2000" dirty="0" err="1" smtClean="0">
                <a:latin typeface="+mj-lt"/>
              </a:rPr>
              <a:t>SafeSeaNet</a:t>
            </a:r>
            <a:r>
              <a:rPr lang="en-GB" sz="2000" dirty="0" smtClean="0">
                <a:latin typeface="+mj-lt"/>
              </a:rPr>
              <a:t> (National)</a:t>
            </a:r>
            <a:endParaRPr lang="en-IE" sz="2000" dirty="0">
              <a:latin typeface="+mj-lt"/>
            </a:endParaRPr>
          </a:p>
        </p:txBody>
      </p:sp>
      <p:cxnSp>
        <p:nvCxnSpPr>
          <p:cNvPr id="6" name="Straight Arrow Connector 5"/>
          <p:cNvCxnSpPr/>
          <p:nvPr/>
        </p:nvCxnSpPr>
        <p:spPr bwMode="auto">
          <a:xfrm>
            <a:off x="6624638" y="4662488"/>
            <a:ext cx="476250" cy="0"/>
          </a:xfrm>
          <a:prstGeom prst="straightConnector1">
            <a:avLst/>
          </a:prstGeom>
          <a:noFill/>
          <a:ln>
            <a:noFill/>
            <a:tailEnd type="arrow"/>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Straight Arrow Connector 12"/>
          <p:cNvCxnSpPr/>
          <p:nvPr/>
        </p:nvCxnSpPr>
        <p:spPr bwMode="auto">
          <a:xfrm>
            <a:off x="7100888" y="5772410"/>
            <a:ext cx="914400" cy="914400"/>
          </a:xfrm>
          <a:prstGeom prst="straightConnector1">
            <a:avLst/>
          </a:prstGeom>
          <a:noFill/>
          <a:ln>
            <a:noFill/>
            <a:tailEnd type="arrow"/>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0" name="Straight Arrow Connector 59"/>
          <p:cNvCxnSpPr>
            <a:endCxn id="24614" idx="1"/>
          </p:cNvCxnSpPr>
          <p:nvPr/>
        </p:nvCxnSpPr>
        <p:spPr bwMode="auto">
          <a:xfrm>
            <a:off x="6624638" y="4800191"/>
            <a:ext cx="718930" cy="514773"/>
          </a:xfrm>
          <a:prstGeom prst="straightConnector1">
            <a:avLst/>
          </a:prstGeom>
          <a:noFill/>
          <a:ln w="38100" cap="flat" cmpd="sng" algn="ctr">
            <a:solidFill>
              <a:srgbClr val="002B71"/>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63" name="Group 30"/>
          <p:cNvGrpSpPr>
            <a:grpSpLocks/>
          </p:cNvGrpSpPr>
          <p:nvPr/>
        </p:nvGrpSpPr>
        <p:grpSpPr bwMode="auto">
          <a:xfrm>
            <a:off x="3204050" y="1952368"/>
            <a:ext cx="1173655" cy="1235933"/>
            <a:chOff x="2566" y="3385"/>
            <a:chExt cx="813" cy="596"/>
          </a:xfrm>
        </p:grpSpPr>
        <p:grpSp>
          <p:nvGrpSpPr>
            <p:cNvPr id="64" name="Group 31"/>
            <p:cNvGrpSpPr>
              <a:grpSpLocks/>
            </p:cNvGrpSpPr>
            <p:nvPr/>
          </p:nvGrpSpPr>
          <p:grpSpPr bwMode="auto">
            <a:xfrm>
              <a:off x="2585" y="3385"/>
              <a:ext cx="794" cy="596"/>
              <a:chOff x="2585" y="3385"/>
              <a:chExt cx="794" cy="596"/>
            </a:xfrm>
          </p:grpSpPr>
          <p:sp>
            <p:nvSpPr>
              <p:cNvPr id="71" name="AutoShape 32"/>
              <p:cNvSpPr>
                <a:spLocks noChangeArrowheads="1"/>
              </p:cNvSpPr>
              <p:nvPr/>
            </p:nvSpPr>
            <p:spPr bwMode="auto">
              <a:xfrm>
                <a:off x="2789" y="3385"/>
                <a:ext cx="590" cy="589"/>
              </a:xfrm>
              <a:prstGeom prst="roundRect">
                <a:avLst>
                  <a:gd name="adj" fmla="val 16667"/>
                </a:avLst>
              </a:prstGeom>
              <a:solidFill>
                <a:schemeClr val="bg1"/>
              </a:solidFill>
              <a:ln>
                <a:noFill/>
              </a:ln>
              <a:effectLst/>
              <a:extLst>
                <a:ext uri="{91240B29-F687-4F45-9708-019B960494DF}">
                  <a14:hiddenLine xmlns:a14="http://schemas.microsoft.com/office/drawing/2010/main" w="9525" algn="ctr">
                    <a:solidFill>
                      <a:srgbClr val="0055FE"/>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sp>
            <p:nvSpPr>
              <p:cNvPr id="72" name="Oval 33"/>
              <p:cNvSpPr>
                <a:spLocks noChangeArrowheads="1"/>
              </p:cNvSpPr>
              <p:nvPr/>
            </p:nvSpPr>
            <p:spPr bwMode="auto">
              <a:xfrm>
                <a:off x="2639" y="3449"/>
                <a:ext cx="301" cy="307"/>
              </a:xfrm>
              <a:prstGeom prst="ellipse">
                <a:avLst/>
              </a:prstGeom>
              <a:solidFill>
                <a:schemeClr val="bg1"/>
              </a:solidFill>
              <a:ln>
                <a:noFill/>
              </a:ln>
              <a:effectLst/>
              <a:extLst>
                <a:ext uri="{91240B29-F687-4F45-9708-019B960494DF}">
                  <a14:hiddenLine xmlns:a14="http://schemas.microsoft.com/office/drawing/2010/main" w="9525" algn="ctr">
                    <a:solidFill>
                      <a:srgbClr val="0055FE"/>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sp>
            <p:nvSpPr>
              <p:cNvPr id="73" name="Oval 34"/>
              <p:cNvSpPr>
                <a:spLocks noChangeArrowheads="1"/>
              </p:cNvSpPr>
              <p:nvPr/>
            </p:nvSpPr>
            <p:spPr bwMode="auto">
              <a:xfrm>
                <a:off x="2585" y="3657"/>
                <a:ext cx="336" cy="324"/>
              </a:xfrm>
              <a:prstGeom prst="ellipse">
                <a:avLst/>
              </a:prstGeom>
              <a:solidFill>
                <a:schemeClr val="bg1"/>
              </a:solidFill>
              <a:ln>
                <a:noFill/>
              </a:ln>
              <a:effectLst/>
              <a:extLst>
                <a:ext uri="{91240B29-F687-4F45-9708-019B960494DF}">
                  <a14:hiddenLine xmlns:a14="http://schemas.microsoft.com/office/drawing/2010/main" w="9525" algn="ctr">
                    <a:solidFill>
                      <a:srgbClr val="0055FE"/>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grpSp>
        <p:grpSp>
          <p:nvGrpSpPr>
            <p:cNvPr id="65" name="Group 35"/>
            <p:cNvGrpSpPr>
              <a:grpSpLocks/>
            </p:cNvGrpSpPr>
            <p:nvPr/>
          </p:nvGrpSpPr>
          <p:grpSpPr bwMode="auto">
            <a:xfrm>
              <a:off x="2566" y="3419"/>
              <a:ext cx="771" cy="523"/>
              <a:chOff x="4150" y="1395"/>
              <a:chExt cx="897" cy="608"/>
            </a:xfrm>
          </p:grpSpPr>
          <p:grpSp>
            <p:nvGrpSpPr>
              <p:cNvPr id="66" name="Group 36"/>
              <p:cNvGrpSpPr>
                <a:grpSpLocks/>
              </p:cNvGrpSpPr>
              <p:nvPr/>
            </p:nvGrpSpPr>
            <p:grpSpPr bwMode="auto">
              <a:xfrm>
                <a:off x="4458" y="1395"/>
                <a:ext cx="589" cy="587"/>
                <a:chOff x="2744" y="1726"/>
                <a:chExt cx="567" cy="563"/>
              </a:xfrm>
            </p:grpSpPr>
            <p:pic>
              <p:nvPicPr>
                <p:cNvPr id="68" name="Picture 37" descr="computer-monitor-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44" y="1726"/>
                  <a:ext cx="567" cy="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38"/>
                <p:cNvSpPr>
                  <a:spLocks noChangeArrowheads="1"/>
                </p:cNvSpPr>
                <p:nvPr/>
              </p:nvSpPr>
              <p:spPr bwMode="auto">
                <a:xfrm>
                  <a:off x="2791" y="1773"/>
                  <a:ext cx="484" cy="336"/>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pic>
              <p:nvPicPr>
                <p:cNvPr id="70" name="Picture 3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15" y="1813"/>
                  <a:ext cx="435" cy="241"/>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67" name="Picture 40" descr="MCj0432621000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50" y="1480"/>
                <a:ext cx="523"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85" name="TextBox 84"/>
          <p:cNvSpPr txBox="1"/>
          <p:nvPr/>
        </p:nvSpPr>
        <p:spPr>
          <a:xfrm>
            <a:off x="4317073" y="2192477"/>
            <a:ext cx="2658287" cy="707886"/>
          </a:xfrm>
          <a:prstGeom prst="rect">
            <a:avLst/>
          </a:prstGeom>
          <a:noFill/>
        </p:spPr>
        <p:txBody>
          <a:bodyPr wrap="square" rtlCol="0">
            <a:spAutoFit/>
          </a:bodyPr>
          <a:lstStyle/>
          <a:p>
            <a:r>
              <a:rPr lang="fr-FR" sz="2000" dirty="0" err="1">
                <a:latin typeface="+mj-lt"/>
              </a:rPr>
              <a:t>SSNUsers</a:t>
            </a:r>
            <a:r>
              <a:rPr lang="fr-FR" sz="2000" dirty="0">
                <a:latin typeface="+mj-lt"/>
              </a:rPr>
              <a:t> </a:t>
            </a:r>
            <a:r>
              <a:rPr lang="fr-FR" sz="2000" dirty="0" smtClean="0">
                <a:latin typeface="+mj-lt"/>
              </a:rPr>
              <a:t>in </a:t>
            </a:r>
            <a:r>
              <a:rPr lang="fr-FR" sz="2000" dirty="0" err="1" smtClean="0">
                <a:latin typeface="+mj-lt"/>
              </a:rPr>
              <a:t>other</a:t>
            </a:r>
            <a:r>
              <a:rPr lang="fr-FR" sz="2000" dirty="0" smtClean="0">
                <a:latin typeface="+mj-lt"/>
              </a:rPr>
              <a:t> </a:t>
            </a:r>
            <a:r>
              <a:rPr lang="fr-FR" sz="2000" dirty="0" err="1" smtClean="0">
                <a:latin typeface="+mj-lt"/>
              </a:rPr>
              <a:t>Member</a:t>
            </a:r>
            <a:r>
              <a:rPr lang="fr-FR" sz="2000" dirty="0" smtClean="0">
                <a:latin typeface="+mj-lt"/>
              </a:rPr>
              <a:t> States </a:t>
            </a:r>
            <a:endParaRPr lang="en-IE" sz="2000" dirty="0">
              <a:latin typeface="+mj-lt"/>
            </a:endParaRPr>
          </a:p>
        </p:txBody>
      </p:sp>
    </p:spTree>
    <p:extLst>
      <p:ext uri="{BB962C8B-B14F-4D97-AF65-F5344CB8AC3E}">
        <p14:creationId xmlns:p14="http://schemas.microsoft.com/office/powerpoint/2010/main" val="32608693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5115"/>
                                        </p:tgtEl>
                                        <p:attrNameLst>
                                          <p:attrName>style.visibility</p:attrName>
                                        </p:attrNameLst>
                                      </p:cBhvr>
                                      <p:to>
                                        <p:strVal val="visible"/>
                                      </p:to>
                                    </p:set>
                                    <p:animEffect transition="in" filter="fade">
                                      <p:cBhvr>
                                        <p:cTn id="7" dur="500"/>
                                        <p:tgtEl>
                                          <p:spTgt spid="175115"/>
                                        </p:tgtEl>
                                      </p:cBhvr>
                                    </p:animEffect>
                                  </p:childTnLst>
                                </p:cTn>
                              </p:par>
                            </p:childTnLst>
                          </p:cTn>
                        </p:par>
                        <p:par>
                          <p:cTn id="8" fill="hold">
                            <p:stCondLst>
                              <p:cond delay="500"/>
                            </p:stCondLst>
                            <p:childTnLst>
                              <p:par>
                                <p:cTn id="9" presetID="14" presetClass="entr" presetSubtype="10" fill="hold" grpId="0" nodeType="afterEffect">
                                  <p:stCondLst>
                                    <p:cond delay="500"/>
                                  </p:stCondLst>
                                  <p:childTnLst>
                                    <p:set>
                                      <p:cBhvr>
                                        <p:cTn id="10" dur="1" fill="hold">
                                          <p:stCondLst>
                                            <p:cond delay="0"/>
                                          </p:stCondLst>
                                        </p:cTn>
                                        <p:tgtEl>
                                          <p:spTgt spid="175114"/>
                                        </p:tgtEl>
                                        <p:attrNameLst>
                                          <p:attrName>style.visibility</p:attrName>
                                        </p:attrNameLst>
                                      </p:cBhvr>
                                      <p:to>
                                        <p:strVal val="visible"/>
                                      </p:to>
                                    </p:set>
                                    <p:animEffect transition="in" filter="randombar(horizontal)">
                                      <p:cBhvr>
                                        <p:cTn id="11" dur="1000"/>
                                        <p:tgtEl>
                                          <p:spTgt spid="175114"/>
                                        </p:tgtEl>
                                      </p:cBhvr>
                                    </p:animEffect>
                                  </p:childTnLst>
                                </p:cTn>
                              </p:par>
                            </p:childTnLst>
                          </p:cTn>
                        </p:par>
                        <p:par>
                          <p:cTn id="12" fill="hold">
                            <p:stCondLst>
                              <p:cond delay="2000"/>
                            </p:stCondLst>
                            <p:childTnLst>
                              <p:par>
                                <p:cTn id="13" presetID="10" presetClass="entr" presetSubtype="0" fill="hold" nodeType="afterEffect">
                                  <p:stCondLst>
                                    <p:cond delay="500"/>
                                  </p:stCondLst>
                                  <p:childTnLst>
                                    <p:set>
                                      <p:cBhvr>
                                        <p:cTn id="14" dur="1" fill="hold">
                                          <p:stCondLst>
                                            <p:cond delay="0"/>
                                          </p:stCondLst>
                                        </p:cTn>
                                        <p:tgtEl>
                                          <p:spTgt spid="24598"/>
                                        </p:tgtEl>
                                        <p:attrNameLst>
                                          <p:attrName>style.visibility</p:attrName>
                                        </p:attrNameLst>
                                      </p:cBhvr>
                                      <p:to>
                                        <p:strVal val="visible"/>
                                      </p:to>
                                    </p:set>
                                    <p:animEffect transition="in" filter="fade">
                                      <p:cBhvr>
                                        <p:cTn id="15" dur="1000"/>
                                        <p:tgtEl>
                                          <p:spTgt spid="24598"/>
                                        </p:tgtEl>
                                      </p:cBhvr>
                                    </p:animEffect>
                                  </p:childTnLst>
                                </p:cTn>
                              </p:par>
                            </p:childTnLst>
                          </p:cTn>
                        </p:par>
                        <p:par>
                          <p:cTn id="16" fill="hold">
                            <p:stCondLst>
                              <p:cond delay="3500"/>
                            </p:stCondLst>
                            <p:childTnLst>
                              <p:par>
                                <p:cTn id="17" presetID="10" presetClass="entr" presetSubtype="0" fill="hold" nodeType="afterEffect">
                                  <p:stCondLst>
                                    <p:cond delay="500"/>
                                  </p:stCondLst>
                                  <p:childTnLst>
                                    <p:set>
                                      <p:cBhvr>
                                        <p:cTn id="18" dur="1" fill="hold">
                                          <p:stCondLst>
                                            <p:cond delay="0"/>
                                          </p:stCondLst>
                                        </p:cTn>
                                        <p:tgtEl>
                                          <p:spTgt spid="175122"/>
                                        </p:tgtEl>
                                        <p:attrNameLst>
                                          <p:attrName>style.visibility</p:attrName>
                                        </p:attrNameLst>
                                      </p:cBhvr>
                                      <p:to>
                                        <p:strVal val="visible"/>
                                      </p:to>
                                    </p:set>
                                    <p:animEffect transition="in" filter="fade">
                                      <p:cBhvr>
                                        <p:cTn id="19" dur="1000"/>
                                        <p:tgtEl>
                                          <p:spTgt spid="175122"/>
                                        </p:tgtEl>
                                      </p:cBhvr>
                                    </p:animEffect>
                                  </p:childTnLst>
                                </p:cTn>
                              </p:par>
                            </p:childTnLst>
                          </p:cTn>
                        </p:par>
                        <p:par>
                          <p:cTn id="20" fill="hold">
                            <p:stCondLst>
                              <p:cond delay="5000"/>
                            </p:stCondLst>
                            <p:childTnLst>
                              <p:par>
                                <p:cTn id="21" presetID="14" presetClass="entr" presetSubtype="10" fill="hold" grpId="0" nodeType="afterEffect">
                                  <p:stCondLst>
                                    <p:cond delay="0"/>
                                  </p:stCondLst>
                                  <p:childTnLst>
                                    <p:set>
                                      <p:cBhvr>
                                        <p:cTn id="22" dur="1" fill="hold">
                                          <p:stCondLst>
                                            <p:cond delay="0"/>
                                          </p:stCondLst>
                                        </p:cTn>
                                        <p:tgtEl>
                                          <p:spTgt spid="175106"/>
                                        </p:tgtEl>
                                        <p:attrNameLst>
                                          <p:attrName>style.visibility</p:attrName>
                                        </p:attrNameLst>
                                      </p:cBhvr>
                                      <p:to>
                                        <p:strVal val="visible"/>
                                      </p:to>
                                    </p:set>
                                    <p:animEffect transition="in" filter="randombar(horizontal)">
                                      <p:cBhvr>
                                        <p:cTn id="23" dur="1000"/>
                                        <p:tgtEl>
                                          <p:spTgt spid="175106"/>
                                        </p:tgtEl>
                                      </p:cBhvr>
                                    </p:animEffect>
                                  </p:childTnLst>
                                </p:cTn>
                              </p:par>
                              <p:par>
                                <p:cTn id="24" presetID="10" presetClass="entr" presetSubtype="0" fill="hold" grpId="0" nodeType="withEffect">
                                  <p:stCondLst>
                                    <p:cond delay="500"/>
                                  </p:stCondLst>
                                  <p:childTnLst>
                                    <p:set>
                                      <p:cBhvr>
                                        <p:cTn id="25" dur="1" fill="hold">
                                          <p:stCondLst>
                                            <p:cond delay="0"/>
                                          </p:stCondLst>
                                        </p:cTn>
                                        <p:tgtEl>
                                          <p:spTgt spid="175123"/>
                                        </p:tgtEl>
                                        <p:attrNameLst>
                                          <p:attrName>style.visibility</p:attrName>
                                        </p:attrNameLst>
                                      </p:cBhvr>
                                      <p:to>
                                        <p:strVal val="visible"/>
                                      </p:to>
                                    </p:set>
                                    <p:animEffect transition="in" filter="fade">
                                      <p:cBhvr>
                                        <p:cTn id="26" dur="1000"/>
                                        <p:tgtEl>
                                          <p:spTgt spid="175123"/>
                                        </p:tgtEl>
                                      </p:cBhvr>
                                    </p:animEffect>
                                  </p:childTnLst>
                                </p:cTn>
                              </p:par>
                            </p:childTnLst>
                          </p:cTn>
                        </p:par>
                        <p:par>
                          <p:cTn id="27" fill="hold">
                            <p:stCondLst>
                              <p:cond delay="6500"/>
                            </p:stCondLst>
                            <p:childTnLst>
                              <p:par>
                                <p:cTn id="28" presetID="10" presetClass="entr" presetSubtype="0" fill="hold" nodeType="afterEffect">
                                  <p:stCondLst>
                                    <p:cond delay="500"/>
                                  </p:stCondLst>
                                  <p:childTnLst>
                                    <p:set>
                                      <p:cBhvr>
                                        <p:cTn id="29" dur="1" fill="hold">
                                          <p:stCondLst>
                                            <p:cond delay="0"/>
                                          </p:stCondLst>
                                        </p:cTn>
                                        <p:tgtEl>
                                          <p:spTgt spid="45"/>
                                        </p:tgtEl>
                                        <p:attrNameLst>
                                          <p:attrName>style.visibility</p:attrName>
                                        </p:attrNameLst>
                                      </p:cBhvr>
                                      <p:to>
                                        <p:strVal val="visible"/>
                                      </p:to>
                                    </p:set>
                                    <p:animEffect transition="in" filter="fade">
                                      <p:cBhvr>
                                        <p:cTn id="30" dur="1000"/>
                                        <p:tgtEl>
                                          <p:spTgt spid="45"/>
                                        </p:tgtEl>
                                      </p:cBhvr>
                                    </p:animEffect>
                                  </p:childTnLst>
                                </p:cTn>
                              </p:par>
                            </p:childTnLst>
                          </p:cTn>
                        </p:par>
                        <p:par>
                          <p:cTn id="31" fill="hold">
                            <p:stCondLst>
                              <p:cond delay="8000"/>
                            </p:stCondLst>
                            <p:childTnLst>
                              <p:par>
                                <p:cTn id="32" presetID="10" presetClass="entr" presetSubtype="0" fill="hold" grpId="0" nodeType="afterEffect">
                                  <p:stCondLst>
                                    <p:cond delay="500"/>
                                  </p:stCondLst>
                                  <p:childTnLst>
                                    <p:set>
                                      <p:cBhvr>
                                        <p:cTn id="33" dur="1" fill="hold">
                                          <p:stCondLst>
                                            <p:cond delay="0"/>
                                          </p:stCondLst>
                                        </p:cTn>
                                        <p:tgtEl>
                                          <p:spTgt spid="175108"/>
                                        </p:tgtEl>
                                        <p:attrNameLst>
                                          <p:attrName>style.visibility</p:attrName>
                                        </p:attrNameLst>
                                      </p:cBhvr>
                                      <p:to>
                                        <p:strVal val="visible"/>
                                      </p:to>
                                    </p:set>
                                    <p:animEffect transition="in" filter="fade">
                                      <p:cBhvr>
                                        <p:cTn id="34" dur="1000"/>
                                        <p:tgtEl>
                                          <p:spTgt spid="175108"/>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175121"/>
                                        </p:tgtEl>
                                        <p:attrNameLst>
                                          <p:attrName>style.visibility</p:attrName>
                                        </p:attrNameLst>
                                      </p:cBhvr>
                                      <p:to>
                                        <p:strVal val="visible"/>
                                      </p:to>
                                    </p:set>
                                    <p:animEffect transition="in" filter="fade">
                                      <p:cBhvr>
                                        <p:cTn id="37" dur="1000"/>
                                        <p:tgtEl>
                                          <p:spTgt spid="175121"/>
                                        </p:tgtEl>
                                      </p:cBhvr>
                                    </p:animEffect>
                                  </p:childTnLst>
                                </p:cTn>
                              </p:par>
                            </p:childTnLst>
                          </p:cTn>
                        </p:par>
                        <p:par>
                          <p:cTn id="38" fill="hold">
                            <p:stCondLst>
                              <p:cond delay="9500"/>
                            </p:stCondLst>
                            <p:childTnLst>
                              <p:par>
                                <p:cTn id="39" presetID="10" presetClass="entr" presetSubtype="0" fill="hold" nodeType="afterEffect">
                                  <p:stCondLst>
                                    <p:cond delay="500"/>
                                  </p:stCondLst>
                                  <p:childTnLst>
                                    <p:set>
                                      <p:cBhvr>
                                        <p:cTn id="40" dur="1" fill="hold">
                                          <p:stCondLst>
                                            <p:cond delay="0"/>
                                          </p:stCondLst>
                                        </p:cTn>
                                        <p:tgtEl>
                                          <p:spTgt spid="175126"/>
                                        </p:tgtEl>
                                        <p:attrNameLst>
                                          <p:attrName>style.visibility</p:attrName>
                                        </p:attrNameLst>
                                      </p:cBhvr>
                                      <p:to>
                                        <p:strVal val="visible"/>
                                      </p:to>
                                    </p:set>
                                    <p:animEffect transition="in" filter="fade">
                                      <p:cBhvr>
                                        <p:cTn id="41" dur="1000"/>
                                        <p:tgtEl>
                                          <p:spTgt spid="175126"/>
                                        </p:tgtEl>
                                      </p:cBhvr>
                                    </p:animEffect>
                                  </p:childTnLst>
                                </p:cTn>
                              </p:par>
                            </p:childTnLst>
                          </p:cTn>
                        </p:par>
                        <p:par>
                          <p:cTn id="42" fill="hold">
                            <p:stCondLst>
                              <p:cond delay="11000"/>
                            </p:stCondLst>
                            <p:childTnLst>
                              <p:par>
                                <p:cTn id="43" presetID="14" presetClass="entr" presetSubtype="10" fill="hold" grpId="0" nodeType="afterEffect">
                                  <p:stCondLst>
                                    <p:cond delay="500"/>
                                  </p:stCondLst>
                                  <p:childTnLst>
                                    <p:set>
                                      <p:cBhvr>
                                        <p:cTn id="44" dur="1" fill="hold">
                                          <p:stCondLst>
                                            <p:cond delay="0"/>
                                          </p:stCondLst>
                                        </p:cTn>
                                        <p:tgtEl>
                                          <p:spTgt spid="175109"/>
                                        </p:tgtEl>
                                        <p:attrNameLst>
                                          <p:attrName>style.visibility</p:attrName>
                                        </p:attrNameLst>
                                      </p:cBhvr>
                                      <p:to>
                                        <p:strVal val="visible"/>
                                      </p:to>
                                    </p:set>
                                    <p:animEffect transition="in" filter="randombar(horizontal)">
                                      <p:cBhvr>
                                        <p:cTn id="45" dur="1000"/>
                                        <p:tgtEl>
                                          <p:spTgt spid="175109"/>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175119"/>
                                        </p:tgtEl>
                                        <p:attrNameLst>
                                          <p:attrName>style.visibility</p:attrName>
                                        </p:attrNameLst>
                                      </p:cBhvr>
                                      <p:to>
                                        <p:strVal val="visible"/>
                                      </p:to>
                                    </p:set>
                                    <p:animEffect transition="in" filter="fade">
                                      <p:cBhvr>
                                        <p:cTn id="48" dur="500"/>
                                        <p:tgtEl>
                                          <p:spTgt spid="175119"/>
                                        </p:tgtEl>
                                      </p:cBhvr>
                                    </p:animEffect>
                                  </p:childTnLst>
                                </p:cTn>
                              </p:par>
                            </p:childTnLst>
                          </p:cTn>
                        </p:par>
                        <p:par>
                          <p:cTn id="49" fill="hold">
                            <p:stCondLst>
                              <p:cond delay="12500"/>
                            </p:stCondLst>
                            <p:childTnLst>
                              <p:par>
                                <p:cTn id="50" presetID="10" presetClass="entr" presetSubtype="0" fill="hold" nodeType="afterEffect">
                                  <p:stCondLst>
                                    <p:cond delay="500"/>
                                  </p:stCondLst>
                                  <p:childTnLst>
                                    <p:set>
                                      <p:cBhvr>
                                        <p:cTn id="51" dur="1" fill="hold">
                                          <p:stCondLst>
                                            <p:cond delay="0"/>
                                          </p:stCondLst>
                                        </p:cTn>
                                        <p:tgtEl>
                                          <p:spTgt spid="175127"/>
                                        </p:tgtEl>
                                        <p:attrNameLst>
                                          <p:attrName>style.visibility</p:attrName>
                                        </p:attrNameLst>
                                      </p:cBhvr>
                                      <p:to>
                                        <p:strVal val="visible"/>
                                      </p:to>
                                    </p:set>
                                    <p:animEffect transition="in" filter="fade">
                                      <p:cBhvr>
                                        <p:cTn id="52" dur="1000"/>
                                        <p:tgtEl>
                                          <p:spTgt spid="175127"/>
                                        </p:tgtEl>
                                      </p:cBhvr>
                                    </p:animEffect>
                                  </p:childTnLst>
                                </p:cTn>
                              </p:par>
                            </p:childTnLst>
                          </p:cTn>
                        </p:par>
                        <p:par>
                          <p:cTn id="53" fill="hold">
                            <p:stCondLst>
                              <p:cond delay="14000"/>
                            </p:stCondLst>
                            <p:childTnLst>
                              <p:par>
                                <p:cTn id="54" presetID="14" presetClass="entr" presetSubtype="10" fill="hold" grpId="0" nodeType="afterEffect">
                                  <p:stCondLst>
                                    <p:cond delay="0"/>
                                  </p:stCondLst>
                                  <p:childTnLst>
                                    <p:set>
                                      <p:cBhvr>
                                        <p:cTn id="55" dur="1" fill="hold">
                                          <p:stCondLst>
                                            <p:cond delay="0"/>
                                          </p:stCondLst>
                                        </p:cTn>
                                        <p:tgtEl>
                                          <p:spTgt spid="175125"/>
                                        </p:tgtEl>
                                        <p:attrNameLst>
                                          <p:attrName>style.visibility</p:attrName>
                                        </p:attrNameLst>
                                      </p:cBhvr>
                                      <p:to>
                                        <p:strVal val="visible"/>
                                      </p:to>
                                    </p:set>
                                    <p:animEffect transition="in" filter="randombar(horizontal)">
                                      <p:cBhvr>
                                        <p:cTn id="56" dur="1000"/>
                                        <p:tgtEl>
                                          <p:spTgt spid="175125"/>
                                        </p:tgtEl>
                                      </p:cBhvr>
                                    </p:animEffect>
                                  </p:childTnLst>
                                </p:cTn>
                              </p:par>
                            </p:childTnLst>
                          </p:cTn>
                        </p:par>
                        <p:par>
                          <p:cTn id="57" fill="hold">
                            <p:stCondLst>
                              <p:cond delay="15000"/>
                            </p:stCondLst>
                            <p:childTnLst>
                              <p:par>
                                <p:cTn id="58" presetID="10" presetClass="entr" presetSubtype="0" fill="hold" grpId="0" nodeType="afterEffect">
                                  <p:stCondLst>
                                    <p:cond delay="500"/>
                                  </p:stCondLst>
                                  <p:childTnLst>
                                    <p:set>
                                      <p:cBhvr>
                                        <p:cTn id="59" dur="1" fill="hold">
                                          <p:stCondLst>
                                            <p:cond delay="0"/>
                                          </p:stCondLst>
                                        </p:cTn>
                                        <p:tgtEl>
                                          <p:spTgt spid="175107"/>
                                        </p:tgtEl>
                                        <p:attrNameLst>
                                          <p:attrName>style.visibility</p:attrName>
                                        </p:attrNameLst>
                                      </p:cBhvr>
                                      <p:to>
                                        <p:strVal val="visible"/>
                                      </p:to>
                                    </p:set>
                                    <p:animEffect transition="in" filter="fade">
                                      <p:cBhvr>
                                        <p:cTn id="60" dur="1000"/>
                                        <p:tgtEl>
                                          <p:spTgt spid="175107"/>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175124"/>
                                        </p:tgtEl>
                                        <p:attrNameLst>
                                          <p:attrName>style.visibility</p:attrName>
                                        </p:attrNameLst>
                                      </p:cBhvr>
                                      <p:to>
                                        <p:strVal val="visible"/>
                                      </p:to>
                                    </p:set>
                                    <p:animEffect transition="in" filter="fade">
                                      <p:cBhvr>
                                        <p:cTn id="63" dur="1000"/>
                                        <p:tgtEl>
                                          <p:spTgt spid="17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animBg="1"/>
      <p:bldP spid="175107" grpId="0" animBg="1"/>
      <p:bldP spid="175108" grpId="0" animBg="1"/>
      <p:bldP spid="175109" grpId="0" animBg="1"/>
      <p:bldP spid="175114" grpId="0" animBg="1"/>
      <p:bldP spid="175119" grpId="0"/>
      <p:bldP spid="175121" grpId="0"/>
      <p:bldP spid="175123" grpId="0"/>
      <p:bldP spid="175124" grpId="0"/>
      <p:bldP spid="17512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bwMode="auto">
          <a:xfrm>
            <a:off x="1820088" y="1787247"/>
            <a:ext cx="1167736" cy="4438358"/>
          </a:xfrm>
          <a:prstGeom prst="rect">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IE" sz="2400" b="0" i="0" u="none" strike="noStrike" cap="none" normalizeH="0" baseline="0" smtClean="0">
              <a:ln>
                <a:noFill/>
              </a:ln>
              <a:solidFill>
                <a:schemeClr val="tx1"/>
              </a:solidFill>
              <a:effectLst/>
              <a:latin typeface="Times New Roman" charset="0"/>
            </a:endParaRPr>
          </a:p>
        </p:txBody>
      </p:sp>
      <p:sp>
        <p:nvSpPr>
          <p:cNvPr id="44" name="Slide Number Placeholder 5"/>
          <p:cNvSpPr>
            <a:spLocks noGrp="1"/>
          </p:cNvSpPr>
          <p:nvPr>
            <p:ph type="sldNum" sz="quarter" idx="12"/>
          </p:nvPr>
        </p:nvSpPr>
        <p:spPr/>
        <p:txBody>
          <a:bodyPr/>
          <a:lstStyle/>
          <a:p>
            <a:pPr>
              <a:defRPr/>
            </a:pPr>
            <a:fld id="{9419152A-F04D-4BEB-9EDE-9C87BC4DD6C6}" type="slidenum">
              <a:rPr lang="en-GB"/>
              <a:pPr>
                <a:defRPr/>
              </a:pPr>
              <a:t>11</a:t>
            </a:fld>
            <a:endParaRPr lang="en-GB"/>
          </a:p>
        </p:txBody>
      </p:sp>
      <p:sp>
        <p:nvSpPr>
          <p:cNvPr id="175106" name="Freeform 2"/>
          <p:cNvSpPr>
            <a:spLocks/>
          </p:cNvSpPr>
          <p:nvPr/>
        </p:nvSpPr>
        <p:spPr bwMode="auto">
          <a:xfrm>
            <a:off x="1836739" y="3092450"/>
            <a:ext cx="5543574" cy="1238250"/>
          </a:xfrm>
          <a:custGeom>
            <a:avLst/>
            <a:gdLst>
              <a:gd name="T0" fmla="*/ 0 w 2812"/>
              <a:gd name="T1" fmla="*/ 0 h 824"/>
              <a:gd name="T2" fmla="*/ 2147483647 w 2812"/>
              <a:gd name="T3" fmla="*/ 2147483647 h 824"/>
              <a:gd name="T4" fmla="*/ 2147483647 w 2812"/>
              <a:gd name="T5" fmla="*/ 2147483647 h 824"/>
              <a:gd name="T6" fmla="*/ 2147483647 w 2812"/>
              <a:gd name="T7" fmla="*/ 2147483647 h 8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12" h="824">
                <a:moveTo>
                  <a:pt x="0" y="0"/>
                </a:moveTo>
                <a:cubicBezTo>
                  <a:pt x="249" y="185"/>
                  <a:pt x="499" y="370"/>
                  <a:pt x="771" y="499"/>
                </a:cubicBezTo>
                <a:cubicBezTo>
                  <a:pt x="1043" y="628"/>
                  <a:pt x="1293" y="718"/>
                  <a:pt x="1633" y="771"/>
                </a:cubicBezTo>
                <a:cubicBezTo>
                  <a:pt x="1973" y="824"/>
                  <a:pt x="2392" y="820"/>
                  <a:pt x="2812" y="816"/>
                </a:cubicBezTo>
              </a:path>
            </a:pathLst>
          </a:custGeom>
          <a:noFill/>
          <a:ln w="38100" cap="flat" cmpd="sng">
            <a:solidFill>
              <a:srgbClr val="003399"/>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175107" name="Freeform 3"/>
          <p:cNvSpPr>
            <a:spLocks/>
          </p:cNvSpPr>
          <p:nvPr/>
        </p:nvSpPr>
        <p:spPr bwMode="auto">
          <a:xfrm flipV="1">
            <a:off x="1836739" y="4713404"/>
            <a:ext cx="5543573" cy="1236546"/>
          </a:xfrm>
          <a:custGeom>
            <a:avLst/>
            <a:gdLst>
              <a:gd name="T0" fmla="*/ 0 w 2812"/>
              <a:gd name="T1" fmla="*/ 0 h 824"/>
              <a:gd name="T2" fmla="*/ 2147483647 w 2812"/>
              <a:gd name="T3" fmla="*/ 2147483647 h 824"/>
              <a:gd name="T4" fmla="*/ 2147483647 w 2812"/>
              <a:gd name="T5" fmla="*/ 2147483647 h 824"/>
              <a:gd name="T6" fmla="*/ 2147483647 w 2812"/>
              <a:gd name="T7" fmla="*/ 2147483647 h 8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12" h="824">
                <a:moveTo>
                  <a:pt x="0" y="0"/>
                </a:moveTo>
                <a:cubicBezTo>
                  <a:pt x="249" y="185"/>
                  <a:pt x="499" y="370"/>
                  <a:pt x="771" y="499"/>
                </a:cubicBezTo>
                <a:cubicBezTo>
                  <a:pt x="1043" y="628"/>
                  <a:pt x="1293" y="718"/>
                  <a:pt x="1633" y="771"/>
                </a:cubicBezTo>
                <a:cubicBezTo>
                  <a:pt x="1973" y="824"/>
                  <a:pt x="2392" y="820"/>
                  <a:pt x="2812" y="816"/>
                </a:cubicBezTo>
              </a:path>
            </a:pathLst>
          </a:custGeom>
          <a:noFill/>
          <a:ln w="38100" cap="flat" cmpd="sng">
            <a:solidFill>
              <a:srgbClr val="003399"/>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175108" name="Freeform 4"/>
          <p:cNvSpPr>
            <a:spLocks/>
          </p:cNvSpPr>
          <p:nvPr/>
        </p:nvSpPr>
        <p:spPr bwMode="auto">
          <a:xfrm flipV="1">
            <a:off x="1908175" y="4206119"/>
            <a:ext cx="5472137" cy="242320"/>
          </a:xfrm>
          <a:custGeom>
            <a:avLst/>
            <a:gdLst>
              <a:gd name="T0" fmla="*/ 0 w 2676"/>
              <a:gd name="T1" fmla="*/ 2147483647 h 454"/>
              <a:gd name="T2" fmla="*/ 2147483647 w 2676"/>
              <a:gd name="T3" fmla="*/ 2147483647 h 454"/>
              <a:gd name="T4" fmla="*/ 2147483647 w 2676"/>
              <a:gd name="T5" fmla="*/ 2147483647 h 454"/>
              <a:gd name="T6" fmla="*/ 2147483647 w 2676"/>
              <a:gd name="T7" fmla="*/ 0 h 45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76" h="454">
                <a:moveTo>
                  <a:pt x="0" y="454"/>
                </a:moveTo>
                <a:cubicBezTo>
                  <a:pt x="189" y="374"/>
                  <a:pt x="378" y="295"/>
                  <a:pt x="635" y="227"/>
                </a:cubicBezTo>
                <a:cubicBezTo>
                  <a:pt x="892" y="159"/>
                  <a:pt x="1202" y="83"/>
                  <a:pt x="1542" y="45"/>
                </a:cubicBezTo>
                <a:cubicBezTo>
                  <a:pt x="1882" y="7"/>
                  <a:pt x="2279" y="3"/>
                  <a:pt x="2676" y="0"/>
                </a:cubicBezTo>
              </a:path>
            </a:pathLst>
          </a:custGeom>
          <a:noFill/>
          <a:ln w="38100" cap="flat" cmpd="sng">
            <a:solidFill>
              <a:srgbClr val="0055FE"/>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175109" name="Freeform 5"/>
          <p:cNvSpPr>
            <a:spLocks/>
          </p:cNvSpPr>
          <p:nvPr/>
        </p:nvSpPr>
        <p:spPr bwMode="auto">
          <a:xfrm flipV="1">
            <a:off x="1728788" y="4573682"/>
            <a:ext cx="5651524" cy="944467"/>
          </a:xfrm>
          <a:custGeom>
            <a:avLst/>
            <a:gdLst>
              <a:gd name="T0" fmla="*/ 0 w 2812"/>
              <a:gd name="T1" fmla="*/ 0 h 824"/>
              <a:gd name="T2" fmla="*/ 2147483647 w 2812"/>
              <a:gd name="T3" fmla="*/ 2147483647 h 824"/>
              <a:gd name="T4" fmla="*/ 2147483647 w 2812"/>
              <a:gd name="T5" fmla="*/ 2147483647 h 824"/>
              <a:gd name="T6" fmla="*/ 2147483647 w 2812"/>
              <a:gd name="T7" fmla="*/ 2147483647 h 8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12" h="824">
                <a:moveTo>
                  <a:pt x="0" y="0"/>
                </a:moveTo>
                <a:cubicBezTo>
                  <a:pt x="249" y="185"/>
                  <a:pt x="499" y="370"/>
                  <a:pt x="771" y="499"/>
                </a:cubicBezTo>
                <a:cubicBezTo>
                  <a:pt x="1043" y="628"/>
                  <a:pt x="1293" y="718"/>
                  <a:pt x="1633" y="771"/>
                </a:cubicBezTo>
                <a:cubicBezTo>
                  <a:pt x="1973" y="824"/>
                  <a:pt x="2392" y="820"/>
                  <a:pt x="2812" y="816"/>
                </a:cubicBezTo>
              </a:path>
            </a:pathLst>
          </a:custGeom>
          <a:noFill/>
          <a:ln w="38100" cap="flat" cmpd="sng">
            <a:solidFill>
              <a:srgbClr val="003399"/>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grpSp>
        <p:nvGrpSpPr>
          <p:cNvPr id="175110" name="Group 6"/>
          <p:cNvGrpSpPr>
            <a:grpSpLocks/>
          </p:cNvGrpSpPr>
          <p:nvPr/>
        </p:nvGrpSpPr>
        <p:grpSpPr bwMode="auto">
          <a:xfrm>
            <a:off x="576264" y="1787247"/>
            <a:ext cx="2520950" cy="4695825"/>
            <a:chOff x="476" y="1156"/>
            <a:chExt cx="1588" cy="2958"/>
          </a:xfrm>
        </p:grpSpPr>
        <p:sp>
          <p:nvSpPr>
            <p:cNvPr id="25653" name="Rectangle 7"/>
            <p:cNvSpPr>
              <a:spLocks noChangeArrowheads="1"/>
            </p:cNvSpPr>
            <p:nvPr/>
          </p:nvSpPr>
          <p:spPr bwMode="auto">
            <a:xfrm>
              <a:off x="521" y="1200"/>
              <a:ext cx="685" cy="2914"/>
            </a:xfrm>
            <a:prstGeom prst="rect">
              <a:avLst/>
            </a:prstGeom>
            <a:gradFill rotWithShape="1">
              <a:gsLst>
                <a:gs pos="0">
                  <a:srgbClr val="5D93FF">
                    <a:alpha val="0"/>
                  </a:srgbClr>
                </a:gs>
                <a:gs pos="100000">
                  <a:srgbClr val="ACC8FF"/>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sp>
          <p:nvSpPr>
            <p:cNvPr id="25654" name="Rectangle 8"/>
            <p:cNvSpPr>
              <a:spLocks noChangeArrowheads="1"/>
            </p:cNvSpPr>
            <p:nvPr/>
          </p:nvSpPr>
          <p:spPr bwMode="auto">
            <a:xfrm flipH="1">
              <a:off x="1202" y="1200"/>
              <a:ext cx="685" cy="2914"/>
            </a:xfrm>
            <a:prstGeom prst="rect">
              <a:avLst/>
            </a:prstGeom>
            <a:gradFill rotWithShape="1">
              <a:gsLst>
                <a:gs pos="0">
                  <a:srgbClr val="663300">
                    <a:alpha val="0"/>
                  </a:srgbClr>
                </a:gs>
                <a:gs pos="100000">
                  <a:srgbClr val="B1977D"/>
                </a:gs>
              </a:gsLst>
              <a:lin ang="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sp>
          <p:nvSpPr>
            <p:cNvPr id="175113" name="Rectangle 9"/>
            <p:cNvSpPr>
              <a:spLocks noChangeArrowheads="1"/>
            </p:cNvSpPr>
            <p:nvPr/>
          </p:nvSpPr>
          <p:spPr bwMode="auto">
            <a:xfrm flipH="1" flipV="1">
              <a:off x="476" y="1156"/>
              <a:ext cx="1588" cy="499"/>
            </a:xfrm>
            <a:prstGeom prst="rect">
              <a:avLst/>
            </a:prstGeom>
            <a:gradFill rotWithShape="1">
              <a:gsLst>
                <a:gs pos="0">
                  <a:schemeClr val="bg1">
                    <a:alpha val="0"/>
                  </a:schemeClr>
                </a:gs>
                <a:gs pos="100000">
                  <a:schemeClr val="bg1">
                    <a:gamma/>
                    <a:tint val="0"/>
                    <a:invGamma/>
                  </a:schemeClr>
                </a:gs>
              </a:gsLst>
              <a:lin ang="5400000" scaled="1"/>
            </a:gra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defRPr/>
              </a:pPr>
              <a:endParaRPr lang="en-IE" sz="2800">
                <a:solidFill>
                  <a:srgbClr val="FFFFFF"/>
                </a:solidFill>
                <a:latin typeface="Tahoma" pitchFamily="34" charset="0"/>
              </a:endParaRPr>
            </a:p>
          </p:txBody>
        </p:sp>
      </p:grpSp>
      <p:sp>
        <p:nvSpPr>
          <p:cNvPr id="175114" name="Line 10"/>
          <p:cNvSpPr>
            <a:spLocks noChangeShapeType="1"/>
          </p:cNvSpPr>
          <p:nvPr/>
        </p:nvSpPr>
        <p:spPr bwMode="auto">
          <a:xfrm>
            <a:off x="1468826" y="2608039"/>
            <a:ext cx="439350" cy="3052986"/>
          </a:xfrm>
          <a:prstGeom prst="line">
            <a:avLst/>
          </a:prstGeom>
          <a:noFill/>
          <a:ln w="190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grpSp>
        <p:nvGrpSpPr>
          <p:cNvPr id="175115" name="Group 11"/>
          <p:cNvGrpSpPr>
            <a:grpSpLocks/>
          </p:cNvGrpSpPr>
          <p:nvPr/>
        </p:nvGrpSpPr>
        <p:grpSpPr bwMode="auto">
          <a:xfrm>
            <a:off x="329490" y="2675340"/>
            <a:ext cx="1110657" cy="624029"/>
            <a:chOff x="158" y="1207"/>
            <a:chExt cx="507" cy="339"/>
          </a:xfrm>
        </p:grpSpPr>
        <p:pic>
          <p:nvPicPr>
            <p:cNvPr id="25651" name="Picture 12" descr="MCj04339500000[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 y="1207"/>
              <a:ext cx="339" cy="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52" name="Picture 13" descr="MCj0311912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476" y="1344"/>
              <a:ext cx="189" cy="1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75119" name="Text Box 15"/>
          <p:cNvSpPr txBox="1">
            <a:spLocks noChangeArrowheads="1"/>
          </p:cNvSpPr>
          <p:nvPr/>
        </p:nvSpPr>
        <p:spPr bwMode="auto">
          <a:xfrm>
            <a:off x="2011460" y="4889366"/>
            <a:ext cx="457200" cy="2524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49263" eaLnBrk="0" hangingPunct="0">
              <a:defRPr sz="2400">
                <a:solidFill>
                  <a:schemeClr val="tx1"/>
                </a:solidFill>
                <a:latin typeface="Times New Roman" pitchFamily="18" charset="0"/>
              </a:defRPr>
            </a:lvl1pPr>
            <a:lvl2pPr marL="742950" indent="-285750" defTabSz="449263" eaLnBrk="0" hangingPunct="0">
              <a:defRPr sz="2400">
                <a:solidFill>
                  <a:schemeClr val="tx1"/>
                </a:solidFill>
                <a:latin typeface="Times New Roman" pitchFamily="18" charset="0"/>
              </a:defRPr>
            </a:lvl2pPr>
            <a:lvl3pPr marL="1143000" indent="-228600" defTabSz="449263" eaLnBrk="0" hangingPunct="0">
              <a:defRPr sz="2400">
                <a:solidFill>
                  <a:schemeClr val="tx1"/>
                </a:solidFill>
                <a:latin typeface="Times New Roman" pitchFamily="18" charset="0"/>
              </a:defRPr>
            </a:lvl3pPr>
            <a:lvl4pPr marL="1600200" indent="-228600" defTabSz="449263" eaLnBrk="0" hangingPunct="0">
              <a:defRPr sz="2400">
                <a:solidFill>
                  <a:schemeClr val="tx1"/>
                </a:solidFill>
                <a:latin typeface="Times New Roman" pitchFamily="18" charset="0"/>
              </a:defRPr>
            </a:lvl4pPr>
            <a:lvl5pPr marL="2057400" indent="-228600" defTabSz="449263" eaLnBrk="0" hangingPunct="0">
              <a:defRPr sz="2400">
                <a:solidFill>
                  <a:schemeClr val="tx1"/>
                </a:solidFill>
                <a:latin typeface="Times New Roman" pitchFamily="18" charset="0"/>
              </a:defRPr>
            </a:lvl5pPr>
            <a:lvl6pPr marL="2514600" indent="-228600" defTabSz="449263" eaLnBrk="0" fontAlgn="base" hangingPunct="0">
              <a:spcBef>
                <a:spcPct val="0"/>
              </a:spcBef>
              <a:spcAft>
                <a:spcPct val="0"/>
              </a:spcAft>
              <a:defRPr sz="2400">
                <a:solidFill>
                  <a:schemeClr val="tx1"/>
                </a:solidFill>
                <a:latin typeface="Times New Roman" pitchFamily="18" charset="0"/>
              </a:defRPr>
            </a:lvl6pPr>
            <a:lvl7pPr marL="2971800" indent="-228600" defTabSz="449263" eaLnBrk="0" fontAlgn="base" hangingPunct="0">
              <a:spcBef>
                <a:spcPct val="0"/>
              </a:spcBef>
              <a:spcAft>
                <a:spcPct val="0"/>
              </a:spcAft>
              <a:defRPr sz="2400">
                <a:solidFill>
                  <a:schemeClr val="tx1"/>
                </a:solidFill>
                <a:latin typeface="Times New Roman" pitchFamily="18" charset="0"/>
              </a:defRPr>
            </a:lvl7pPr>
            <a:lvl8pPr marL="3429000" indent="-228600" defTabSz="449263" eaLnBrk="0" fontAlgn="base" hangingPunct="0">
              <a:spcBef>
                <a:spcPct val="0"/>
              </a:spcBef>
              <a:spcAft>
                <a:spcPct val="0"/>
              </a:spcAft>
              <a:defRPr sz="2400">
                <a:solidFill>
                  <a:schemeClr val="tx1"/>
                </a:solidFill>
                <a:latin typeface="Times New Roman" pitchFamily="18" charset="0"/>
              </a:defRPr>
            </a:lvl8pPr>
            <a:lvl9pPr marL="3886200" indent="-228600" defTabSz="449263" eaLnBrk="0" fontAlgn="base" hangingPunct="0">
              <a:spcBef>
                <a:spcPct val="0"/>
              </a:spcBef>
              <a:spcAft>
                <a:spcPct val="0"/>
              </a:spcAft>
              <a:defRPr sz="2400">
                <a:solidFill>
                  <a:schemeClr val="tx1"/>
                </a:solidFill>
                <a:latin typeface="Times New Roman" pitchFamily="18" charset="0"/>
              </a:defRPr>
            </a:lvl9pPr>
          </a:lstStyle>
          <a:p>
            <a:pPr algn="r">
              <a:lnSpc>
                <a:spcPct val="88000"/>
              </a:lnSpc>
              <a:buClr>
                <a:srgbClr val="000000"/>
              </a:buClr>
              <a:buSzPct val="100000"/>
              <a:buFont typeface="Times New Roman" pitchFamily="18" charset="0"/>
              <a:buNone/>
            </a:pPr>
            <a:r>
              <a:rPr lang="en-GB" sz="1200" dirty="0">
                <a:solidFill>
                  <a:srgbClr val="003399"/>
                </a:solidFill>
                <a:latin typeface="Tahoma" pitchFamily="34" charset="0"/>
              </a:rPr>
              <a:t>ATA</a:t>
            </a:r>
          </a:p>
        </p:txBody>
      </p:sp>
      <p:pic>
        <p:nvPicPr>
          <p:cNvPr id="175120" name="Picture 16" descr="MCj0311912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982486" y="3923495"/>
            <a:ext cx="6477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5121" name="Text Box 17"/>
          <p:cNvSpPr txBox="1">
            <a:spLocks noChangeArrowheads="1"/>
          </p:cNvSpPr>
          <p:nvPr/>
        </p:nvSpPr>
        <p:spPr bwMode="auto">
          <a:xfrm>
            <a:off x="1968598" y="3968750"/>
            <a:ext cx="500062" cy="252413"/>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49263" eaLnBrk="0" hangingPunct="0">
              <a:defRPr sz="2400">
                <a:solidFill>
                  <a:schemeClr val="tx1"/>
                </a:solidFill>
                <a:latin typeface="Times New Roman" pitchFamily="18" charset="0"/>
              </a:defRPr>
            </a:lvl1pPr>
            <a:lvl2pPr marL="742950" indent="-285750" defTabSz="449263" eaLnBrk="0" hangingPunct="0">
              <a:defRPr sz="2400">
                <a:solidFill>
                  <a:schemeClr val="tx1"/>
                </a:solidFill>
                <a:latin typeface="Times New Roman" pitchFamily="18" charset="0"/>
              </a:defRPr>
            </a:lvl2pPr>
            <a:lvl3pPr marL="1143000" indent="-228600" defTabSz="449263" eaLnBrk="0" hangingPunct="0">
              <a:defRPr sz="2400">
                <a:solidFill>
                  <a:schemeClr val="tx1"/>
                </a:solidFill>
                <a:latin typeface="Times New Roman" pitchFamily="18" charset="0"/>
              </a:defRPr>
            </a:lvl3pPr>
            <a:lvl4pPr marL="1600200" indent="-228600" defTabSz="449263" eaLnBrk="0" hangingPunct="0">
              <a:defRPr sz="2400">
                <a:solidFill>
                  <a:schemeClr val="tx1"/>
                </a:solidFill>
                <a:latin typeface="Times New Roman" pitchFamily="18" charset="0"/>
              </a:defRPr>
            </a:lvl4pPr>
            <a:lvl5pPr marL="2057400" indent="-228600" defTabSz="449263" eaLnBrk="0" hangingPunct="0">
              <a:defRPr sz="2400">
                <a:solidFill>
                  <a:schemeClr val="tx1"/>
                </a:solidFill>
                <a:latin typeface="Times New Roman" pitchFamily="18" charset="0"/>
              </a:defRPr>
            </a:lvl5pPr>
            <a:lvl6pPr marL="2514600" indent="-228600" defTabSz="449263" eaLnBrk="0" fontAlgn="base" hangingPunct="0">
              <a:spcBef>
                <a:spcPct val="0"/>
              </a:spcBef>
              <a:spcAft>
                <a:spcPct val="0"/>
              </a:spcAft>
              <a:defRPr sz="2400">
                <a:solidFill>
                  <a:schemeClr val="tx1"/>
                </a:solidFill>
                <a:latin typeface="Times New Roman" pitchFamily="18" charset="0"/>
              </a:defRPr>
            </a:lvl6pPr>
            <a:lvl7pPr marL="2971800" indent="-228600" defTabSz="449263" eaLnBrk="0" fontAlgn="base" hangingPunct="0">
              <a:spcBef>
                <a:spcPct val="0"/>
              </a:spcBef>
              <a:spcAft>
                <a:spcPct val="0"/>
              </a:spcAft>
              <a:defRPr sz="2400">
                <a:solidFill>
                  <a:schemeClr val="tx1"/>
                </a:solidFill>
                <a:latin typeface="Times New Roman" pitchFamily="18" charset="0"/>
              </a:defRPr>
            </a:lvl7pPr>
            <a:lvl8pPr marL="3429000" indent="-228600" defTabSz="449263" eaLnBrk="0" fontAlgn="base" hangingPunct="0">
              <a:spcBef>
                <a:spcPct val="0"/>
              </a:spcBef>
              <a:spcAft>
                <a:spcPct val="0"/>
              </a:spcAft>
              <a:defRPr sz="2400">
                <a:solidFill>
                  <a:schemeClr val="tx1"/>
                </a:solidFill>
                <a:latin typeface="Times New Roman" pitchFamily="18" charset="0"/>
              </a:defRPr>
            </a:lvl8pPr>
            <a:lvl9pPr marL="3886200" indent="-228600" defTabSz="449263" eaLnBrk="0" fontAlgn="base" hangingPunct="0">
              <a:spcBef>
                <a:spcPct val="0"/>
              </a:spcBef>
              <a:spcAft>
                <a:spcPct val="0"/>
              </a:spcAft>
              <a:defRPr sz="2400">
                <a:solidFill>
                  <a:schemeClr val="tx1"/>
                </a:solidFill>
                <a:latin typeface="Times New Roman" pitchFamily="18" charset="0"/>
              </a:defRPr>
            </a:lvl9pPr>
          </a:lstStyle>
          <a:p>
            <a:pPr algn="r">
              <a:lnSpc>
                <a:spcPct val="88000"/>
              </a:lnSpc>
              <a:buClr>
                <a:srgbClr val="000000"/>
              </a:buClr>
              <a:buSzPct val="100000"/>
              <a:buFont typeface="Times New Roman" pitchFamily="18" charset="0"/>
              <a:buNone/>
            </a:pPr>
            <a:r>
              <a:rPr lang="en-GB" sz="1200" dirty="0">
                <a:solidFill>
                  <a:srgbClr val="0055FE"/>
                </a:solidFill>
                <a:latin typeface="Tahoma" pitchFamily="34" charset="0"/>
              </a:rPr>
              <a:t>24 H</a:t>
            </a:r>
          </a:p>
        </p:txBody>
      </p:sp>
      <p:sp>
        <p:nvSpPr>
          <p:cNvPr id="175123" name="Text Box 19"/>
          <p:cNvSpPr txBox="1">
            <a:spLocks noChangeArrowheads="1"/>
          </p:cNvSpPr>
          <p:nvPr/>
        </p:nvSpPr>
        <p:spPr bwMode="auto">
          <a:xfrm>
            <a:off x="2119524" y="3134519"/>
            <a:ext cx="500062" cy="25241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49263" eaLnBrk="0" hangingPunct="0">
              <a:defRPr sz="2400">
                <a:solidFill>
                  <a:schemeClr val="tx1"/>
                </a:solidFill>
                <a:latin typeface="Times New Roman" pitchFamily="18" charset="0"/>
              </a:defRPr>
            </a:lvl1pPr>
            <a:lvl2pPr marL="742950" indent="-285750" defTabSz="449263" eaLnBrk="0" hangingPunct="0">
              <a:defRPr sz="2400">
                <a:solidFill>
                  <a:schemeClr val="tx1"/>
                </a:solidFill>
                <a:latin typeface="Times New Roman" pitchFamily="18" charset="0"/>
              </a:defRPr>
            </a:lvl2pPr>
            <a:lvl3pPr marL="1143000" indent="-228600" defTabSz="449263" eaLnBrk="0" hangingPunct="0">
              <a:defRPr sz="2400">
                <a:solidFill>
                  <a:schemeClr val="tx1"/>
                </a:solidFill>
                <a:latin typeface="Times New Roman" pitchFamily="18" charset="0"/>
              </a:defRPr>
            </a:lvl3pPr>
            <a:lvl4pPr marL="1600200" indent="-228600" defTabSz="449263" eaLnBrk="0" hangingPunct="0">
              <a:defRPr sz="2400">
                <a:solidFill>
                  <a:schemeClr val="tx1"/>
                </a:solidFill>
                <a:latin typeface="Times New Roman" pitchFamily="18" charset="0"/>
              </a:defRPr>
            </a:lvl4pPr>
            <a:lvl5pPr marL="2057400" indent="-228600" defTabSz="449263" eaLnBrk="0" hangingPunct="0">
              <a:defRPr sz="2400">
                <a:solidFill>
                  <a:schemeClr val="tx1"/>
                </a:solidFill>
                <a:latin typeface="Times New Roman" pitchFamily="18" charset="0"/>
              </a:defRPr>
            </a:lvl5pPr>
            <a:lvl6pPr marL="2514600" indent="-228600" defTabSz="449263" eaLnBrk="0" fontAlgn="base" hangingPunct="0">
              <a:spcBef>
                <a:spcPct val="0"/>
              </a:spcBef>
              <a:spcAft>
                <a:spcPct val="0"/>
              </a:spcAft>
              <a:defRPr sz="2400">
                <a:solidFill>
                  <a:schemeClr val="tx1"/>
                </a:solidFill>
                <a:latin typeface="Times New Roman" pitchFamily="18" charset="0"/>
              </a:defRPr>
            </a:lvl6pPr>
            <a:lvl7pPr marL="2971800" indent="-228600" defTabSz="449263" eaLnBrk="0" fontAlgn="base" hangingPunct="0">
              <a:spcBef>
                <a:spcPct val="0"/>
              </a:spcBef>
              <a:spcAft>
                <a:spcPct val="0"/>
              </a:spcAft>
              <a:defRPr sz="2400">
                <a:solidFill>
                  <a:schemeClr val="tx1"/>
                </a:solidFill>
                <a:latin typeface="Times New Roman" pitchFamily="18" charset="0"/>
              </a:defRPr>
            </a:lvl7pPr>
            <a:lvl8pPr marL="3429000" indent="-228600" defTabSz="449263" eaLnBrk="0" fontAlgn="base" hangingPunct="0">
              <a:spcBef>
                <a:spcPct val="0"/>
              </a:spcBef>
              <a:spcAft>
                <a:spcPct val="0"/>
              </a:spcAft>
              <a:defRPr sz="2400">
                <a:solidFill>
                  <a:schemeClr val="tx1"/>
                </a:solidFill>
                <a:latin typeface="Times New Roman" pitchFamily="18" charset="0"/>
              </a:defRPr>
            </a:lvl8pPr>
            <a:lvl9pPr marL="3886200" indent="-228600" defTabSz="449263" eaLnBrk="0" fontAlgn="base" hangingPunct="0">
              <a:spcBef>
                <a:spcPct val="0"/>
              </a:spcBef>
              <a:spcAft>
                <a:spcPct val="0"/>
              </a:spcAft>
              <a:defRPr sz="2400">
                <a:solidFill>
                  <a:schemeClr val="tx1"/>
                </a:solidFill>
                <a:latin typeface="Times New Roman" pitchFamily="18" charset="0"/>
              </a:defRPr>
            </a:lvl9pPr>
          </a:lstStyle>
          <a:p>
            <a:pPr algn="r">
              <a:lnSpc>
                <a:spcPct val="88000"/>
              </a:lnSpc>
              <a:buClr>
                <a:srgbClr val="000000"/>
              </a:buClr>
              <a:buSzPct val="100000"/>
              <a:buFont typeface="Times New Roman" pitchFamily="18" charset="0"/>
              <a:buNone/>
            </a:pPr>
            <a:r>
              <a:rPr lang="en-GB" sz="1200" dirty="0">
                <a:solidFill>
                  <a:srgbClr val="003399"/>
                </a:solidFill>
                <a:latin typeface="Tahoma" pitchFamily="34" charset="0"/>
              </a:rPr>
              <a:t>72 H</a:t>
            </a:r>
          </a:p>
        </p:txBody>
      </p:sp>
      <p:sp>
        <p:nvSpPr>
          <p:cNvPr id="175124" name="Text Box 20"/>
          <p:cNvSpPr txBox="1">
            <a:spLocks noChangeArrowheads="1"/>
          </p:cNvSpPr>
          <p:nvPr/>
        </p:nvSpPr>
        <p:spPr bwMode="auto">
          <a:xfrm>
            <a:off x="2105025" y="5774186"/>
            <a:ext cx="463550" cy="255587"/>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449263" eaLnBrk="0" hangingPunct="0">
              <a:defRPr sz="2400">
                <a:solidFill>
                  <a:schemeClr val="tx1"/>
                </a:solidFill>
                <a:latin typeface="Times New Roman" pitchFamily="18" charset="0"/>
              </a:defRPr>
            </a:lvl1pPr>
            <a:lvl2pPr marL="742950" indent="-285750" defTabSz="449263" eaLnBrk="0" hangingPunct="0">
              <a:defRPr sz="2400">
                <a:solidFill>
                  <a:schemeClr val="tx1"/>
                </a:solidFill>
                <a:latin typeface="Times New Roman" pitchFamily="18" charset="0"/>
              </a:defRPr>
            </a:lvl2pPr>
            <a:lvl3pPr marL="1143000" indent="-228600" defTabSz="449263" eaLnBrk="0" hangingPunct="0">
              <a:defRPr sz="2400">
                <a:solidFill>
                  <a:schemeClr val="tx1"/>
                </a:solidFill>
                <a:latin typeface="Times New Roman" pitchFamily="18" charset="0"/>
              </a:defRPr>
            </a:lvl3pPr>
            <a:lvl4pPr marL="1600200" indent="-228600" defTabSz="449263" eaLnBrk="0" hangingPunct="0">
              <a:defRPr sz="2400">
                <a:solidFill>
                  <a:schemeClr val="tx1"/>
                </a:solidFill>
                <a:latin typeface="Times New Roman" pitchFamily="18" charset="0"/>
              </a:defRPr>
            </a:lvl4pPr>
            <a:lvl5pPr marL="2057400" indent="-228600" defTabSz="449263" eaLnBrk="0" hangingPunct="0">
              <a:defRPr sz="2400">
                <a:solidFill>
                  <a:schemeClr val="tx1"/>
                </a:solidFill>
                <a:latin typeface="Times New Roman" pitchFamily="18" charset="0"/>
              </a:defRPr>
            </a:lvl5pPr>
            <a:lvl6pPr marL="2514600" indent="-228600" defTabSz="449263" eaLnBrk="0" fontAlgn="base" hangingPunct="0">
              <a:spcBef>
                <a:spcPct val="0"/>
              </a:spcBef>
              <a:spcAft>
                <a:spcPct val="0"/>
              </a:spcAft>
              <a:defRPr sz="2400">
                <a:solidFill>
                  <a:schemeClr val="tx1"/>
                </a:solidFill>
                <a:latin typeface="Times New Roman" pitchFamily="18" charset="0"/>
              </a:defRPr>
            </a:lvl6pPr>
            <a:lvl7pPr marL="2971800" indent="-228600" defTabSz="449263" eaLnBrk="0" fontAlgn="base" hangingPunct="0">
              <a:spcBef>
                <a:spcPct val="0"/>
              </a:spcBef>
              <a:spcAft>
                <a:spcPct val="0"/>
              </a:spcAft>
              <a:defRPr sz="2400">
                <a:solidFill>
                  <a:schemeClr val="tx1"/>
                </a:solidFill>
                <a:latin typeface="Times New Roman" pitchFamily="18" charset="0"/>
              </a:defRPr>
            </a:lvl7pPr>
            <a:lvl8pPr marL="3429000" indent="-228600" defTabSz="449263" eaLnBrk="0" fontAlgn="base" hangingPunct="0">
              <a:spcBef>
                <a:spcPct val="0"/>
              </a:spcBef>
              <a:spcAft>
                <a:spcPct val="0"/>
              </a:spcAft>
              <a:defRPr sz="2400">
                <a:solidFill>
                  <a:schemeClr val="tx1"/>
                </a:solidFill>
                <a:latin typeface="Times New Roman" pitchFamily="18" charset="0"/>
              </a:defRPr>
            </a:lvl8pPr>
            <a:lvl9pPr marL="3886200" indent="-228600" defTabSz="449263" eaLnBrk="0" fontAlgn="base" hangingPunct="0">
              <a:spcBef>
                <a:spcPct val="0"/>
              </a:spcBef>
              <a:spcAft>
                <a:spcPct val="0"/>
              </a:spcAft>
              <a:defRPr sz="2400">
                <a:solidFill>
                  <a:schemeClr val="tx1"/>
                </a:solidFill>
                <a:latin typeface="Times New Roman" pitchFamily="18" charset="0"/>
              </a:defRPr>
            </a:lvl9pPr>
          </a:lstStyle>
          <a:p>
            <a:pPr algn="r">
              <a:lnSpc>
                <a:spcPct val="88000"/>
              </a:lnSpc>
              <a:buClr>
                <a:srgbClr val="000000"/>
              </a:buClr>
              <a:buSzPct val="100000"/>
              <a:buFont typeface="Times New Roman" pitchFamily="18" charset="0"/>
              <a:buNone/>
            </a:pPr>
            <a:r>
              <a:rPr lang="en-GB" sz="1200" dirty="0">
                <a:solidFill>
                  <a:srgbClr val="003399"/>
                </a:solidFill>
                <a:latin typeface="Tahoma" pitchFamily="34" charset="0"/>
              </a:rPr>
              <a:t>ATD</a:t>
            </a:r>
          </a:p>
        </p:txBody>
      </p:sp>
      <p:sp>
        <p:nvSpPr>
          <p:cNvPr id="175125" name="Line 21"/>
          <p:cNvSpPr>
            <a:spLocks noChangeShapeType="1"/>
          </p:cNvSpPr>
          <p:nvPr/>
        </p:nvSpPr>
        <p:spPr bwMode="auto">
          <a:xfrm flipH="1">
            <a:off x="971549" y="6029773"/>
            <a:ext cx="936625" cy="391665"/>
          </a:xfrm>
          <a:prstGeom prst="line">
            <a:avLst/>
          </a:prstGeom>
          <a:noFill/>
          <a:ln w="19050">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pic>
        <p:nvPicPr>
          <p:cNvPr id="175126" name="Picture 22" descr="MCj0311912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a:off x="856524" y="5200650"/>
            <a:ext cx="9350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20" name="Picture 26" descr="MCj0435242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24761" y="2233410"/>
            <a:ext cx="705303" cy="140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75131" name="Group 27"/>
          <p:cNvGrpSpPr>
            <a:grpSpLocks/>
          </p:cNvGrpSpPr>
          <p:nvPr/>
        </p:nvGrpSpPr>
        <p:grpSpPr bwMode="auto">
          <a:xfrm>
            <a:off x="7805974" y="1934683"/>
            <a:ext cx="1231900" cy="1263650"/>
            <a:chOff x="1338" y="2024"/>
            <a:chExt cx="1315" cy="1316"/>
          </a:xfrm>
        </p:grpSpPr>
        <p:sp>
          <p:nvSpPr>
            <p:cNvPr id="25649" name="Oval 28"/>
            <p:cNvSpPr>
              <a:spLocks noChangeArrowheads="1"/>
            </p:cNvSpPr>
            <p:nvPr/>
          </p:nvSpPr>
          <p:spPr bwMode="auto">
            <a:xfrm>
              <a:off x="1338" y="2024"/>
              <a:ext cx="1315" cy="1316"/>
            </a:xfrm>
            <a:prstGeom prst="ellipse">
              <a:avLst/>
            </a:prstGeom>
            <a:gradFill rotWithShape="1">
              <a:gsLst>
                <a:gs pos="0">
                  <a:srgbClr val="A9DDEE"/>
                </a:gs>
                <a:gs pos="100000">
                  <a:srgbClr val="0099CC"/>
                </a:gs>
              </a:gsLst>
              <a:lin ang="5400000" scaled="1"/>
            </a:gradFill>
            <a:ln>
              <a:noFill/>
            </a:ln>
            <a:effectLst>
              <a:outerShdw sy="50000" rotWithShape="0">
                <a:schemeClr val="bg2">
                  <a:alpha val="50000"/>
                </a:schemeClr>
              </a:outerShdw>
            </a:effectLst>
            <a:extLst>
              <a:ext uri="{91240B29-F687-4F45-9708-019B960494DF}">
                <a14:hiddenLine xmlns:a14="http://schemas.microsoft.com/office/drawing/2010/main" w="9525" algn="ctr">
                  <a:solidFill>
                    <a:schemeClr val="bg2"/>
                  </a:solidFill>
                  <a:round/>
                  <a:headEnd/>
                  <a:tailEnd/>
                </a14:hiddenLine>
              </a:ext>
            </a:extLst>
          </p:spPr>
          <p:txBody>
            <a:bodyPr wrap="none"/>
            <a:lstStyle/>
            <a:p>
              <a:pPr algn="ctr" defTabSz="449263" eaLnBrk="0" hangingPunct="0">
                <a:lnSpc>
                  <a:spcPct val="88000"/>
                </a:lnSpc>
                <a:buClr>
                  <a:srgbClr val="000000"/>
                </a:buClr>
                <a:buSzPct val="100000"/>
                <a:buFont typeface="Times New Roman" pitchFamily="18" charset="0"/>
                <a:buNone/>
              </a:pPr>
              <a:r>
                <a:rPr lang="en-GB" sz="1200">
                  <a:solidFill>
                    <a:srgbClr val="002B71"/>
                  </a:solidFill>
                  <a:latin typeface="Verdana" pitchFamily="34" charset="0"/>
                </a:rPr>
                <a:t>THETIS</a:t>
              </a:r>
            </a:p>
          </p:txBody>
        </p:sp>
        <p:pic>
          <p:nvPicPr>
            <p:cNvPr id="25650" name="Picture 29" descr="MCj04247900000[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726" y="2523"/>
              <a:ext cx="655" cy="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75134" name="Group 30"/>
          <p:cNvGrpSpPr>
            <a:grpSpLocks/>
          </p:cNvGrpSpPr>
          <p:nvPr/>
        </p:nvGrpSpPr>
        <p:grpSpPr bwMode="auto">
          <a:xfrm>
            <a:off x="3371536" y="4077925"/>
            <a:ext cx="1368425" cy="1003300"/>
            <a:chOff x="2566" y="3385"/>
            <a:chExt cx="813" cy="596"/>
          </a:xfrm>
        </p:grpSpPr>
        <p:grpSp>
          <p:nvGrpSpPr>
            <p:cNvPr id="25639" name="Group 31"/>
            <p:cNvGrpSpPr>
              <a:grpSpLocks/>
            </p:cNvGrpSpPr>
            <p:nvPr/>
          </p:nvGrpSpPr>
          <p:grpSpPr bwMode="auto">
            <a:xfrm>
              <a:off x="2585" y="3385"/>
              <a:ext cx="794" cy="596"/>
              <a:chOff x="2585" y="3385"/>
              <a:chExt cx="794" cy="596"/>
            </a:xfrm>
          </p:grpSpPr>
          <p:sp>
            <p:nvSpPr>
              <p:cNvPr id="25646" name="AutoShape 32"/>
              <p:cNvSpPr>
                <a:spLocks noChangeArrowheads="1"/>
              </p:cNvSpPr>
              <p:nvPr/>
            </p:nvSpPr>
            <p:spPr bwMode="auto">
              <a:xfrm>
                <a:off x="2789" y="3385"/>
                <a:ext cx="590" cy="589"/>
              </a:xfrm>
              <a:prstGeom prst="roundRect">
                <a:avLst>
                  <a:gd name="adj" fmla="val 16667"/>
                </a:avLst>
              </a:prstGeom>
              <a:solidFill>
                <a:schemeClr val="bg1"/>
              </a:solidFill>
              <a:ln>
                <a:noFill/>
              </a:ln>
              <a:effectLst/>
              <a:extLst>
                <a:ext uri="{91240B29-F687-4F45-9708-019B960494DF}">
                  <a14:hiddenLine xmlns:a14="http://schemas.microsoft.com/office/drawing/2010/main" w="9525" algn="ctr">
                    <a:solidFill>
                      <a:srgbClr val="0055FE"/>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sp>
            <p:nvSpPr>
              <p:cNvPr id="25647" name="Oval 33"/>
              <p:cNvSpPr>
                <a:spLocks noChangeArrowheads="1"/>
              </p:cNvSpPr>
              <p:nvPr/>
            </p:nvSpPr>
            <p:spPr bwMode="auto">
              <a:xfrm>
                <a:off x="2639" y="3449"/>
                <a:ext cx="301" cy="307"/>
              </a:xfrm>
              <a:prstGeom prst="ellipse">
                <a:avLst/>
              </a:prstGeom>
              <a:solidFill>
                <a:schemeClr val="bg1"/>
              </a:solidFill>
              <a:ln>
                <a:noFill/>
              </a:ln>
              <a:effectLst/>
              <a:extLst>
                <a:ext uri="{91240B29-F687-4F45-9708-019B960494DF}">
                  <a14:hiddenLine xmlns:a14="http://schemas.microsoft.com/office/drawing/2010/main" w="9525" algn="ctr">
                    <a:solidFill>
                      <a:srgbClr val="0055FE"/>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sp>
            <p:nvSpPr>
              <p:cNvPr id="25648" name="Oval 34"/>
              <p:cNvSpPr>
                <a:spLocks noChangeArrowheads="1"/>
              </p:cNvSpPr>
              <p:nvPr/>
            </p:nvSpPr>
            <p:spPr bwMode="auto">
              <a:xfrm>
                <a:off x="2585" y="3657"/>
                <a:ext cx="336" cy="324"/>
              </a:xfrm>
              <a:prstGeom prst="ellipse">
                <a:avLst/>
              </a:prstGeom>
              <a:solidFill>
                <a:schemeClr val="bg1"/>
              </a:solidFill>
              <a:ln>
                <a:noFill/>
              </a:ln>
              <a:effectLst/>
              <a:extLst>
                <a:ext uri="{91240B29-F687-4F45-9708-019B960494DF}">
                  <a14:hiddenLine xmlns:a14="http://schemas.microsoft.com/office/drawing/2010/main" w="9525" algn="ctr">
                    <a:solidFill>
                      <a:srgbClr val="0055FE"/>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grpSp>
        <p:grpSp>
          <p:nvGrpSpPr>
            <p:cNvPr id="25640" name="Group 35"/>
            <p:cNvGrpSpPr>
              <a:grpSpLocks/>
            </p:cNvGrpSpPr>
            <p:nvPr/>
          </p:nvGrpSpPr>
          <p:grpSpPr bwMode="auto">
            <a:xfrm>
              <a:off x="2566" y="3419"/>
              <a:ext cx="771" cy="523"/>
              <a:chOff x="4150" y="1395"/>
              <a:chExt cx="897" cy="608"/>
            </a:xfrm>
          </p:grpSpPr>
          <p:grpSp>
            <p:nvGrpSpPr>
              <p:cNvPr id="25641" name="Group 36"/>
              <p:cNvGrpSpPr>
                <a:grpSpLocks/>
              </p:cNvGrpSpPr>
              <p:nvPr/>
            </p:nvGrpSpPr>
            <p:grpSpPr bwMode="auto">
              <a:xfrm>
                <a:off x="4458" y="1395"/>
                <a:ext cx="589" cy="587"/>
                <a:chOff x="2744" y="1726"/>
                <a:chExt cx="567" cy="563"/>
              </a:xfrm>
            </p:grpSpPr>
            <p:pic>
              <p:nvPicPr>
                <p:cNvPr id="25643" name="Picture 37" descr="computer-monitor-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44" y="1726"/>
                  <a:ext cx="567" cy="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44" name="Rectangle 38"/>
                <p:cNvSpPr>
                  <a:spLocks noChangeArrowheads="1"/>
                </p:cNvSpPr>
                <p:nvPr/>
              </p:nvSpPr>
              <p:spPr bwMode="auto">
                <a:xfrm>
                  <a:off x="2791" y="1773"/>
                  <a:ext cx="484" cy="336"/>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pic>
              <p:nvPicPr>
                <p:cNvPr id="25645" name="Picture 3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15" y="1813"/>
                  <a:ext cx="435" cy="241"/>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5642" name="Picture 40" descr="MCj0432621000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50" y="1480"/>
                <a:ext cx="523"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25623" name="TextBox 1"/>
          <p:cNvSpPr txBox="1">
            <a:spLocks noChangeArrowheads="1"/>
          </p:cNvSpPr>
          <p:nvPr/>
        </p:nvSpPr>
        <p:spPr bwMode="auto">
          <a:xfrm>
            <a:off x="4508126" y="3118245"/>
            <a:ext cx="20683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GB" sz="2000" dirty="0" err="1" smtClean="0">
                <a:latin typeface="+mj-lt"/>
              </a:rPr>
              <a:t>SafeSeaNet</a:t>
            </a:r>
            <a:r>
              <a:rPr lang="en-GB" sz="2000" dirty="0" smtClean="0">
                <a:latin typeface="+mj-lt"/>
              </a:rPr>
              <a:t> (National)</a:t>
            </a:r>
            <a:endParaRPr lang="en-IE" sz="2000" dirty="0">
              <a:latin typeface="+mj-lt"/>
            </a:endParaRPr>
          </a:p>
        </p:txBody>
      </p:sp>
      <p:sp>
        <p:nvSpPr>
          <p:cNvPr id="25624" name="TextBox 2"/>
          <p:cNvSpPr txBox="1">
            <a:spLocks noChangeArrowheads="1"/>
          </p:cNvSpPr>
          <p:nvPr/>
        </p:nvSpPr>
        <p:spPr bwMode="auto">
          <a:xfrm>
            <a:off x="2915816" y="2584908"/>
            <a:ext cx="12587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GB" dirty="0" smtClean="0">
                <a:latin typeface="+mj-lt"/>
              </a:rPr>
              <a:t>Port A</a:t>
            </a:r>
            <a:endParaRPr lang="en-IE" dirty="0">
              <a:latin typeface="+mj-lt"/>
            </a:endParaRPr>
          </a:p>
        </p:txBody>
      </p:sp>
      <p:sp>
        <p:nvSpPr>
          <p:cNvPr id="46" name="Text Box 20"/>
          <p:cNvSpPr txBox="1">
            <a:spLocks noChangeArrowheads="1"/>
          </p:cNvSpPr>
          <p:nvPr/>
        </p:nvSpPr>
        <p:spPr bwMode="auto">
          <a:xfrm>
            <a:off x="1639826" y="1839133"/>
            <a:ext cx="1657668" cy="41729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defTabSz="449263" eaLnBrk="0" hangingPunct="0">
              <a:defRPr sz="2400">
                <a:solidFill>
                  <a:schemeClr val="tx1"/>
                </a:solidFill>
                <a:latin typeface="Times New Roman" pitchFamily="18" charset="0"/>
              </a:defRPr>
            </a:lvl1pPr>
            <a:lvl2pPr marL="742950" indent="-285750" defTabSz="449263" eaLnBrk="0" hangingPunct="0">
              <a:defRPr sz="2400">
                <a:solidFill>
                  <a:schemeClr val="tx1"/>
                </a:solidFill>
                <a:latin typeface="Times New Roman" pitchFamily="18" charset="0"/>
              </a:defRPr>
            </a:lvl2pPr>
            <a:lvl3pPr marL="1143000" indent="-228600" defTabSz="449263" eaLnBrk="0" hangingPunct="0">
              <a:defRPr sz="2400">
                <a:solidFill>
                  <a:schemeClr val="tx1"/>
                </a:solidFill>
                <a:latin typeface="Times New Roman" pitchFamily="18" charset="0"/>
              </a:defRPr>
            </a:lvl3pPr>
            <a:lvl4pPr marL="1600200" indent="-228600" defTabSz="449263" eaLnBrk="0" hangingPunct="0">
              <a:defRPr sz="2400">
                <a:solidFill>
                  <a:schemeClr val="tx1"/>
                </a:solidFill>
                <a:latin typeface="Times New Roman" pitchFamily="18" charset="0"/>
              </a:defRPr>
            </a:lvl4pPr>
            <a:lvl5pPr marL="2057400" indent="-228600" defTabSz="449263" eaLnBrk="0" hangingPunct="0">
              <a:defRPr sz="2400">
                <a:solidFill>
                  <a:schemeClr val="tx1"/>
                </a:solidFill>
                <a:latin typeface="Times New Roman" pitchFamily="18" charset="0"/>
              </a:defRPr>
            </a:lvl5pPr>
            <a:lvl6pPr marL="2514600" indent="-228600" defTabSz="449263" eaLnBrk="0" fontAlgn="base" hangingPunct="0">
              <a:spcBef>
                <a:spcPct val="0"/>
              </a:spcBef>
              <a:spcAft>
                <a:spcPct val="0"/>
              </a:spcAft>
              <a:defRPr sz="2400">
                <a:solidFill>
                  <a:schemeClr val="tx1"/>
                </a:solidFill>
                <a:latin typeface="Times New Roman" pitchFamily="18" charset="0"/>
              </a:defRPr>
            </a:lvl6pPr>
            <a:lvl7pPr marL="2971800" indent="-228600" defTabSz="449263" eaLnBrk="0" fontAlgn="base" hangingPunct="0">
              <a:spcBef>
                <a:spcPct val="0"/>
              </a:spcBef>
              <a:spcAft>
                <a:spcPct val="0"/>
              </a:spcAft>
              <a:defRPr sz="2400">
                <a:solidFill>
                  <a:schemeClr val="tx1"/>
                </a:solidFill>
                <a:latin typeface="Times New Roman" pitchFamily="18" charset="0"/>
              </a:defRPr>
            </a:lvl7pPr>
            <a:lvl8pPr marL="3429000" indent="-228600" defTabSz="449263" eaLnBrk="0" fontAlgn="base" hangingPunct="0">
              <a:spcBef>
                <a:spcPct val="0"/>
              </a:spcBef>
              <a:spcAft>
                <a:spcPct val="0"/>
              </a:spcAft>
              <a:defRPr sz="2400">
                <a:solidFill>
                  <a:schemeClr val="tx1"/>
                </a:solidFill>
                <a:latin typeface="Times New Roman" pitchFamily="18" charset="0"/>
              </a:defRPr>
            </a:lvl8pPr>
            <a:lvl9pPr marL="3886200" indent="-228600" defTabSz="449263" eaLnBrk="0" fontAlgn="base" hangingPunct="0">
              <a:spcBef>
                <a:spcPct val="0"/>
              </a:spcBef>
              <a:spcAft>
                <a:spcPct val="0"/>
              </a:spcAft>
              <a:defRPr sz="2400">
                <a:solidFill>
                  <a:schemeClr val="tx1"/>
                </a:solidFill>
                <a:latin typeface="Times New Roman" pitchFamily="18" charset="0"/>
              </a:defRPr>
            </a:lvl9pPr>
          </a:lstStyle>
          <a:p>
            <a:pPr algn="ctr">
              <a:lnSpc>
                <a:spcPct val="88000"/>
              </a:lnSpc>
              <a:buClr>
                <a:srgbClr val="000000"/>
              </a:buClr>
              <a:buSzPct val="100000"/>
              <a:buFont typeface="Times New Roman" pitchFamily="18" charset="0"/>
              <a:buNone/>
            </a:pPr>
            <a:r>
              <a:rPr lang="en-GB" sz="1200" dirty="0">
                <a:solidFill>
                  <a:srgbClr val="003399"/>
                </a:solidFill>
                <a:latin typeface="Tahoma" pitchFamily="34" charset="0"/>
              </a:rPr>
              <a:t>ATD+ </a:t>
            </a:r>
            <a:r>
              <a:rPr lang="en-GB" sz="1200" dirty="0" smtClean="0">
                <a:solidFill>
                  <a:srgbClr val="0055FE"/>
                </a:solidFill>
                <a:latin typeface="Tahoma" pitchFamily="34" charset="0"/>
              </a:rPr>
              <a:t>HAZMAT</a:t>
            </a:r>
          </a:p>
          <a:p>
            <a:pPr algn="ctr">
              <a:lnSpc>
                <a:spcPct val="88000"/>
              </a:lnSpc>
              <a:buClr>
                <a:srgbClr val="000000"/>
              </a:buClr>
              <a:buSzPct val="100000"/>
            </a:pPr>
            <a:r>
              <a:rPr lang="en-GB" sz="1200" dirty="0" smtClean="0">
                <a:solidFill>
                  <a:srgbClr val="0055FE"/>
                </a:solidFill>
                <a:latin typeface="Tahoma" pitchFamily="34" charset="0"/>
              </a:rPr>
              <a:t>(on departure)</a:t>
            </a:r>
            <a:endParaRPr lang="en-GB" sz="1200" dirty="0">
              <a:solidFill>
                <a:srgbClr val="0055FE"/>
              </a:solidFill>
              <a:latin typeface="Tahoma" pitchFamily="34" charset="0"/>
            </a:endParaRPr>
          </a:p>
        </p:txBody>
      </p:sp>
      <p:sp>
        <p:nvSpPr>
          <p:cNvPr id="47" name="Freeform 2"/>
          <p:cNvSpPr>
            <a:spLocks/>
          </p:cNvSpPr>
          <p:nvPr/>
        </p:nvSpPr>
        <p:spPr bwMode="auto">
          <a:xfrm rot="486554">
            <a:off x="1817033" y="2533176"/>
            <a:ext cx="4135018" cy="249789"/>
          </a:xfrm>
          <a:custGeom>
            <a:avLst/>
            <a:gdLst>
              <a:gd name="T0" fmla="*/ 0 w 10000"/>
              <a:gd name="T1" fmla="*/ 0 h 9698"/>
              <a:gd name="T2" fmla="*/ 2147483647 w 10000"/>
              <a:gd name="T3" fmla="*/ 727525164 h 9698"/>
              <a:gd name="T4" fmla="*/ 2147483647 w 10000"/>
              <a:gd name="T5" fmla="*/ 2147483647 h 9698"/>
              <a:gd name="T6" fmla="*/ 2147483647 w 10000"/>
              <a:gd name="T7" fmla="*/ 2147483647 h 969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0000" h="9698">
                <a:moveTo>
                  <a:pt x="0" y="0"/>
                </a:moveTo>
                <a:cubicBezTo>
                  <a:pt x="1205" y="1906"/>
                  <a:pt x="5237" y="27"/>
                  <a:pt x="6249" y="87"/>
                </a:cubicBezTo>
                <a:cubicBezTo>
                  <a:pt x="7261" y="148"/>
                  <a:pt x="4425" y="-183"/>
                  <a:pt x="6071" y="363"/>
                </a:cubicBezTo>
                <a:cubicBezTo>
                  <a:pt x="7718" y="909"/>
                  <a:pt x="7965" y="9739"/>
                  <a:pt x="10000" y="9698"/>
                </a:cubicBezTo>
              </a:path>
            </a:pathLst>
          </a:custGeom>
          <a:noFill/>
          <a:ln w="38100" cap="flat" cmpd="sng">
            <a:solidFill>
              <a:srgbClr val="00B050"/>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grpSp>
        <p:nvGrpSpPr>
          <p:cNvPr id="48" name="Group 30"/>
          <p:cNvGrpSpPr>
            <a:grpSpLocks/>
          </p:cNvGrpSpPr>
          <p:nvPr/>
        </p:nvGrpSpPr>
        <p:grpSpPr bwMode="auto">
          <a:xfrm>
            <a:off x="3932877" y="2119477"/>
            <a:ext cx="1368425" cy="1003300"/>
            <a:chOff x="2566" y="3385"/>
            <a:chExt cx="813" cy="596"/>
          </a:xfrm>
        </p:grpSpPr>
        <p:grpSp>
          <p:nvGrpSpPr>
            <p:cNvPr id="25629" name="Group 31"/>
            <p:cNvGrpSpPr>
              <a:grpSpLocks/>
            </p:cNvGrpSpPr>
            <p:nvPr/>
          </p:nvGrpSpPr>
          <p:grpSpPr bwMode="auto">
            <a:xfrm>
              <a:off x="2585" y="3385"/>
              <a:ext cx="794" cy="596"/>
              <a:chOff x="2585" y="3385"/>
              <a:chExt cx="794" cy="596"/>
            </a:xfrm>
          </p:grpSpPr>
          <p:sp>
            <p:nvSpPr>
              <p:cNvPr id="25636" name="AutoShape 32"/>
              <p:cNvSpPr>
                <a:spLocks noChangeArrowheads="1"/>
              </p:cNvSpPr>
              <p:nvPr/>
            </p:nvSpPr>
            <p:spPr bwMode="auto">
              <a:xfrm>
                <a:off x="2789" y="3385"/>
                <a:ext cx="590" cy="589"/>
              </a:xfrm>
              <a:prstGeom prst="roundRect">
                <a:avLst>
                  <a:gd name="adj" fmla="val 16667"/>
                </a:avLst>
              </a:prstGeom>
              <a:solidFill>
                <a:schemeClr val="bg1"/>
              </a:solidFill>
              <a:ln>
                <a:noFill/>
              </a:ln>
              <a:effectLst/>
              <a:extLst>
                <a:ext uri="{91240B29-F687-4F45-9708-019B960494DF}">
                  <a14:hiddenLine xmlns:a14="http://schemas.microsoft.com/office/drawing/2010/main" w="9525" algn="ctr">
                    <a:solidFill>
                      <a:srgbClr val="0055FE"/>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sp>
            <p:nvSpPr>
              <p:cNvPr id="25637" name="Oval 33"/>
              <p:cNvSpPr>
                <a:spLocks noChangeArrowheads="1"/>
              </p:cNvSpPr>
              <p:nvPr/>
            </p:nvSpPr>
            <p:spPr bwMode="auto">
              <a:xfrm>
                <a:off x="2639" y="3449"/>
                <a:ext cx="301" cy="307"/>
              </a:xfrm>
              <a:prstGeom prst="ellipse">
                <a:avLst/>
              </a:prstGeom>
              <a:solidFill>
                <a:schemeClr val="bg1"/>
              </a:solidFill>
              <a:ln>
                <a:noFill/>
              </a:ln>
              <a:effectLst/>
              <a:extLst>
                <a:ext uri="{91240B29-F687-4F45-9708-019B960494DF}">
                  <a14:hiddenLine xmlns:a14="http://schemas.microsoft.com/office/drawing/2010/main" w="9525" algn="ctr">
                    <a:solidFill>
                      <a:srgbClr val="0055FE"/>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sp>
            <p:nvSpPr>
              <p:cNvPr id="25638" name="Oval 34"/>
              <p:cNvSpPr>
                <a:spLocks noChangeArrowheads="1"/>
              </p:cNvSpPr>
              <p:nvPr/>
            </p:nvSpPr>
            <p:spPr bwMode="auto">
              <a:xfrm>
                <a:off x="2585" y="3657"/>
                <a:ext cx="336" cy="324"/>
              </a:xfrm>
              <a:prstGeom prst="ellipse">
                <a:avLst/>
              </a:prstGeom>
              <a:solidFill>
                <a:schemeClr val="bg1"/>
              </a:solidFill>
              <a:ln>
                <a:noFill/>
              </a:ln>
              <a:effectLst/>
              <a:extLst>
                <a:ext uri="{91240B29-F687-4F45-9708-019B960494DF}">
                  <a14:hiddenLine xmlns:a14="http://schemas.microsoft.com/office/drawing/2010/main" w="9525" algn="ctr">
                    <a:solidFill>
                      <a:srgbClr val="0055FE"/>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grpSp>
        <p:grpSp>
          <p:nvGrpSpPr>
            <p:cNvPr id="25630" name="Group 35"/>
            <p:cNvGrpSpPr>
              <a:grpSpLocks/>
            </p:cNvGrpSpPr>
            <p:nvPr/>
          </p:nvGrpSpPr>
          <p:grpSpPr bwMode="auto">
            <a:xfrm>
              <a:off x="2566" y="3419"/>
              <a:ext cx="771" cy="523"/>
              <a:chOff x="4150" y="1395"/>
              <a:chExt cx="897" cy="608"/>
            </a:xfrm>
          </p:grpSpPr>
          <p:grpSp>
            <p:nvGrpSpPr>
              <p:cNvPr id="25631" name="Group 36"/>
              <p:cNvGrpSpPr>
                <a:grpSpLocks/>
              </p:cNvGrpSpPr>
              <p:nvPr/>
            </p:nvGrpSpPr>
            <p:grpSpPr bwMode="auto">
              <a:xfrm>
                <a:off x="4458" y="1395"/>
                <a:ext cx="589" cy="587"/>
                <a:chOff x="2744" y="1726"/>
                <a:chExt cx="567" cy="563"/>
              </a:xfrm>
            </p:grpSpPr>
            <p:pic>
              <p:nvPicPr>
                <p:cNvPr id="25633" name="Picture 37" descr="computer-monitor-icon"/>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44" y="1726"/>
                  <a:ext cx="567" cy="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634" name="Rectangle 38"/>
                <p:cNvSpPr>
                  <a:spLocks noChangeArrowheads="1"/>
                </p:cNvSpPr>
                <p:nvPr/>
              </p:nvSpPr>
              <p:spPr bwMode="auto">
                <a:xfrm>
                  <a:off x="2791" y="1773"/>
                  <a:ext cx="484" cy="336"/>
                </a:xfrm>
                <a:prstGeom prst="rect">
                  <a:avLst/>
                </a:prstGeom>
                <a:solidFill>
                  <a:schemeClr val="bg1"/>
                </a:solidFill>
                <a:ln>
                  <a:noFill/>
                </a:ln>
                <a:effectLst/>
                <a:extLs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defTabSz="449263" eaLnBrk="0" hangingPunct="0">
                    <a:lnSpc>
                      <a:spcPct val="88000"/>
                    </a:lnSpc>
                    <a:buClr>
                      <a:srgbClr val="000000"/>
                    </a:buClr>
                    <a:buSzPct val="100000"/>
                    <a:buFont typeface="Times New Roman" pitchFamily="18" charset="0"/>
                    <a:buNone/>
                  </a:pPr>
                  <a:endParaRPr lang="en-US" sz="2800">
                    <a:solidFill>
                      <a:srgbClr val="FFFFFF"/>
                    </a:solidFill>
                    <a:latin typeface="Tahoma" pitchFamily="34" charset="0"/>
                  </a:endParaRPr>
                </a:p>
              </p:txBody>
            </p:sp>
            <p:pic>
              <p:nvPicPr>
                <p:cNvPr id="25635" name="Picture 3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815" y="1813"/>
                  <a:ext cx="435" cy="241"/>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5632" name="Picture 40" descr="MCj04326210000[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50" y="1480"/>
                <a:ext cx="523"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60" name="Rectangle 14"/>
          <p:cNvSpPr txBox="1">
            <a:spLocks noChangeArrowheads="1"/>
          </p:cNvSpPr>
          <p:nvPr/>
        </p:nvSpPr>
        <p:spPr bwMode="auto">
          <a:xfrm>
            <a:off x="819150" y="1052736"/>
            <a:ext cx="7767638" cy="8633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lvl1pPr algn="l" defTabSz="449263" rtl="0" eaLnBrk="0" fontAlgn="base" hangingPunct="0">
              <a:lnSpc>
                <a:spcPct val="106000"/>
              </a:lnSpc>
              <a:spcBef>
                <a:spcPct val="0"/>
              </a:spcBef>
              <a:spcAft>
                <a:spcPct val="0"/>
              </a:spcAft>
              <a:buClr>
                <a:srgbClr val="0078C7"/>
              </a:buClr>
              <a:buSzPct val="100000"/>
              <a:buFont typeface="Verdana" pitchFamily="34" charset="0"/>
              <a:defRPr sz="2200" b="1">
                <a:solidFill>
                  <a:srgbClr val="0078C7"/>
                </a:solidFill>
                <a:latin typeface="+mj-lt"/>
                <a:ea typeface="+mj-ea"/>
                <a:cs typeface="+mj-cs"/>
              </a:defRPr>
            </a:lvl1pPr>
            <a:lvl2pPr algn="l" defTabSz="449263" rtl="0" eaLnBrk="0" fontAlgn="base" hangingPunct="0">
              <a:lnSpc>
                <a:spcPct val="106000"/>
              </a:lnSpc>
              <a:spcBef>
                <a:spcPct val="0"/>
              </a:spcBef>
              <a:spcAft>
                <a:spcPct val="0"/>
              </a:spcAft>
              <a:buClr>
                <a:srgbClr val="0078C7"/>
              </a:buClr>
              <a:buSzPct val="100000"/>
              <a:buFont typeface="Verdana" pitchFamily="34" charset="0"/>
              <a:defRPr sz="2200" b="1">
                <a:solidFill>
                  <a:srgbClr val="0078C7"/>
                </a:solidFill>
                <a:latin typeface="Verdana" pitchFamily="34" charset="0"/>
                <a:cs typeface="Arial" charset="0"/>
              </a:defRPr>
            </a:lvl2pPr>
            <a:lvl3pPr algn="l" defTabSz="449263" rtl="0" eaLnBrk="0" fontAlgn="base" hangingPunct="0">
              <a:lnSpc>
                <a:spcPct val="106000"/>
              </a:lnSpc>
              <a:spcBef>
                <a:spcPct val="0"/>
              </a:spcBef>
              <a:spcAft>
                <a:spcPct val="0"/>
              </a:spcAft>
              <a:buClr>
                <a:srgbClr val="0078C7"/>
              </a:buClr>
              <a:buSzPct val="100000"/>
              <a:buFont typeface="Verdana" pitchFamily="34" charset="0"/>
              <a:defRPr sz="2200" b="1">
                <a:solidFill>
                  <a:srgbClr val="0078C7"/>
                </a:solidFill>
                <a:latin typeface="Verdana" pitchFamily="34" charset="0"/>
                <a:cs typeface="Arial" charset="0"/>
              </a:defRPr>
            </a:lvl3pPr>
            <a:lvl4pPr algn="l" defTabSz="449263" rtl="0" eaLnBrk="0" fontAlgn="base" hangingPunct="0">
              <a:lnSpc>
                <a:spcPct val="106000"/>
              </a:lnSpc>
              <a:spcBef>
                <a:spcPct val="0"/>
              </a:spcBef>
              <a:spcAft>
                <a:spcPct val="0"/>
              </a:spcAft>
              <a:buClr>
                <a:srgbClr val="0078C7"/>
              </a:buClr>
              <a:buSzPct val="100000"/>
              <a:buFont typeface="Verdana" pitchFamily="34" charset="0"/>
              <a:defRPr sz="2200" b="1">
                <a:solidFill>
                  <a:srgbClr val="0078C7"/>
                </a:solidFill>
                <a:latin typeface="Verdana" pitchFamily="34" charset="0"/>
                <a:cs typeface="Arial" charset="0"/>
              </a:defRPr>
            </a:lvl4pPr>
            <a:lvl5pPr algn="l" defTabSz="449263" rtl="0" eaLnBrk="0" fontAlgn="base" hangingPunct="0">
              <a:lnSpc>
                <a:spcPct val="106000"/>
              </a:lnSpc>
              <a:spcBef>
                <a:spcPct val="0"/>
              </a:spcBef>
              <a:spcAft>
                <a:spcPct val="0"/>
              </a:spcAft>
              <a:buClr>
                <a:srgbClr val="0078C7"/>
              </a:buClr>
              <a:buSzPct val="100000"/>
              <a:buFont typeface="Verdana" pitchFamily="34" charset="0"/>
              <a:defRPr sz="2200" b="1">
                <a:solidFill>
                  <a:srgbClr val="0078C7"/>
                </a:solidFill>
                <a:latin typeface="Verdana" pitchFamily="34" charset="0"/>
                <a:cs typeface="Arial" charset="0"/>
              </a:defRPr>
            </a:lvl5pPr>
            <a:lvl6pPr marL="457200" algn="l" defTabSz="449263" rtl="0" eaLnBrk="0" fontAlgn="base" hangingPunct="0">
              <a:lnSpc>
                <a:spcPct val="106000"/>
              </a:lnSpc>
              <a:spcBef>
                <a:spcPct val="0"/>
              </a:spcBef>
              <a:spcAft>
                <a:spcPct val="0"/>
              </a:spcAft>
              <a:buClr>
                <a:srgbClr val="0078C7"/>
              </a:buClr>
              <a:buSzPct val="100000"/>
              <a:buFont typeface="Verdana" pitchFamily="34" charset="0"/>
              <a:defRPr sz="2200" b="1">
                <a:solidFill>
                  <a:srgbClr val="0078C7"/>
                </a:solidFill>
                <a:latin typeface="Verdana" pitchFamily="34" charset="0"/>
                <a:cs typeface="Arial" charset="0"/>
              </a:defRPr>
            </a:lvl6pPr>
            <a:lvl7pPr marL="914400" algn="l" defTabSz="449263" rtl="0" eaLnBrk="0" fontAlgn="base" hangingPunct="0">
              <a:lnSpc>
                <a:spcPct val="106000"/>
              </a:lnSpc>
              <a:spcBef>
                <a:spcPct val="0"/>
              </a:spcBef>
              <a:spcAft>
                <a:spcPct val="0"/>
              </a:spcAft>
              <a:buClr>
                <a:srgbClr val="0078C7"/>
              </a:buClr>
              <a:buSzPct val="100000"/>
              <a:buFont typeface="Verdana" pitchFamily="34" charset="0"/>
              <a:defRPr sz="2200" b="1">
                <a:solidFill>
                  <a:srgbClr val="0078C7"/>
                </a:solidFill>
                <a:latin typeface="Verdana" pitchFamily="34" charset="0"/>
                <a:cs typeface="Arial" charset="0"/>
              </a:defRPr>
            </a:lvl7pPr>
            <a:lvl8pPr marL="1371600" algn="l" defTabSz="449263" rtl="0" eaLnBrk="0" fontAlgn="base" hangingPunct="0">
              <a:lnSpc>
                <a:spcPct val="106000"/>
              </a:lnSpc>
              <a:spcBef>
                <a:spcPct val="0"/>
              </a:spcBef>
              <a:spcAft>
                <a:spcPct val="0"/>
              </a:spcAft>
              <a:buClr>
                <a:srgbClr val="0078C7"/>
              </a:buClr>
              <a:buSzPct val="100000"/>
              <a:buFont typeface="Verdana" pitchFamily="34" charset="0"/>
              <a:defRPr sz="2200" b="1">
                <a:solidFill>
                  <a:srgbClr val="0078C7"/>
                </a:solidFill>
                <a:latin typeface="Verdana" pitchFamily="34" charset="0"/>
                <a:cs typeface="Arial" charset="0"/>
              </a:defRPr>
            </a:lvl8pPr>
            <a:lvl9pPr marL="1828800" algn="l" defTabSz="449263" rtl="0" eaLnBrk="0" fontAlgn="base" hangingPunct="0">
              <a:lnSpc>
                <a:spcPct val="106000"/>
              </a:lnSpc>
              <a:spcBef>
                <a:spcPct val="0"/>
              </a:spcBef>
              <a:spcAft>
                <a:spcPct val="0"/>
              </a:spcAft>
              <a:buClr>
                <a:srgbClr val="0078C7"/>
              </a:buClr>
              <a:buSzPct val="100000"/>
              <a:buFont typeface="Verdana" pitchFamily="34" charset="0"/>
              <a:defRPr sz="2200" b="1">
                <a:solidFill>
                  <a:srgbClr val="0078C7"/>
                </a:solidFill>
                <a:latin typeface="Verdana" pitchFamily="34" charset="0"/>
                <a:cs typeface="Arial" charset="0"/>
              </a:defRPr>
            </a:lvl9pPr>
          </a:lstStyle>
          <a:p>
            <a:pPr algn="ctr"/>
            <a:r>
              <a:rPr lang="en-GB" sz="2400" dirty="0" smtClean="0"/>
              <a:t>PortPlus </a:t>
            </a:r>
            <a:br>
              <a:rPr lang="en-GB" sz="2400" dirty="0" smtClean="0"/>
            </a:br>
            <a:r>
              <a:rPr lang="en-GB" sz="1600" dirty="0" smtClean="0"/>
              <a:t>Reporting Obligations (PSC+VTMIS)</a:t>
            </a:r>
            <a:br>
              <a:rPr lang="en-GB" sz="1600" dirty="0" smtClean="0"/>
            </a:br>
            <a:r>
              <a:rPr lang="en-GB" sz="1600" dirty="0" smtClean="0"/>
              <a:t>HAZMAT EU</a:t>
            </a:r>
          </a:p>
        </p:txBody>
      </p:sp>
      <p:pic>
        <p:nvPicPr>
          <p:cNvPr id="56" name="Picture 26" descr="MCj0435242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807997" y="4183169"/>
            <a:ext cx="684212" cy="135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 name="TextBox 2"/>
          <p:cNvSpPr txBox="1">
            <a:spLocks noChangeArrowheads="1"/>
          </p:cNvSpPr>
          <p:nvPr/>
        </p:nvSpPr>
        <p:spPr bwMode="auto">
          <a:xfrm>
            <a:off x="3229133" y="5200650"/>
            <a:ext cx="125873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GB" dirty="0" smtClean="0">
                <a:latin typeface="+mj-lt"/>
              </a:rPr>
              <a:t>Port B</a:t>
            </a:r>
            <a:endParaRPr lang="en-IE" dirty="0">
              <a:latin typeface="+mj-lt"/>
            </a:endParaRPr>
          </a:p>
        </p:txBody>
      </p:sp>
      <p:pic>
        <p:nvPicPr>
          <p:cNvPr id="59" name="Picture 26" descr="MCj0435242000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347227" y="4075931"/>
            <a:ext cx="705303" cy="1400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 name="TextBox 1"/>
          <p:cNvSpPr txBox="1">
            <a:spLocks noChangeArrowheads="1"/>
          </p:cNvSpPr>
          <p:nvPr/>
        </p:nvSpPr>
        <p:spPr bwMode="auto">
          <a:xfrm>
            <a:off x="7165828" y="5091182"/>
            <a:ext cx="1885475"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GB" sz="2000" dirty="0" err="1" smtClean="0">
                <a:latin typeface="+mj-lt"/>
              </a:rPr>
              <a:t>SafeSeaNet</a:t>
            </a:r>
            <a:r>
              <a:rPr lang="en-GB" sz="2000" dirty="0" smtClean="0">
                <a:latin typeface="+mj-lt"/>
              </a:rPr>
              <a:t> (Central)</a:t>
            </a:r>
            <a:endParaRPr lang="en-IE" sz="2000" dirty="0">
              <a:latin typeface="+mj-lt"/>
            </a:endParaRPr>
          </a:p>
        </p:txBody>
      </p:sp>
      <p:sp>
        <p:nvSpPr>
          <p:cNvPr id="62" name="TextBox 1"/>
          <p:cNvSpPr txBox="1">
            <a:spLocks noChangeArrowheads="1"/>
          </p:cNvSpPr>
          <p:nvPr/>
        </p:nvSpPr>
        <p:spPr bwMode="auto">
          <a:xfrm>
            <a:off x="4666833" y="5135369"/>
            <a:ext cx="20683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r>
              <a:rPr lang="en-GB" sz="2000" dirty="0" err="1" smtClean="0">
                <a:latin typeface="+mj-lt"/>
              </a:rPr>
              <a:t>SafeSeaNet</a:t>
            </a:r>
            <a:r>
              <a:rPr lang="en-GB" sz="2000" dirty="0" smtClean="0">
                <a:latin typeface="+mj-lt"/>
              </a:rPr>
              <a:t> (National)</a:t>
            </a:r>
            <a:endParaRPr lang="en-IE" sz="2000" dirty="0">
              <a:latin typeface="+mj-lt"/>
            </a:endParaRPr>
          </a:p>
        </p:txBody>
      </p:sp>
      <p:sp>
        <p:nvSpPr>
          <p:cNvPr id="65" name="Freeform 2"/>
          <p:cNvSpPr>
            <a:spLocks/>
          </p:cNvSpPr>
          <p:nvPr/>
        </p:nvSpPr>
        <p:spPr bwMode="auto">
          <a:xfrm>
            <a:off x="6429425" y="3260725"/>
            <a:ext cx="917802" cy="908924"/>
          </a:xfrm>
          <a:custGeom>
            <a:avLst/>
            <a:gdLst>
              <a:gd name="T0" fmla="*/ 0 w 2812"/>
              <a:gd name="T1" fmla="*/ 0 h 824"/>
              <a:gd name="T2" fmla="*/ 2147483647 w 2812"/>
              <a:gd name="T3" fmla="*/ 2147483647 h 824"/>
              <a:gd name="T4" fmla="*/ 2147483647 w 2812"/>
              <a:gd name="T5" fmla="*/ 2147483647 h 824"/>
              <a:gd name="T6" fmla="*/ 2147483647 w 2812"/>
              <a:gd name="T7" fmla="*/ 2147483647 h 8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12" h="824">
                <a:moveTo>
                  <a:pt x="0" y="0"/>
                </a:moveTo>
                <a:cubicBezTo>
                  <a:pt x="249" y="185"/>
                  <a:pt x="499" y="370"/>
                  <a:pt x="771" y="499"/>
                </a:cubicBezTo>
                <a:cubicBezTo>
                  <a:pt x="1043" y="628"/>
                  <a:pt x="1293" y="718"/>
                  <a:pt x="1633" y="771"/>
                </a:cubicBezTo>
                <a:cubicBezTo>
                  <a:pt x="1973" y="824"/>
                  <a:pt x="2392" y="820"/>
                  <a:pt x="2812" y="816"/>
                </a:cubicBezTo>
              </a:path>
            </a:pathLst>
          </a:custGeom>
          <a:noFill/>
          <a:ln w="38100" cap="flat" cmpd="sng">
            <a:solidFill>
              <a:srgbClr val="00B050"/>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66" name="Freeform 2"/>
          <p:cNvSpPr>
            <a:spLocks/>
          </p:cNvSpPr>
          <p:nvPr/>
        </p:nvSpPr>
        <p:spPr bwMode="auto">
          <a:xfrm flipV="1">
            <a:off x="7596336" y="3248832"/>
            <a:ext cx="420272" cy="829092"/>
          </a:xfrm>
          <a:custGeom>
            <a:avLst/>
            <a:gdLst>
              <a:gd name="T0" fmla="*/ 0 w 2812"/>
              <a:gd name="T1" fmla="*/ 0 h 824"/>
              <a:gd name="T2" fmla="*/ 2147483647 w 2812"/>
              <a:gd name="T3" fmla="*/ 2147483647 h 824"/>
              <a:gd name="T4" fmla="*/ 2147483647 w 2812"/>
              <a:gd name="T5" fmla="*/ 2147483647 h 824"/>
              <a:gd name="T6" fmla="*/ 2147483647 w 2812"/>
              <a:gd name="T7" fmla="*/ 2147483647 h 8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12" h="824">
                <a:moveTo>
                  <a:pt x="0" y="0"/>
                </a:moveTo>
                <a:cubicBezTo>
                  <a:pt x="249" y="185"/>
                  <a:pt x="499" y="370"/>
                  <a:pt x="771" y="499"/>
                </a:cubicBezTo>
                <a:cubicBezTo>
                  <a:pt x="1043" y="628"/>
                  <a:pt x="1293" y="718"/>
                  <a:pt x="1633" y="771"/>
                </a:cubicBezTo>
                <a:cubicBezTo>
                  <a:pt x="1973" y="824"/>
                  <a:pt x="2392" y="820"/>
                  <a:pt x="2812" y="816"/>
                </a:cubicBezTo>
              </a:path>
            </a:pathLst>
          </a:custGeom>
          <a:noFill/>
          <a:ln w="38100" cap="flat" cmpd="sng">
            <a:solidFill>
              <a:schemeClr val="accent6">
                <a:lumMod val="60000"/>
                <a:lumOff val="40000"/>
              </a:schemeClr>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67" name="Freeform 2"/>
          <p:cNvSpPr>
            <a:spLocks/>
          </p:cNvSpPr>
          <p:nvPr/>
        </p:nvSpPr>
        <p:spPr bwMode="auto">
          <a:xfrm flipV="1">
            <a:off x="7936140" y="3299369"/>
            <a:ext cx="564267" cy="870279"/>
          </a:xfrm>
          <a:custGeom>
            <a:avLst/>
            <a:gdLst>
              <a:gd name="T0" fmla="*/ 0 w 2812"/>
              <a:gd name="T1" fmla="*/ 0 h 824"/>
              <a:gd name="T2" fmla="*/ 2147483647 w 2812"/>
              <a:gd name="T3" fmla="*/ 2147483647 h 824"/>
              <a:gd name="T4" fmla="*/ 2147483647 w 2812"/>
              <a:gd name="T5" fmla="*/ 2147483647 h 824"/>
              <a:gd name="T6" fmla="*/ 2147483647 w 2812"/>
              <a:gd name="T7" fmla="*/ 2147483647 h 8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12" h="824">
                <a:moveTo>
                  <a:pt x="0" y="0"/>
                </a:moveTo>
                <a:cubicBezTo>
                  <a:pt x="249" y="185"/>
                  <a:pt x="499" y="370"/>
                  <a:pt x="771" y="499"/>
                </a:cubicBezTo>
                <a:cubicBezTo>
                  <a:pt x="1043" y="628"/>
                  <a:pt x="1293" y="718"/>
                  <a:pt x="1633" y="771"/>
                </a:cubicBezTo>
                <a:cubicBezTo>
                  <a:pt x="1973" y="824"/>
                  <a:pt x="2392" y="820"/>
                  <a:pt x="2812" y="816"/>
                </a:cubicBezTo>
              </a:path>
            </a:pathLst>
          </a:custGeom>
          <a:noFill/>
          <a:ln w="38100" cap="flat" cmpd="sng">
            <a:solidFill>
              <a:srgbClr val="003399"/>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68" name="Freeform 2"/>
          <p:cNvSpPr>
            <a:spLocks/>
          </p:cNvSpPr>
          <p:nvPr/>
        </p:nvSpPr>
        <p:spPr bwMode="auto">
          <a:xfrm flipV="1">
            <a:off x="7806472" y="3277701"/>
            <a:ext cx="509358" cy="854560"/>
          </a:xfrm>
          <a:custGeom>
            <a:avLst/>
            <a:gdLst>
              <a:gd name="T0" fmla="*/ 0 w 2812"/>
              <a:gd name="T1" fmla="*/ 0 h 824"/>
              <a:gd name="T2" fmla="*/ 2147483647 w 2812"/>
              <a:gd name="T3" fmla="*/ 2147483647 h 824"/>
              <a:gd name="T4" fmla="*/ 2147483647 w 2812"/>
              <a:gd name="T5" fmla="*/ 2147483647 h 824"/>
              <a:gd name="T6" fmla="*/ 2147483647 w 2812"/>
              <a:gd name="T7" fmla="*/ 2147483647 h 8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12" h="824">
                <a:moveTo>
                  <a:pt x="0" y="0"/>
                </a:moveTo>
                <a:cubicBezTo>
                  <a:pt x="249" y="185"/>
                  <a:pt x="499" y="370"/>
                  <a:pt x="771" y="499"/>
                </a:cubicBezTo>
                <a:cubicBezTo>
                  <a:pt x="1043" y="628"/>
                  <a:pt x="1293" y="718"/>
                  <a:pt x="1633" y="771"/>
                </a:cubicBezTo>
                <a:cubicBezTo>
                  <a:pt x="1973" y="824"/>
                  <a:pt x="2392" y="820"/>
                  <a:pt x="2812" y="816"/>
                </a:cubicBezTo>
              </a:path>
            </a:pathLst>
          </a:custGeom>
          <a:noFill/>
          <a:ln w="38100" cap="flat" cmpd="sng">
            <a:solidFill>
              <a:srgbClr val="003399"/>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sp>
        <p:nvSpPr>
          <p:cNvPr id="69" name="Freeform 2"/>
          <p:cNvSpPr>
            <a:spLocks/>
          </p:cNvSpPr>
          <p:nvPr/>
        </p:nvSpPr>
        <p:spPr bwMode="auto">
          <a:xfrm flipV="1">
            <a:off x="7699880" y="3260723"/>
            <a:ext cx="472520" cy="871538"/>
          </a:xfrm>
          <a:custGeom>
            <a:avLst/>
            <a:gdLst>
              <a:gd name="T0" fmla="*/ 0 w 2812"/>
              <a:gd name="T1" fmla="*/ 0 h 824"/>
              <a:gd name="T2" fmla="*/ 2147483647 w 2812"/>
              <a:gd name="T3" fmla="*/ 2147483647 h 824"/>
              <a:gd name="T4" fmla="*/ 2147483647 w 2812"/>
              <a:gd name="T5" fmla="*/ 2147483647 h 824"/>
              <a:gd name="T6" fmla="*/ 2147483647 w 2812"/>
              <a:gd name="T7" fmla="*/ 2147483647 h 82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812" h="824">
                <a:moveTo>
                  <a:pt x="0" y="0"/>
                </a:moveTo>
                <a:cubicBezTo>
                  <a:pt x="249" y="185"/>
                  <a:pt x="499" y="370"/>
                  <a:pt x="771" y="499"/>
                </a:cubicBezTo>
                <a:cubicBezTo>
                  <a:pt x="1043" y="628"/>
                  <a:pt x="1293" y="718"/>
                  <a:pt x="1633" y="771"/>
                </a:cubicBezTo>
                <a:cubicBezTo>
                  <a:pt x="1973" y="824"/>
                  <a:pt x="2392" y="820"/>
                  <a:pt x="2812" y="816"/>
                </a:cubicBezTo>
              </a:path>
            </a:pathLst>
          </a:custGeom>
          <a:noFill/>
          <a:ln w="38100" cap="flat" cmpd="sng">
            <a:solidFill>
              <a:srgbClr val="003399"/>
            </a:solidFill>
            <a:prstDash val="solid"/>
            <a:round/>
            <a:headEnd type="none" w="med" len="med"/>
            <a:tailEnd type="triangle" w="med" len="med"/>
          </a:ln>
          <a:effectLst/>
          <a:extLst>
            <a:ext uri="{909E8E84-426E-40DD-AFC4-6F175D3DCCD1}">
              <a14:hiddenFill xmlns:a14="http://schemas.microsoft.com/office/drawing/2010/main">
                <a:solidFill>
                  <a:srgbClr val="00B8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IE"/>
          </a:p>
        </p:txBody>
      </p:sp>
      <p:pic>
        <p:nvPicPr>
          <p:cNvPr id="70" name="Picture 23" descr="MCj0311912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6524" y="5877698"/>
            <a:ext cx="846752" cy="5177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 name="Picture 23" descr="MCj0311912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91420" y="2005642"/>
            <a:ext cx="438815" cy="2683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63096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75110"/>
                                        </p:tgtEl>
                                        <p:attrNameLst>
                                          <p:attrName>style.visibility</p:attrName>
                                        </p:attrNameLst>
                                      </p:cBhvr>
                                      <p:to>
                                        <p:strVal val="visible"/>
                                      </p:to>
                                    </p:set>
                                    <p:animEffect transition="in" filter="fade">
                                      <p:cBhvr>
                                        <p:cTn id="7" dur="500"/>
                                        <p:tgtEl>
                                          <p:spTgt spid="175110"/>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175115"/>
                                        </p:tgtEl>
                                        <p:attrNameLst>
                                          <p:attrName>style.visibility</p:attrName>
                                        </p:attrNameLst>
                                      </p:cBhvr>
                                      <p:to>
                                        <p:strVal val="visible"/>
                                      </p:to>
                                    </p:set>
                                    <p:animEffect transition="in" filter="fade">
                                      <p:cBhvr>
                                        <p:cTn id="11" dur="500"/>
                                        <p:tgtEl>
                                          <p:spTgt spid="175115"/>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75114"/>
                                        </p:tgtEl>
                                        <p:attrNameLst>
                                          <p:attrName>style.visibility</p:attrName>
                                        </p:attrNameLst>
                                      </p:cBhvr>
                                      <p:to>
                                        <p:strVal val="visible"/>
                                      </p:to>
                                    </p:set>
                                    <p:animEffect transition="in" filter="wipe(up)">
                                      <p:cBhvr>
                                        <p:cTn id="15" dur="3000"/>
                                        <p:tgtEl>
                                          <p:spTgt spid="175114"/>
                                        </p:tgtEl>
                                      </p:cBhvr>
                                    </p:animEffect>
                                  </p:childTnLst>
                                </p:cTn>
                              </p:par>
                              <p:par>
                                <p:cTn id="16" presetID="10" presetClass="entr" presetSubtype="0" fill="hold" grpId="0" nodeType="withEffect">
                                  <p:stCondLst>
                                    <p:cond delay="1000"/>
                                  </p:stCondLst>
                                  <p:childTnLst>
                                    <p:set>
                                      <p:cBhvr>
                                        <p:cTn id="17" dur="1" fill="hold">
                                          <p:stCondLst>
                                            <p:cond delay="0"/>
                                          </p:stCondLst>
                                        </p:cTn>
                                        <p:tgtEl>
                                          <p:spTgt spid="175123"/>
                                        </p:tgtEl>
                                        <p:attrNameLst>
                                          <p:attrName>style.visibility</p:attrName>
                                        </p:attrNameLst>
                                      </p:cBhvr>
                                      <p:to>
                                        <p:strVal val="visible"/>
                                      </p:to>
                                    </p:set>
                                    <p:animEffect transition="in" filter="fade">
                                      <p:cBhvr>
                                        <p:cTn id="18" dur="500"/>
                                        <p:tgtEl>
                                          <p:spTgt spid="175123"/>
                                        </p:tgtEl>
                                      </p:cBhvr>
                                    </p:animEffect>
                                  </p:childTnLst>
                                </p:cTn>
                              </p:par>
                              <p:par>
                                <p:cTn id="19" presetID="22" presetClass="entr" presetSubtype="8" fill="hold" grpId="0" nodeType="withEffect">
                                  <p:stCondLst>
                                    <p:cond delay="1500"/>
                                  </p:stCondLst>
                                  <p:childTnLst>
                                    <p:set>
                                      <p:cBhvr>
                                        <p:cTn id="20" dur="1" fill="hold">
                                          <p:stCondLst>
                                            <p:cond delay="0"/>
                                          </p:stCondLst>
                                        </p:cTn>
                                        <p:tgtEl>
                                          <p:spTgt spid="175106"/>
                                        </p:tgtEl>
                                        <p:attrNameLst>
                                          <p:attrName>style.visibility</p:attrName>
                                        </p:attrNameLst>
                                      </p:cBhvr>
                                      <p:to>
                                        <p:strVal val="visible"/>
                                      </p:to>
                                    </p:set>
                                    <p:animEffect transition="in" filter="wipe(left)">
                                      <p:cBhvr>
                                        <p:cTn id="21" dur="500"/>
                                        <p:tgtEl>
                                          <p:spTgt spid="175106"/>
                                        </p:tgtEl>
                                      </p:cBhvr>
                                    </p:animEffect>
                                  </p:childTnLst>
                                </p:cTn>
                              </p:par>
                              <p:par>
                                <p:cTn id="22" presetID="53" presetClass="entr" presetSubtype="0" fill="hold" nodeType="withEffect">
                                  <p:stCondLst>
                                    <p:cond delay="1500"/>
                                  </p:stCondLst>
                                  <p:childTnLst>
                                    <p:set>
                                      <p:cBhvr>
                                        <p:cTn id="23" dur="1" fill="hold">
                                          <p:stCondLst>
                                            <p:cond delay="0"/>
                                          </p:stCondLst>
                                        </p:cTn>
                                        <p:tgtEl>
                                          <p:spTgt spid="175120"/>
                                        </p:tgtEl>
                                        <p:attrNameLst>
                                          <p:attrName>style.visibility</p:attrName>
                                        </p:attrNameLst>
                                      </p:cBhvr>
                                      <p:to>
                                        <p:strVal val="visible"/>
                                      </p:to>
                                    </p:set>
                                    <p:anim calcmode="lin" valueType="num">
                                      <p:cBhvr>
                                        <p:cTn id="24" dur="1000" fill="hold"/>
                                        <p:tgtEl>
                                          <p:spTgt spid="175120"/>
                                        </p:tgtEl>
                                        <p:attrNameLst>
                                          <p:attrName>ppt_w</p:attrName>
                                        </p:attrNameLst>
                                      </p:cBhvr>
                                      <p:tavLst>
                                        <p:tav tm="0">
                                          <p:val>
                                            <p:fltVal val="0"/>
                                          </p:val>
                                        </p:tav>
                                        <p:tav tm="100000">
                                          <p:val>
                                            <p:strVal val="#ppt_w"/>
                                          </p:val>
                                        </p:tav>
                                      </p:tavLst>
                                    </p:anim>
                                    <p:anim calcmode="lin" valueType="num">
                                      <p:cBhvr>
                                        <p:cTn id="25" dur="1000" fill="hold"/>
                                        <p:tgtEl>
                                          <p:spTgt spid="175120"/>
                                        </p:tgtEl>
                                        <p:attrNameLst>
                                          <p:attrName>ppt_h</p:attrName>
                                        </p:attrNameLst>
                                      </p:cBhvr>
                                      <p:tavLst>
                                        <p:tav tm="0">
                                          <p:val>
                                            <p:fltVal val="0"/>
                                          </p:val>
                                        </p:tav>
                                        <p:tav tm="100000">
                                          <p:val>
                                            <p:strVal val="#ppt_h"/>
                                          </p:val>
                                        </p:tav>
                                      </p:tavLst>
                                    </p:anim>
                                    <p:animEffect transition="in" filter="fade">
                                      <p:cBhvr>
                                        <p:cTn id="26" dur="1000"/>
                                        <p:tgtEl>
                                          <p:spTgt spid="175120"/>
                                        </p:tgtEl>
                                      </p:cBhvr>
                                    </p:animEffect>
                                  </p:childTnLst>
                                </p:cTn>
                              </p:par>
                              <p:par>
                                <p:cTn id="27" presetID="10" presetClass="entr" presetSubtype="0" fill="hold" grpId="0" nodeType="withEffect">
                                  <p:stCondLst>
                                    <p:cond delay="1500"/>
                                  </p:stCondLst>
                                  <p:childTnLst>
                                    <p:set>
                                      <p:cBhvr>
                                        <p:cTn id="28" dur="1" fill="hold">
                                          <p:stCondLst>
                                            <p:cond delay="0"/>
                                          </p:stCondLst>
                                        </p:cTn>
                                        <p:tgtEl>
                                          <p:spTgt spid="175121"/>
                                        </p:tgtEl>
                                        <p:attrNameLst>
                                          <p:attrName>style.visibility</p:attrName>
                                        </p:attrNameLst>
                                      </p:cBhvr>
                                      <p:to>
                                        <p:strVal val="visible"/>
                                      </p:to>
                                    </p:set>
                                    <p:animEffect transition="in" filter="fade">
                                      <p:cBhvr>
                                        <p:cTn id="29" dur="500"/>
                                        <p:tgtEl>
                                          <p:spTgt spid="175121"/>
                                        </p:tgtEl>
                                      </p:cBhvr>
                                    </p:animEffect>
                                  </p:childTnLst>
                                </p:cTn>
                              </p:par>
                              <p:par>
                                <p:cTn id="30" presetID="22" presetClass="entr" presetSubtype="8" fill="hold" grpId="0" nodeType="withEffect">
                                  <p:stCondLst>
                                    <p:cond delay="2500"/>
                                  </p:stCondLst>
                                  <p:childTnLst>
                                    <p:set>
                                      <p:cBhvr>
                                        <p:cTn id="31" dur="1" fill="hold">
                                          <p:stCondLst>
                                            <p:cond delay="0"/>
                                          </p:stCondLst>
                                        </p:cTn>
                                        <p:tgtEl>
                                          <p:spTgt spid="175108"/>
                                        </p:tgtEl>
                                        <p:attrNameLst>
                                          <p:attrName>style.visibility</p:attrName>
                                        </p:attrNameLst>
                                      </p:cBhvr>
                                      <p:to>
                                        <p:strVal val="visible"/>
                                      </p:to>
                                    </p:set>
                                    <p:animEffect transition="in" filter="wipe(left)">
                                      <p:cBhvr>
                                        <p:cTn id="32" dur="500"/>
                                        <p:tgtEl>
                                          <p:spTgt spid="175108"/>
                                        </p:tgtEl>
                                      </p:cBhvr>
                                    </p:animEffect>
                                  </p:childTnLst>
                                </p:cTn>
                              </p:par>
                            </p:childTnLst>
                          </p:cTn>
                        </p:par>
                        <p:par>
                          <p:cTn id="33" fill="hold" nodeType="afterGroup">
                            <p:stCondLst>
                              <p:cond delay="4000"/>
                            </p:stCondLst>
                            <p:childTnLst>
                              <p:par>
                                <p:cTn id="34" presetID="53" presetClass="entr" presetSubtype="0" fill="hold" nodeType="afterEffect">
                                  <p:stCondLst>
                                    <p:cond delay="0"/>
                                  </p:stCondLst>
                                  <p:childTnLst>
                                    <p:set>
                                      <p:cBhvr>
                                        <p:cTn id="35" dur="1" fill="hold">
                                          <p:stCondLst>
                                            <p:cond delay="0"/>
                                          </p:stCondLst>
                                        </p:cTn>
                                        <p:tgtEl>
                                          <p:spTgt spid="175126"/>
                                        </p:tgtEl>
                                        <p:attrNameLst>
                                          <p:attrName>style.visibility</p:attrName>
                                        </p:attrNameLst>
                                      </p:cBhvr>
                                      <p:to>
                                        <p:strVal val="visible"/>
                                      </p:to>
                                    </p:set>
                                    <p:anim calcmode="lin" valueType="num">
                                      <p:cBhvr>
                                        <p:cTn id="36" dur="500" fill="hold"/>
                                        <p:tgtEl>
                                          <p:spTgt spid="175126"/>
                                        </p:tgtEl>
                                        <p:attrNameLst>
                                          <p:attrName>ppt_w</p:attrName>
                                        </p:attrNameLst>
                                      </p:cBhvr>
                                      <p:tavLst>
                                        <p:tav tm="0">
                                          <p:val>
                                            <p:fltVal val="0"/>
                                          </p:val>
                                        </p:tav>
                                        <p:tav tm="100000">
                                          <p:val>
                                            <p:strVal val="#ppt_w"/>
                                          </p:val>
                                        </p:tav>
                                      </p:tavLst>
                                    </p:anim>
                                    <p:anim calcmode="lin" valueType="num">
                                      <p:cBhvr>
                                        <p:cTn id="37" dur="500" fill="hold"/>
                                        <p:tgtEl>
                                          <p:spTgt spid="175126"/>
                                        </p:tgtEl>
                                        <p:attrNameLst>
                                          <p:attrName>ppt_h</p:attrName>
                                        </p:attrNameLst>
                                      </p:cBhvr>
                                      <p:tavLst>
                                        <p:tav tm="0">
                                          <p:val>
                                            <p:fltVal val="0"/>
                                          </p:val>
                                        </p:tav>
                                        <p:tav tm="100000">
                                          <p:val>
                                            <p:strVal val="#ppt_h"/>
                                          </p:val>
                                        </p:tav>
                                      </p:tavLst>
                                    </p:anim>
                                    <p:animEffect transition="in" filter="fade">
                                      <p:cBhvr>
                                        <p:cTn id="38" dur="500"/>
                                        <p:tgtEl>
                                          <p:spTgt spid="175126"/>
                                        </p:tgtEl>
                                      </p:cBhvr>
                                    </p:animEffect>
                                  </p:childTnLst>
                                </p:cTn>
                              </p:par>
                            </p:childTnLst>
                          </p:cTn>
                        </p:par>
                        <p:par>
                          <p:cTn id="39" fill="hold" nodeType="afterGroup">
                            <p:stCondLst>
                              <p:cond delay="4500"/>
                            </p:stCondLst>
                            <p:childTnLst>
                              <p:par>
                                <p:cTn id="40" presetID="10" presetClass="entr" presetSubtype="0" fill="hold" grpId="0" nodeType="afterEffect">
                                  <p:stCondLst>
                                    <p:cond delay="0"/>
                                  </p:stCondLst>
                                  <p:childTnLst>
                                    <p:set>
                                      <p:cBhvr>
                                        <p:cTn id="41" dur="1" fill="hold">
                                          <p:stCondLst>
                                            <p:cond delay="0"/>
                                          </p:stCondLst>
                                        </p:cTn>
                                        <p:tgtEl>
                                          <p:spTgt spid="175119"/>
                                        </p:tgtEl>
                                        <p:attrNameLst>
                                          <p:attrName>style.visibility</p:attrName>
                                        </p:attrNameLst>
                                      </p:cBhvr>
                                      <p:to>
                                        <p:strVal val="visible"/>
                                      </p:to>
                                    </p:set>
                                    <p:animEffect transition="in" filter="fade">
                                      <p:cBhvr>
                                        <p:cTn id="42" dur="500"/>
                                        <p:tgtEl>
                                          <p:spTgt spid="175119"/>
                                        </p:tgtEl>
                                      </p:cBhvr>
                                    </p:animEffect>
                                  </p:childTnLst>
                                </p:cTn>
                              </p:par>
                            </p:childTnLst>
                          </p:cTn>
                        </p:par>
                        <p:par>
                          <p:cTn id="43" fill="hold" nodeType="afterGroup">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175109"/>
                                        </p:tgtEl>
                                        <p:attrNameLst>
                                          <p:attrName>style.visibility</p:attrName>
                                        </p:attrNameLst>
                                      </p:cBhvr>
                                      <p:to>
                                        <p:strVal val="visible"/>
                                      </p:to>
                                    </p:set>
                                    <p:animEffect transition="in" filter="wipe(left)">
                                      <p:cBhvr>
                                        <p:cTn id="46" dur="500"/>
                                        <p:tgtEl>
                                          <p:spTgt spid="17510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175125"/>
                                        </p:tgtEl>
                                        <p:attrNameLst>
                                          <p:attrName>style.visibility</p:attrName>
                                        </p:attrNameLst>
                                      </p:cBhvr>
                                      <p:to>
                                        <p:strVal val="visible"/>
                                      </p:to>
                                    </p:set>
                                    <p:animEffect transition="in" filter="wipe(up)">
                                      <p:cBhvr>
                                        <p:cTn id="49" dur="2000"/>
                                        <p:tgtEl>
                                          <p:spTgt spid="175125"/>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175124"/>
                                        </p:tgtEl>
                                        <p:attrNameLst>
                                          <p:attrName>style.visibility</p:attrName>
                                        </p:attrNameLst>
                                      </p:cBhvr>
                                      <p:to>
                                        <p:strVal val="visible"/>
                                      </p:to>
                                    </p:set>
                                    <p:animEffect transition="in" filter="fade">
                                      <p:cBhvr>
                                        <p:cTn id="52" dur="500"/>
                                        <p:tgtEl>
                                          <p:spTgt spid="175124"/>
                                        </p:tgtEl>
                                      </p:cBhvr>
                                    </p:animEffect>
                                  </p:childTnLst>
                                </p:cTn>
                              </p:par>
                              <p:par>
                                <p:cTn id="53" presetID="22" presetClass="entr" presetSubtype="8" fill="hold" grpId="0" nodeType="withEffect">
                                  <p:stCondLst>
                                    <p:cond delay="1000"/>
                                  </p:stCondLst>
                                  <p:childTnLst>
                                    <p:set>
                                      <p:cBhvr>
                                        <p:cTn id="54" dur="1" fill="hold">
                                          <p:stCondLst>
                                            <p:cond delay="0"/>
                                          </p:stCondLst>
                                        </p:cTn>
                                        <p:tgtEl>
                                          <p:spTgt spid="175107"/>
                                        </p:tgtEl>
                                        <p:attrNameLst>
                                          <p:attrName>style.visibility</p:attrName>
                                        </p:attrNameLst>
                                      </p:cBhvr>
                                      <p:to>
                                        <p:strVal val="visible"/>
                                      </p:to>
                                    </p:set>
                                    <p:animEffect transition="in" filter="wipe(left)">
                                      <p:cBhvr>
                                        <p:cTn id="55" dur="500"/>
                                        <p:tgtEl>
                                          <p:spTgt spid="175107"/>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46"/>
                                        </p:tgtEl>
                                        <p:attrNameLst>
                                          <p:attrName>style.visibility</p:attrName>
                                        </p:attrNameLst>
                                      </p:cBhvr>
                                      <p:to>
                                        <p:strVal val="visible"/>
                                      </p:to>
                                    </p:set>
                                    <p:animEffect transition="in" filter="fade">
                                      <p:cBhvr>
                                        <p:cTn id="58" dur="500"/>
                                        <p:tgtEl>
                                          <p:spTgt spid="46"/>
                                        </p:tgtEl>
                                      </p:cBhvr>
                                    </p:animEffect>
                                  </p:childTnLst>
                                </p:cTn>
                              </p:par>
                              <p:par>
                                <p:cTn id="59" presetID="22" presetClass="entr" presetSubtype="8" fill="hold" grpId="0" nodeType="withEffect">
                                  <p:stCondLst>
                                    <p:cond delay="1500"/>
                                  </p:stCondLst>
                                  <p:childTnLst>
                                    <p:set>
                                      <p:cBhvr>
                                        <p:cTn id="60" dur="1" fill="hold">
                                          <p:stCondLst>
                                            <p:cond delay="0"/>
                                          </p:stCondLst>
                                        </p:cTn>
                                        <p:tgtEl>
                                          <p:spTgt spid="47"/>
                                        </p:tgtEl>
                                        <p:attrNameLst>
                                          <p:attrName>style.visibility</p:attrName>
                                        </p:attrNameLst>
                                      </p:cBhvr>
                                      <p:to>
                                        <p:strVal val="visible"/>
                                      </p:to>
                                    </p:set>
                                    <p:animEffect transition="in" filter="wipe(left)">
                                      <p:cBhvr>
                                        <p:cTn id="61" dur="500"/>
                                        <p:tgtEl>
                                          <p:spTgt spid="47"/>
                                        </p:tgtEl>
                                      </p:cBhvr>
                                    </p:animEffect>
                                  </p:childTnLst>
                                </p:cTn>
                              </p:par>
                            </p:childTnLst>
                          </p:cTn>
                        </p:par>
                        <p:par>
                          <p:cTn id="62" fill="hold" nodeType="afterGroup">
                            <p:stCondLst>
                              <p:cond delay="7000"/>
                            </p:stCondLst>
                            <p:childTnLst>
                              <p:par>
                                <p:cTn id="63" presetID="10" presetClass="entr" presetSubtype="0" fill="hold" nodeType="afterEffect">
                                  <p:stCondLst>
                                    <p:cond delay="0"/>
                                  </p:stCondLst>
                                  <p:childTnLst>
                                    <p:set>
                                      <p:cBhvr>
                                        <p:cTn id="64" dur="1" fill="hold">
                                          <p:stCondLst>
                                            <p:cond delay="0"/>
                                          </p:stCondLst>
                                        </p:cTn>
                                        <p:tgtEl>
                                          <p:spTgt spid="48"/>
                                        </p:tgtEl>
                                        <p:attrNameLst>
                                          <p:attrName>style.visibility</p:attrName>
                                        </p:attrNameLst>
                                      </p:cBhvr>
                                      <p:to>
                                        <p:strVal val="visible"/>
                                      </p:to>
                                    </p:set>
                                    <p:animEffect transition="in" filter="fade">
                                      <p:cBhvr>
                                        <p:cTn id="65" dur="500"/>
                                        <p:tgtEl>
                                          <p:spTgt spid="48"/>
                                        </p:tgtEl>
                                      </p:cBhvr>
                                    </p:animEffect>
                                  </p:childTnLst>
                                </p:cTn>
                              </p:par>
                              <p:par>
                                <p:cTn id="66" presetID="22" presetClass="entr" presetSubtype="8" fill="hold" grpId="0" nodeType="withEffect">
                                  <p:stCondLst>
                                    <p:cond delay="1500"/>
                                  </p:stCondLst>
                                  <p:childTnLst>
                                    <p:set>
                                      <p:cBhvr>
                                        <p:cTn id="67" dur="1" fill="hold">
                                          <p:stCondLst>
                                            <p:cond delay="0"/>
                                          </p:stCondLst>
                                        </p:cTn>
                                        <p:tgtEl>
                                          <p:spTgt spid="65"/>
                                        </p:tgtEl>
                                        <p:attrNameLst>
                                          <p:attrName>style.visibility</p:attrName>
                                        </p:attrNameLst>
                                      </p:cBhvr>
                                      <p:to>
                                        <p:strVal val="visible"/>
                                      </p:to>
                                    </p:set>
                                    <p:animEffect transition="in" filter="wipe(left)">
                                      <p:cBhvr>
                                        <p:cTn id="68" dur="500"/>
                                        <p:tgtEl>
                                          <p:spTgt spid="65"/>
                                        </p:tgtEl>
                                      </p:cBhvr>
                                    </p:animEffect>
                                  </p:childTnLst>
                                </p:cTn>
                              </p:par>
                              <p:par>
                                <p:cTn id="69" presetID="22" presetClass="entr" presetSubtype="8" fill="hold" grpId="0" nodeType="withEffect">
                                  <p:stCondLst>
                                    <p:cond delay="1500"/>
                                  </p:stCondLst>
                                  <p:childTnLst>
                                    <p:set>
                                      <p:cBhvr>
                                        <p:cTn id="70" dur="1" fill="hold">
                                          <p:stCondLst>
                                            <p:cond delay="0"/>
                                          </p:stCondLst>
                                        </p:cTn>
                                        <p:tgtEl>
                                          <p:spTgt spid="66"/>
                                        </p:tgtEl>
                                        <p:attrNameLst>
                                          <p:attrName>style.visibility</p:attrName>
                                        </p:attrNameLst>
                                      </p:cBhvr>
                                      <p:to>
                                        <p:strVal val="visible"/>
                                      </p:to>
                                    </p:set>
                                    <p:animEffect transition="in" filter="wipe(left)">
                                      <p:cBhvr>
                                        <p:cTn id="71" dur="500"/>
                                        <p:tgtEl>
                                          <p:spTgt spid="66"/>
                                        </p:tgtEl>
                                      </p:cBhvr>
                                    </p:animEffect>
                                  </p:childTnLst>
                                </p:cTn>
                              </p:par>
                              <p:par>
                                <p:cTn id="72" presetID="22" presetClass="entr" presetSubtype="8" fill="hold" grpId="0" nodeType="withEffect">
                                  <p:stCondLst>
                                    <p:cond delay="1500"/>
                                  </p:stCondLst>
                                  <p:childTnLst>
                                    <p:set>
                                      <p:cBhvr>
                                        <p:cTn id="73" dur="1" fill="hold">
                                          <p:stCondLst>
                                            <p:cond delay="0"/>
                                          </p:stCondLst>
                                        </p:cTn>
                                        <p:tgtEl>
                                          <p:spTgt spid="67"/>
                                        </p:tgtEl>
                                        <p:attrNameLst>
                                          <p:attrName>style.visibility</p:attrName>
                                        </p:attrNameLst>
                                      </p:cBhvr>
                                      <p:to>
                                        <p:strVal val="visible"/>
                                      </p:to>
                                    </p:set>
                                    <p:animEffect transition="in" filter="wipe(left)">
                                      <p:cBhvr>
                                        <p:cTn id="74" dur="500"/>
                                        <p:tgtEl>
                                          <p:spTgt spid="67"/>
                                        </p:tgtEl>
                                      </p:cBhvr>
                                    </p:animEffect>
                                  </p:childTnLst>
                                </p:cTn>
                              </p:par>
                              <p:par>
                                <p:cTn id="75" presetID="22" presetClass="entr" presetSubtype="8" fill="hold" grpId="0" nodeType="withEffect">
                                  <p:stCondLst>
                                    <p:cond delay="1500"/>
                                  </p:stCondLst>
                                  <p:childTnLst>
                                    <p:set>
                                      <p:cBhvr>
                                        <p:cTn id="76" dur="1" fill="hold">
                                          <p:stCondLst>
                                            <p:cond delay="0"/>
                                          </p:stCondLst>
                                        </p:cTn>
                                        <p:tgtEl>
                                          <p:spTgt spid="68"/>
                                        </p:tgtEl>
                                        <p:attrNameLst>
                                          <p:attrName>style.visibility</p:attrName>
                                        </p:attrNameLst>
                                      </p:cBhvr>
                                      <p:to>
                                        <p:strVal val="visible"/>
                                      </p:to>
                                    </p:set>
                                    <p:animEffect transition="in" filter="wipe(left)">
                                      <p:cBhvr>
                                        <p:cTn id="77" dur="500"/>
                                        <p:tgtEl>
                                          <p:spTgt spid="68"/>
                                        </p:tgtEl>
                                      </p:cBhvr>
                                    </p:animEffect>
                                  </p:childTnLst>
                                </p:cTn>
                              </p:par>
                              <p:par>
                                <p:cTn id="78" presetID="22" presetClass="entr" presetSubtype="8" fill="hold" grpId="0" nodeType="withEffect">
                                  <p:stCondLst>
                                    <p:cond delay="1500"/>
                                  </p:stCondLst>
                                  <p:childTnLst>
                                    <p:set>
                                      <p:cBhvr>
                                        <p:cTn id="79" dur="1" fill="hold">
                                          <p:stCondLst>
                                            <p:cond delay="0"/>
                                          </p:stCondLst>
                                        </p:cTn>
                                        <p:tgtEl>
                                          <p:spTgt spid="69"/>
                                        </p:tgtEl>
                                        <p:attrNameLst>
                                          <p:attrName>style.visibility</p:attrName>
                                        </p:attrNameLst>
                                      </p:cBhvr>
                                      <p:to>
                                        <p:strVal val="visible"/>
                                      </p:to>
                                    </p:set>
                                    <p:animEffect transition="in" filter="wipe(left)">
                                      <p:cBhvr>
                                        <p:cTn id="80" dur="500"/>
                                        <p:tgtEl>
                                          <p:spTgt spid="69"/>
                                        </p:tgtEl>
                                      </p:cBhvr>
                                    </p:animEffect>
                                  </p:childTnLst>
                                </p:cTn>
                              </p:par>
                            </p:childTnLst>
                          </p:cTn>
                        </p:par>
                        <p:par>
                          <p:cTn id="81" fill="hold">
                            <p:stCondLst>
                              <p:cond delay="9000"/>
                            </p:stCondLst>
                            <p:childTnLst>
                              <p:par>
                                <p:cTn id="82" presetID="10" presetClass="entr" presetSubtype="0" fill="hold" nodeType="afterEffect">
                                  <p:stCondLst>
                                    <p:cond delay="0"/>
                                  </p:stCondLst>
                                  <p:childTnLst>
                                    <p:set>
                                      <p:cBhvr>
                                        <p:cTn id="83" dur="1" fill="hold">
                                          <p:stCondLst>
                                            <p:cond delay="0"/>
                                          </p:stCondLst>
                                        </p:cTn>
                                        <p:tgtEl>
                                          <p:spTgt spid="70"/>
                                        </p:tgtEl>
                                        <p:attrNameLst>
                                          <p:attrName>style.visibility</p:attrName>
                                        </p:attrNameLst>
                                      </p:cBhvr>
                                      <p:to>
                                        <p:strVal val="visible"/>
                                      </p:to>
                                    </p:set>
                                    <p:animEffect transition="in" filter="fade">
                                      <p:cBhvr>
                                        <p:cTn id="84" dur="500"/>
                                        <p:tgtEl>
                                          <p:spTgt spid="70"/>
                                        </p:tgtEl>
                                      </p:cBhvr>
                                    </p:animEffect>
                                  </p:childTnLst>
                                </p:cTn>
                              </p:par>
                            </p:childTnLst>
                          </p:cTn>
                        </p:par>
                        <p:par>
                          <p:cTn id="85" fill="hold">
                            <p:stCondLst>
                              <p:cond delay="9500"/>
                            </p:stCondLst>
                            <p:childTnLst>
                              <p:par>
                                <p:cTn id="86" presetID="10" presetClass="entr" presetSubtype="0" fill="hold" nodeType="afterEffect">
                                  <p:stCondLst>
                                    <p:cond delay="0"/>
                                  </p:stCondLst>
                                  <p:childTnLst>
                                    <p:set>
                                      <p:cBhvr>
                                        <p:cTn id="87" dur="1" fill="hold">
                                          <p:stCondLst>
                                            <p:cond delay="0"/>
                                          </p:stCondLst>
                                        </p:cTn>
                                        <p:tgtEl>
                                          <p:spTgt spid="71"/>
                                        </p:tgtEl>
                                        <p:attrNameLst>
                                          <p:attrName>style.visibility</p:attrName>
                                        </p:attrNameLst>
                                      </p:cBhvr>
                                      <p:to>
                                        <p:strVal val="visible"/>
                                      </p:to>
                                    </p:set>
                                    <p:animEffect transition="in" filter="fade">
                                      <p:cBhvr>
                                        <p:cTn id="8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06" grpId="0" animBg="1"/>
      <p:bldP spid="175107" grpId="0" animBg="1"/>
      <p:bldP spid="175108" grpId="0" animBg="1"/>
      <p:bldP spid="175109" grpId="0" animBg="1"/>
      <p:bldP spid="175114" grpId="0" animBg="1"/>
      <p:bldP spid="175119" grpId="0"/>
      <p:bldP spid="175121" grpId="0"/>
      <p:bldP spid="175123" grpId="0"/>
      <p:bldP spid="175124" grpId="0"/>
      <p:bldP spid="175125" grpId="0" animBg="1"/>
      <p:bldP spid="46" grpId="0"/>
      <p:bldP spid="47" grpId="0" animBg="1"/>
      <p:bldP spid="65" grpId="0" animBg="1"/>
      <p:bldP spid="66" grpId="0" animBg="1"/>
      <p:bldP spid="67" grpId="0" animBg="1"/>
      <p:bldP spid="68" grpId="0" animBg="1"/>
      <p:bldP spid="6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3203575" y="0"/>
            <a:ext cx="4837113" cy="838200"/>
          </a:xfrm>
        </p:spPr>
        <p:txBody>
          <a:bodyPr/>
          <a:lstStyle/>
          <a:p>
            <a:pPr defTabSz="912813"/>
            <a:r>
              <a:rPr lang="en-GB" i="1" dirty="0" smtClean="0">
                <a:solidFill>
                  <a:srgbClr val="FF0000"/>
                </a:solidFill>
              </a:rPr>
              <a:t>Note</a:t>
            </a:r>
            <a:endParaRPr lang="it-IT" dirty="0" smtClean="0"/>
          </a:p>
        </p:txBody>
      </p:sp>
      <p:sp>
        <p:nvSpPr>
          <p:cNvPr id="2" name="Slide Number Placeholder 1"/>
          <p:cNvSpPr>
            <a:spLocks noGrp="1"/>
          </p:cNvSpPr>
          <p:nvPr>
            <p:ph type="sldNum" sz="quarter" idx="12"/>
          </p:nvPr>
        </p:nvSpPr>
        <p:spPr/>
        <p:txBody>
          <a:bodyPr/>
          <a:lstStyle/>
          <a:p>
            <a:pPr>
              <a:defRPr/>
            </a:pPr>
            <a:fld id="{FF6FE0A0-4D97-48CF-831A-E1B2B756E620}" type="slidenum">
              <a:rPr lang="en-GB" smtClean="0"/>
              <a:pPr>
                <a:defRPr/>
              </a:pPr>
              <a:t>12</a:t>
            </a:fld>
            <a:endParaRPr lang="en-GB"/>
          </a:p>
        </p:txBody>
      </p:sp>
      <p:pic>
        <p:nvPicPr>
          <p:cNvPr id="14848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563888" y="2996952"/>
            <a:ext cx="4872008" cy="31053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p:nvSpPr>
        <p:spPr>
          <a:xfrm>
            <a:off x="611560" y="1120676"/>
            <a:ext cx="6120680" cy="1938992"/>
          </a:xfrm>
          <a:prstGeom prst="rect">
            <a:avLst/>
          </a:prstGeom>
        </p:spPr>
        <p:txBody>
          <a:bodyPr wrap="square">
            <a:spAutoFit/>
          </a:bodyPr>
          <a:lstStyle/>
          <a:p>
            <a:pPr>
              <a:buNone/>
              <a:defRPr/>
            </a:pPr>
            <a:r>
              <a:rPr lang="en-GB" sz="2000" i="1" dirty="0" smtClean="0">
                <a:latin typeface="+mj-lt"/>
              </a:rPr>
              <a:t>The </a:t>
            </a:r>
            <a:r>
              <a:rPr lang="en-GB" sz="2000" i="1" dirty="0">
                <a:latin typeface="+mj-lt"/>
              </a:rPr>
              <a:t>WEB interface we </a:t>
            </a:r>
            <a:r>
              <a:rPr lang="en-GB" sz="2000" i="1" dirty="0" smtClean="0">
                <a:latin typeface="+mj-lt"/>
              </a:rPr>
              <a:t>use hereunder for demo purposes </a:t>
            </a:r>
            <a:r>
              <a:rPr lang="en-GB" sz="2000" i="1" dirty="0">
                <a:latin typeface="+mj-lt"/>
              </a:rPr>
              <a:t>is </a:t>
            </a:r>
            <a:r>
              <a:rPr lang="en-GB" sz="2000" i="1" dirty="0" smtClean="0">
                <a:latin typeface="+mj-lt"/>
              </a:rPr>
              <a:t>that of the </a:t>
            </a:r>
            <a:r>
              <a:rPr lang="en-GB" sz="2000" i="1" dirty="0">
                <a:latin typeface="+mj-lt"/>
              </a:rPr>
              <a:t>Central SSN, not </a:t>
            </a:r>
            <a:r>
              <a:rPr lang="en-GB" sz="2000" i="1" dirty="0" smtClean="0">
                <a:latin typeface="+mj-lt"/>
              </a:rPr>
              <a:t>that of the </a:t>
            </a:r>
            <a:r>
              <a:rPr lang="en-GB" sz="2000" i="1" dirty="0">
                <a:latin typeface="+mj-lt"/>
              </a:rPr>
              <a:t>national </a:t>
            </a:r>
            <a:r>
              <a:rPr lang="en-GB" sz="2000" i="1" dirty="0" smtClean="0">
                <a:latin typeface="+mj-lt"/>
              </a:rPr>
              <a:t>or local system</a:t>
            </a:r>
            <a:r>
              <a:rPr lang="en-GB" sz="2000" i="1" dirty="0">
                <a:latin typeface="+mj-lt"/>
              </a:rPr>
              <a:t>. The SSN Central system can be used for retrieving </a:t>
            </a:r>
            <a:r>
              <a:rPr lang="en-GB" sz="2000" i="1" dirty="0" smtClean="0">
                <a:latin typeface="+mj-lt"/>
              </a:rPr>
              <a:t>data, notifying incidents </a:t>
            </a:r>
            <a:r>
              <a:rPr lang="en-GB" sz="2000" i="1" dirty="0">
                <a:latin typeface="+mj-lt"/>
              </a:rPr>
              <a:t>and as backup for sending data.</a:t>
            </a:r>
            <a:endParaRPr lang="en-US" sz="2000" dirty="0">
              <a:latin typeface="+mj-lt"/>
            </a:endParaRPr>
          </a:p>
        </p:txBody>
      </p:sp>
      <p:sp>
        <p:nvSpPr>
          <p:cNvPr id="4" name="Right Arrow 3"/>
          <p:cNvSpPr/>
          <p:nvPr/>
        </p:nvSpPr>
        <p:spPr bwMode="auto">
          <a:xfrm rot="3856530">
            <a:off x="6198054" y="2475432"/>
            <a:ext cx="1980717" cy="688137"/>
          </a:xfrm>
          <a:prstGeom prst="right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IE" sz="2400" b="0" i="0" u="none" strike="noStrike" cap="none" normalizeH="0" baseline="0" smtClean="0">
              <a:ln>
                <a:noFill/>
              </a:ln>
              <a:solidFill>
                <a:schemeClr val="tx1"/>
              </a:solidFill>
              <a:effectLst/>
              <a:latin typeface="Times New Roman" charset="0"/>
            </a:endParaRPr>
          </a:p>
        </p:txBody>
      </p:sp>
    </p:spTree>
    <p:extLst>
      <p:ext uri="{BB962C8B-B14F-4D97-AF65-F5344CB8AC3E}">
        <p14:creationId xmlns:p14="http://schemas.microsoft.com/office/powerpoint/2010/main" val="3895918961"/>
      </p:ext>
    </p:ext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a:xfrm>
            <a:off x="400000" y="1052736"/>
            <a:ext cx="7772400" cy="838200"/>
          </a:xfrm>
        </p:spPr>
        <p:txBody>
          <a:bodyPr/>
          <a:lstStyle/>
          <a:p>
            <a:r>
              <a:rPr lang="en-GB" sz="2600" dirty="0" smtClean="0"/>
              <a:t>Login using your credentials</a:t>
            </a:r>
          </a:p>
        </p:txBody>
      </p:sp>
      <p:pic>
        <p:nvPicPr>
          <p:cNvPr id="27651" name="Picture 1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690563" y="2196669"/>
            <a:ext cx="7670800" cy="4114800"/>
          </a:xfrm>
          <a:noFill/>
        </p:spPr>
      </p:pic>
      <p:sp>
        <p:nvSpPr>
          <p:cNvPr id="27652" name="Right Arrow 12"/>
          <p:cNvSpPr>
            <a:spLocks noChangeArrowheads="1"/>
          </p:cNvSpPr>
          <p:nvPr/>
        </p:nvSpPr>
        <p:spPr bwMode="auto">
          <a:xfrm rot="1529637">
            <a:off x="4252913" y="3092450"/>
            <a:ext cx="2274887" cy="706438"/>
          </a:xfrm>
          <a:prstGeom prst="rightArrow">
            <a:avLst>
              <a:gd name="adj1" fmla="val 50000"/>
              <a:gd name="adj2" fmla="val 50063"/>
            </a:avLst>
          </a:prstGeom>
          <a:ln>
            <a:headEnd/>
            <a:tailEnd/>
          </a:ln>
          <a:extLst/>
        </p:spPr>
        <p:style>
          <a:lnRef idx="1">
            <a:schemeClr val="accent4"/>
          </a:lnRef>
          <a:fillRef idx="2">
            <a:schemeClr val="accent4"/>
          </a:fillRef>
          <a:effectRef idx="1">
            <a:schemeClr val="accent4"/>
          </a:effectRef>
          <a:fontRef idx="minor">
            <a:schemeClr val="dk1"/>
          </a:fontRef>
        </p:style>
        <p:txBody>
          <a:bodyPr/>
          <a:lstStyle/>
          <a:p>
            <a:pPr algn="ctr"/>
            <a:r>
              <a:rPr lang="en-GB" sz="1400" dirty="0">
                <a:latin typeface="Tahoma" pitchFamily="34" charset="0"/>
              </a:rPr>
              <a:t>1. Your credentials</a:t>
            </a:r>
            <a:endParaRPr lang="en-IE" sz="1400" dirty="0">
              <a:latin typeface="Tahoma" pitchFamily="34" charset="0"/>
            </a:endParaRPr>
          </a:p>
        </p:txBody>
      </p:sp>
      <p:sp>
        <p:nvSpPr>
          <p:cNvPr id="27653" name="Oval 6"/>
          <p:cNvSpPr>
            <a:spLocks noChangeArrowheads="1"/>
          </p:cNvSpPr>
          <p:nvPr/>
        </p:nvSpPr>
        <p:spPr bwMode="auto">
          <a:xfrm>
            <a:off x="250825" y="3644900"/>
            <a:ext cx="4275138" cy="1457325"/>
          </a:xfrm>
          <a:prstGeom prst="ellipse">
            <a:avLst/>
          </a:prstGeom>
          <a:ln>
            <a:headEnd/>
            <a:tailEnd/>
          </a:ln>
          <a:extLst/>
        </p:spPr>
        <p:style>
          <a:lnRef idx="1">
            <a:schemeClr val="accent4"/>
          </a:lnRef>
          <a:fillRef idx="2">
            <a:schemeClr val="accent4"/>
          </a:fillRef>
          <a:effectRef idx="1">
            <a:schemeClr val="accent4"/>
          </a:effectRef>
          <a:fontRef idx="minor">
            <a:schemeClr val="dk1"/>
          </a:fontRef>
        </p:style>
        <p:txBody>
          <a:bodyPr/>
          <a:lstStyle/>
          <a:p>
            <a:pPr algn="ctr"/>
            <a:r>
              <a:rPr lang="en-GB" sz="3200" dirty="0">
                <a:latin typeface="Tahoma" pitchFamily="34" charset="0"/>
              </a:rPr>
              <a:t>Login with single window</a:t>
            </a:r>
            <a:endParaRPr lang="en-IE" sz="3200" dirty="0">
              <a:latin typeface="Tahoma" pitchFamily="34" charset="0"/>
            </a:endParaRPr>
          </a:p>
        </p:txBody>
      </p:sp>
      <p:sp>
        <p:nvSpPr>
          <p:cNvPr id="6" name="Slide Number Placeholder 3"/>
          <p:cNvSpPr>
            <a:spLocks noGrp="1"/>
          </p:cNvSpPr>
          <p:nvPr>
            <p:ph type="sldNum" sz="quarter" idx="12"/>
          </p:nvPr>
        </p:nvSpPr>
        <p:spPr>
          <a:xfrm>
            <a:off x="8458200" y="3429000"/>
            <a:ext cx="685800" cy="381000"/>
          </a:xfrm>
        </p:spPr>
        <p:txBody>
          <a:bodyPr/>
          <a:lstStyle/>
          <a:p>
            <a:pPr>
              <a:defRPr/>
            </a:pPr>
            <a:fld id="{2EDDEC40-2C01-43BE-8C9B-623FE9562FF6}" type="slidenum">
              <a:rPr lang="en-IE">
                <a:solidFill>
                  <a:srgbClr val="FFFFFF"/>
                </a:solidFill>
              </a:rPr>
              <a:pPr>
                <a:defRPr/>
              </a:pPr>
              <a:t>13</a:t>
            </a:fld>
            <a:endParaRPr lang="en-IE" dirty="0">
              <a:solidFill>
                <a:srgbClr val="FFFFFF"/>
              </a:solidFill>
            </a:endParaRPr>
          </a:p>
        </p:txBody>
      </p:sp>
    </p:spTree>
    <p:extLst>
      <p:ext uri="{BB962C8B-B14F-4D97-AF65-F5344CB8AC3E}">
        <p14:creationId xmlns:p14="http://schemas.microsoft.com/office/powerpoint/2010/main" val="309339740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3"/>
          <p:cNvSpPr>
            <a:spLocks noGrp="1"/>
          </p:cNvSpPr>
          <p:nvPr>
            <p:ph type="ctrTitle"/>
          </p:nvPr>
        </p:nvSpPr>
        <p:spPr>
          <a:xfrm>
            <a:off x="540569" y="1808634"/>
            <a:ext cx="7772400" cy="1470025"/>
          </a:xfrm>
        </p:spPr>
        <p:txBody>
          <a:bodyPr/>
          <a:lstStyle/>
          <a:p>
            <a:r>
              <a:rPr lang="en-GB" smtClean="0"/>
              <a:t>Start with SSN V2</a:t>
            </a:r>
            <a:endParaRPr lang="en-IE" smtClean="0"/>
          </a:p>
        </p:txBody>
      </p:sp>
      <p:sp>
        <p:nvSpPr>
          <p:cNvPr id="28675" name="Subtitle 1"/>
          <p:cNvSpPr>
            <a:spLocks noGrp="1"/>
          </p:cNvSpPr>
          <p:nvPr>
            <p:ph type="subTitle" idx="1"/>
          </p:nvPr>
        </p:nvSpPr>
        <p:spPr>
          <a:xfrm>
            <a:off x="1227956" y="3515196"/>
            <a:ext cx="6400800" cy="1752600"/>
          </a:xfrm>
        </p:spPr>
        <p:txBody>
          <a:bodyPr/>
          <a:lstStyle/>
          <a:p>
            <a:endParaRPr lang="pl-PL" smtClean="0"/>
          </a:p>
        </p:txBody>
      </p:sp>
      <p:pic>
        <p:nvPicPr>
          <p:cNvPr id="28676" name="Picture 2"/>
          <p:cNvPicPr>
            <a:picLocks noGrp="1" noChangeAspect="1" noChangeArrowheads="1"/>
          </p:cNvPicPr>
          <p:nvPr>
            <p:ph idx="4294967295"/>
          </p:nvPr>
        </p:nvPicPr>
        <p:blipFill>
          <a:blip r:embed="rId3" cstate="print">
            <a:extLst>
              <a:ext uri="{28A0092B-C50C-407E-A947-70E740481C1C}">
                <a14:useLocalDpi xmlns:a14="http://schemas.microsoft.com/office/drawing/2010/main" val="0"/>
              </a:ext>
            </a:extLst>
          </a:blip>
          <a:srcRect/>
          <a:stretch>
            <a:fillRect/>
          </a:stretch>
        </p:blipFill>
        <p:spPr>
          <a:xfrm>
            <a:off x="467544" y="1329209"/>
            <a:ext cx="7704137" cy="4764087"/>
          </a:xfrm>
          <a:prstGeom prst="rect">
            <a:avLst/>
          </a:prstGeom>
          <a:ln>
            <a:noFill/>
          </a:ln>
          <a:effectLst>
            <a:outerShdw blurRad="292100" dist="139700" dir="2700000" algn="tl" rotWithShape="0">
              <a:srgbClr val="333333">
                <a:alpha val="65000"/>
              </a:srgbClr>
            </a:outerShdw>
          </a:effectLst>
        </p:spPr>
      </p:pic>
      <p:sp>
        <p:nvSpPr>
          <p:cNvPr id="28677" name="Right Arrow 2"/>
          <p:cNvSpPr>
            <a:spLocks noChangeArrowheads="1"/>
          </p:cNvSpPr>
          <p:nvPr/>
        </p:nvSpPr>
        <p:spPr bwMode="auto">
          <a:xfrm rot="1529637">
            <a:off x="4253731" y="1489546"/>
            <a:ext cx="2273300" cy="708025"/>
          </a:xfrm>
          <a:prstGeom prst="rightArrow">
            <a:avLst>
              <a:gd name="adj1" fmla="val 50000"/>
              <a:gd name="adj2" fmla="val 49915"/>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dirty="0">
                <a:latin typeface="Tahoma" pitchFamily="34" charset="0"/>
              </a:rPr>
              <a:t>1. Your login</a:t>
            </a:r>
            <a:endParaRPr lang="en-IE" sz="1400" dirty="0">
              <a:latin typeface="Tahoma" pitchFamily="34" charset="0"/>
            </a:endParaRPr>
          </a:p>
        </p:txBody>
      </p:sp>
      <p:sp>
        <p:nvSpPr>
          <p:cNvPr id="28678" name="Right Arrow 7"/>
          <p:cNvSpPr>
            <a:spLocks noChangeArrowheads="1"/>
          </p:cNvSpPr>
          <p:nvPr/>
        </p:nvSpPr>
        <p:spPr bwMode="auto">
          <a:xfrm rot="19966152">
            <a:off x="2155056" y="3219921"/>
            <a:ext cx="2649538" cy="706438"/>
          </a:xfrm>
          <a:prstGeom prst="rightArrow">
            <a:avLst>
              <a:gd name="adj1" fmla="val 50000"/>
              <a:gd name="adj2" fmla="val 50060"/>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a:latin typeface="Tahoma" pitchFamily="34" charset="0"/>
              </a:rPr>
              <a:t>2. Click on Send Notification</a:t>
            </a:r>
            <a:endParaRPr lang="en-IE" sz="1400">
              <a:latin typeface="Tahoma" pitchFamily="34" charset="0"/>
            </a:endParaRPr>
          </a:p>
        </p:txBody>
      </p:sp>
      <p:sp>
        <p:nvSpPr>
          <p:cNvPr id="7" name="Slide Number Placeholder 5"/>
          <p:cNvSpPr>
            <a:spLocks noGrp="1"/>
          </p:cNvSpPr>
          <p:nvPr>
            <p:ph type="sldNum" sz="quarter" idx="12"/>
          </p:nvPr>
        </p:nvSpPr>
        <p:spPr>
          <a:xfrm>
            <a:off x="8458200" y="3429000"/>
            <a:ext cx="685800" cy="381000"/>
          </a:xfrm>
        </p:spPr>
        <p:txBody>
          <a:bodyPr/>
          <a:lstStyle/>
          <a:p>
            <a:pPr>
              <a:defRPr/>
            </a:pPr>
            <a:fld id="{F8B7F754-C9CD-4A40-9F32-4A7F78AB5CD1}" type="slidenum">
              <a:rPr lang="en-GB"/>
              <a:pPr>
                <a:defRPr/>
              </a:pPr>
              <a:t>14</a:t>
            </a:fld>
            <a:endParaRPr lang="en-GB"/>
          </a:p>
        </p:txBody>
      </p:sp>
    </p:spTree>
    <p:extLst>
      <p:ext uri="{BB962C8B-B14F-4D97-AF65-F5344CB8AC3E}">
        <p14:creationId xmlns:p14="http://schemas.microsoft.com/office/powerpoint/2010/main" val="150375419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a:xfrm>
            <a:off x="395536" y="1052736"/>
            <a:ext cx="7772400" cy="838200"/>
          </a:xfrm>
        </p:spPr>
        <p:txBody>
          <a:bodyPr/>
          <a:lstStyle/>
          <a:p>
            <a:r>
              <a:rPr lang="fr-FR" sz="2600" dirty="0" smtClean="0"/>
              <a:t>PortPlus notification</a:t>
            </a:r>
            <a:endParaRPr lang="en-IE" sz="2600" dirty="0" smtClean="0"/>
          </a:p>
        </p:txBody>
      </p:sp>
      <p:sp>
        <p:nvSpPr>
          <p:cNvPr id="4" name="Slide Number Placeholder 3"/>
          <p:cNvSpPr>
            <a:spLocks noGrp="1"/>
          </p:cNvSpPr>
          <p:nvPr>
            <p:ph type="sldNum" sz="quarter" idx="12"/>
          </p:nvPr>
        </p:nvSpPr>
        <p:spPr/>
        <p:txBody>
          <a:bodyPr/>
          <a:lstStyle/>
          <a:p>
            <a:pPr>
              <a:defRPr/>
            </a:pPr>
            <a:fld id="{0F79318D-EE0E-462C-9954-A0DED878432B}" type="slidenum">
              <a:rPr lang="en-IE" smtClean="0"/>
              <a:pPr>
                <a:defRPr/>
              </a:pPr>
              <a:t>15</a:t>
            </a:fld>
            <a:endParaRPr lang="en-IE"/>
          </a:p>
        </p:txBody>
      </p:sp>
      <p:pic>
        <p:nvPicPr>
          <p:cNvPr id="29700" name="Picture 5"/>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2496918" y="1827909"/>
            <a:ext cx="5959049" cy="1889125"/>
          </a:xfrm>
          <a:prstGeom prst="rect">
            <a:avLst/>
          </a:prstGeom>
          <a:ln>
            <a:noFill/>
          </a:ln>
          <a:effectLst>
            <a:outerShdw blurRad="292100" dist="139700" dir="2700000" algn="tl" rotWithShape="0">
              <a:srgbClr val="333333">
                <a:alpha val="65000"/>
              </a:srgbClr>
            </a:outerShdw>
          </a:effectLst>
        </p:spPr>
      </p:pic>
      <p:sp>
        <p:nvSpPr>
          <p:cNvPr id="29701" name="Right Arrow 2"/>
          <p:cNvSpPr>
            <a:spLocks noChangeArrowheads="1"/>
          </p:cNvSpPr>
          <p:nvPr/>
        </p:nvSpPr>
        <p:spPr bwMode="auto">
          <a:xfrm>
            <a:off x="827584" y="1988840"/>
            <a:ext cx="2766400" cy="1045448"/>
          </a:xfrm>
          <a:prstGeom prst="rightArrow">
            <a:avLst>
              <a:gd name="adj1" fmla="val 50000"/>
              <a:gd name="adj2" fmla="val 49945"/>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dirty="0" smtClean="0">
                <a:latin typeface="Tahoma" pitchFamily="34" charset="0"/>
              </a:rPr>
              <a:t>3. </a:t>
            </a:r>
            <a:r>
              <a:rPr lang="en-GB" sz="1400" dirty="0">
                <a:latin typeface="Tahoma" pitchFamily="34" charset="0"/>
              </a:rPr>
              <a:t>Enter IMO number of the vessel</a:t>
            </a:r>
            <a:endParaRPr lang="en-IE" sz="1400" dirty="0">
              <a:latin typeface="Tahoma" pitchFamily="34" charset="0"/>
            </a:endParaRPr>
          </a:p>
        </p:txBody>
      </p:sp>
      <p:sp>
        <p:nvSpPr>
          <p:cNvPr id="29702" name="Right Arrow 2"/>
          <p:cNvSpPr>
            <a:spLocks noChangeArrowheads="1"/>
          </p:cNvSpPr>
          <p:nvPr/>
        </p:nvSpPr>
        <p:spPr bwMode="auto">
          <a:xfrm>
            <a:off x="1074134" y="2773626"/>
            <a:ext cx="2273300" cy="993775"/>
          </a:xfrm>
          <a:prstGeom prst="rightArrow">
            <a:avLst>
              <a:gd name="adj1" fmla="val 50000"/>
              <a:gd name="adj2" fmla="val 49945"/>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dirty="0">
                <a:latin typeface="Tahoma" pitchFamily="34" charset="0"/>
              </a:rPr>
              <a:t>4</a:t>
            </a:r>
            <a:r>
              <a:rPr lang="en-GB" sz="1400" dirty="0" smtClean="0">
                <a:latin typeface="Tahoma" pitchFamily="34" charset="0"/>
              </a:rPr>
              <a:t>. </a:t>
            </a:r>
            <a:r>
              <a:rPr lang="en-GB" sz="1400" dirty="0">
                <a:latin typeface="Tahoma" pitchFamily="34" charset="0"/>
              </a:rPr>
              <a:t>Enter port of call</a:t>
            </a:r>
            <a:endParaRPr lang="en-IE" sz="1400" dirty="0">
              <a:latin typeface="Tahoma" pitchFamily="34" charset="0"/>
            </a:endParaRPr>
          </a:p>
        </p:txBody>
      </p:sp>
      <p:sp>
        <p:nvSpPr>
          <p:cNvPr id="8" name="Rectangle 6"/>
          <p:cNvSpPr>
            <a:spLocks noChangeArrowheads="1"/>
          </p:cNvSpPr>
          <p:nvPr/>
        </p:nvSpPr>
        <p:spPr bwMode="auto">
          <a:xfrm>
            <a:off x="611560" y="4005064"/>
            <a:ext cx="7633791" cy="1008112"/>
          </a:xfrm>
          <a:prstGeom prst="rect">
            <a:avLst/>
          </a:prstGeom>
          <a:ln>
            <a:headEnd/>
            <a:tailEnd/>
          </a:ln>
        </p:spPr>
        <p:style>
          <a:lnRef idx="1">
            <a:schemeClr val="accent4"/>
          </a:lnRef>
          <a:fillRef idx="2">
            <a:schemeClr val="accent4"/>
          </a:fillRef>
          <a:effectRef idx="1">
            <a:schemeClr val="accent4"/>
          </a:effectRef>
          <a:fontRef idx="minor">
            <a:schemeClr val="dk1"/>
          </a:fontRef>
        </p:style>
        <p:txBody>
          <a:bodyPr/>
          <a:lstStyle/>
          <a:p>
            <a:pPr algn="just" eaLnBrk="0" hangingPunct="0">
              <a:defRPr/>
            </a:pPr>
            <a:r>
              <a:rPr lang="en-GB" sz="1400" b="1" i="1" dirty="0" smtClean="0">
                <a:solidFill>
                  <a:srgbClr val="FF0000"/>
                </a:solidFill>
                <a:latin typeface="Tahoma" pitchFamily="34" charset="0"/>
                <a:cs typeface="Tahoma" pitchFamily="34" charset="0"/>
              </a:rPr>
              <a:t>Note</a:t>
            </a:r>
            <a:r>
              <a:rPr lang="pl-PL" sz="1400" b="1" i="1" dirty="0" smtClean="0">
                <a:solidFill>
                  <a:srgbClr val="FF0000"/>
                </a:solidFill>
                <a:latin typeface="Tahoma" pitchFamily="34" charset="0"/>
                <a:cs typeface="Tahoma" pitchFamily="34" charset="0"/>
              </a:rPr>
              <a:t>: </a:t>
            </a:r>
            <a:r>
              <a:rPr lang="pl-PL" sz="1400" b="1" i="1" dirty="0">
                <a:solidFill>
                  <a:srgbClr val="FF0000"/>
                </a:solidFill>
                <a:latin typeface="Tahoma" pitchFamily="34" charset="0"/>
                <a:cs typeface="Tahoma" pitchFamily="34" charset="0"/>
              </a:rPr>
              <a:t>Most of the functionalitie</a:t>
            </a:r>
            <a:r>
              <a:rPr lang="en-GB" sz="1400" b="1" i="1" dirty="0">
                <a:solidFill>
                  <a:srgbClr val="FF0000"/>
                </a:solidFill>
                <a:latin typeface="Tahoma" pitchFamily="34" charset="0"/>
                <a:cs typeface="Tahoma" pitchFamily="34" charset="0"/>
              </a:rPr>
              <a:t>s</a:t>
            </a:r>
            <a:r>
              <a:rPr lang="pl-PL" sz="1400" b="1" i="1" dirty="0">
                <a:solidFill>
                  <a:srgbClr val="FF0000"/>
                </a:solidFill>
                <a:latin typeface="Tahoma" pitchFamily="34" charset="0"/>
                <a:cs typeface="Tahoma" pitchFamily="34" charset="0"/>
              </a:rPr>
              <a:t> in SSN will start with selection of the specific ship from SSN Ship Data base</a:t>
            </a:r>
            <a:r>
              <a:rPr lang="pl-PL" sz="1400" b="1" i="1" dirty="0" smtClean="0">
                <a:solidFill>
                  <a:srgbClr val="FF0000"/>
                </a:solidFill>
                <a:latin typeface="Tahoma" pitchFamily="34" charset="0"/>
                <a:cs typeface="Tahoma" pitchFamily="34" charset="0"/>
              </a:rPr>
              <a:t>.</a:t>
            </a:r>
            <a:r>
              <a:rPr lang="en-GB" sz="1400" b="1" i="1" dirty="0" smtClean="0">
                <a:solidFill>
                  <a:srgbClr val="FF0000"/>
                </a:solidFill>
                <a:latin typeface="Tahoma" pitchFamily="34" charset="0"/>
                <a:cs typeface="Tahoma" pitchFamily="34" charset="0"/>
              </a:rPr>
              <a:t>  </a:t>
            </a:r>
            <a:r>
              <a:rPr lang="pl-PL" sz="1400" b="1" i="1" dirty="0" smtClean="0">
                <a:solidFill>
                  <a:srgbClr val="FF0000"/>
                </a:solidFill>
                <a:latin typeface="Tahoma" pitchFamily="34" charset="0"/>
                <a:cs typeface="Tahoma" pitchFamily="34" charset="0"/>
              </a:rPr>
              <a:t>SSN </a:t>
            </a:r>
            <a:r>
              <a:rPr lang="pl-PL" sz="1400" b="1" i="1" dirty="0">
                <a:solidFill>
                  <a:srgbClr val="FF0000"/>
                </a:solidFill>
                <a:latin typeface="Tahoma" pitchFamily="34" charset="0"/>
                <a:cs typeface="Tahoma" pitchFamily="34" charset="0"/>
              </a:rPr>
              <a:t>Ship Data base consists of vessel</a:t>
            </a:r>
            <a:r>
              <a:rPr lang="en-GB" sz="1400" b="1" i="1" dirty="0">
                <a:solidFill>
                  <a:srgbClr val="FF0000"/>
                </a:solidFill>
                <a:latin typeface="Tahoma" pitchFamily="34" charset="0"/>
                <a:cs typeface="Tahoma" pitchFamily="34" charset="0"/>
              </a:rPr>
              <a:t> ids</a:t>
            </a:r>
            <a:r>
              <a:rPr lang="pl-PL" sz="1400" b="1" i="1" dirty="0">
                <a:solidFill>
                  <a:srgbClr val="FF0000"/>
                </a:solidFill>
                <a:latin typeface="Tahoma" pitchFamily="34" charset="0"/>
                <a:cs typeface="Tahoma" pitchFamily="34" charset="0"/>
              </a:rPr>
              <a:t> provided by Member States in notific</a:t>
            </a:r>
            <a:r>
              <a:rPr lang="en-GB" sz="1400" b="1" i="1" dirty="0">
                <a:solidFill>
                  <a:srgbClr val="FF0000"/>
                </a:solidFill>
                <a:latin typeface="Tahoma" pitchFamily="34" charset="0"/>
                <a:cs typeface="Tahoma" pitchFamily="34" charset="0"/>
              </a:rPr>
              <a:t>a</a:t>
            </a:r>
            <a:r>
              <a:rPr lang="pl-PL" sz="1400" b="1" i="1" dirty="0" smtClean="0">
                <a:solidFill>
                  <a:srgbClr val="FF0000"/>
                </a:solidFill>
                <a:latin typeface="Tahoma" pitchFamily="34" charset="0"/>
                <a:cs typeface="Tahoma" pitchFamily="34" charset="0"/>
              </a:rPr>
              <a:t>tions</a:t>
            </a:r>
            <a:r>
              <a:rPr lang="en-GB" sz="1400" b="1" i="1" dirty="0" smtClean="0">
                <a:solidFill>
                  <a:srgbClr val="FF0000"/>
                </a:solidFill>
                <a:latin typeface="Tahoma" pitchFamily="34" charset="0"/>
                <a:cs typeface="Tahoma" pitchFamily="34" charset="0"/>
              </a:rPr>
              <a:t>, </a:t>
            </a:r>
            <a:r>
              <a:rPr lang="pl-PL" sz="1400" b="1" i="1" dirty="0" smtClean="0">
                <a:solidFill>
                  <a:srgbClr val="FF0000"/>
                </a:solidFill>
                <a:latin typeface="Tahoma" pitchFamily="34" charset="0"/>
                <a:cs typeface="Tahoma" pitchFamily="34" charset="0"/>
              </a:rPr>
              <a:t>and </a:t>
            </a:r>
            <a:r>
              <a:rPr lang="pl-PL" sz="1400" b="1" i="1" dirty="0">
                <a:solidFill>
                  <a:srgbClr val="FF0000"/>
                </a:solidFill>
                <a:latin typeface="Tahoma" pitchFamily="34" charset="0"/>
                <a:cs typeface="Tahoma" pitchFamily="34" charset="0"/>
              </a:rPr>
              <a:t>is valid</a:t>
            </a:r>
            <a:r>
              <a:rPr lang="en-GB" sz="1400" b="1" i="1" dirty="0">
                <a:solidFill>
                  <a:srgbClr val="FF0000"/>
                </a:solidFill>
                <a:latin typeface="Tahoma" pitchFamily="34" charset="0"/>
                <a:cs typeface="Tahoma" pitchFamily="34" charset="0"/>
              </a:rPr>
              <a:t>a</a:t>
            </a:r>
            <a:r>
              <a:rPr lang="pl-PL" sz="1400" b="1" i="1" dirty="0">
                <a:solidFill>
                  <a:srgbClr val="FF0000"/>
                </a:solidFill>
                <a:latin typeface="Tahoma" pitchFamily="34" charset="0"/>
                <a:cs typeface="Tahoma" pitchFamily="34" charset="0"/>
              </a:rPr>
              <a:t>ted by Maritime </a:t>
            </a:r>
            <a:r>
              <a:rPr lang="en-GB" sz="1400" b="1" i="1" dirty="0">
                <a:solidFill>
                  <a:srgbClr val="FF0000"/>
                </a:solidFill>
                <a:latin typeface="Tahoma" pitchFamily="34" charset="0"/>
                <a:cs typeface="Tahoma" pitchFamily="34" charset="0"/>
              </a:rPr>
              <a:t>S</a:t>
            </a:r>
            <a:r>
              <a:rPr lang="pl-PL" sz="1400" b="1" i="1" dirty="0">
                <a:solidFill>
                  <a:srgbClr val="FF0000"/>
                </a:solidFill>
                <a:latin typeface="Tahoma" pitchFamily="34" charset="0"/>
                <a:cs typeface="Tahoma" pitchFamily="34" charset="0"/>
              </a:rPr>
              <a:t>upport Services.</a:t>
            </a:r>
          </a:p>
          <a:p>
            <a:pPr eaLnBrk="0" hangingPunct="0">
              <a:defRPr/>
            </a:pPr>
            <a:endParaRPr lang="en-GB" sz="1400" b="1" dirty="0">
              <a:latin typeface="Tahoma" pitchFamily="34" charset="0"/>
              <a:cs typeface="Tahoma" pitchFamily="34" charset="0"/>
            </a:endParaRPr>
          </a:p>
        </p:txBody>
      </p:sp>
    </p:spTree>
    <p:extLst>
      <p:ext uri="{BB962C8B-B14F-4D97-AF65-F5344CB8AC3E}">
        <p14:creationId xmlns:p14="http://schemas.microsoft.com/office/powerpoint/2010/main" val="209038957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97333D52-8A91-428A-8B60-C8297A99463F}" type="slidenum">
              <a:rPr lang="en-IE" smtClean="0"/>
              <a:pPr>
                <a:defRPr/>
              </a:pPr>
              <a:t>16</a:t>
            </a:fld>
            <a:endParaRPr lang="en-IE"/>
          </a:p>
        </p:txBody>
      </p:sp>
      <p:pic>
        <p:nvPicPr>
          <p:cNvPr id="6" name="Picture 2"/>
          <p:cNvPicPr>
            <a:picLocks noGrp="1" noChangeAspect="1" noChangeArrowheads="1"/>
          </p:cNvPicPr>
          <p:nvPr>
            <p:ph idx="1"/>
          </p:nvPr>
        </p:nvPicPr>
        <p:blipFill>
          <a:blip r:embed="rId3" cstate="print"/>
          <a:srcRect/>
          <a:stretch>
            <a:fillRect/>
          </a:stretch>
        </p:blipFill>
        <p:spPr>
          <a:xfrm>
            <a:off x="395536" y="1772816"/>
            <a:ext cx="7924157" cy="3240360"/>
          </a:xfrm>
          <a:prstGeom prst="rect">
            <a:avLst/>
          </a:prstGeom>
          <a:ln>
            <a:noFill/>
          </a:ln>
          <a:effectLst>
            <a:outerShdw blurRad="292100" dist="139700" dir="2700000" algn="tl" rotWithShape="0">
              <a:srgbClr val="333333">
                <a:alpha val="65000"/>
              </a:srgbClr>
            </a:outerShdw>
          </a:effectLst>
        </p:spPr>
      </p:pic>
      <p:sp>
        <p:nvSpPr>
          <p:cNvPr id="33797" name="Right Arrow 10"/>
          <p:cNvSpPr>
            <a:spLocks noChangeArrowheads="1"/>
          </p:cNvSpPr>
          <p:nvPr/>
        </p:nvSpPr>
        <p:spPr bwMode="auto">
          <a:xfrm>
            <a:off x="4139952" y="3717032"/>
            <a:ext cx="2968625" cy="1349098"/>
          </a:xfrm>
          <a:prstGeom prst="rightArrow">
            <a:avLst>
              <a:gd name="adj1" fmla="val 50000"/>
              <a:gd name="adj2" fmla="val 50165"/>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dirty="0">
                <a:latin typeface="Tahoma" pitchFamily="34" charset="0"/>
              </a:rPr>
              <a:t>5</a:t>
            </a:r>
            <a:r>
              <a:rPr lang="pl-PL" sz="1400" dirty="0" smtClean="0">
                <a:latin typeface="Tahoma" pitchFamily="34" charset="0"/>
              </a:rPr>
              <a:t>. </a:t>
            </a:r>
            <a:r>
              <a:rPr lang="en-GB" sz="1400" dirty="0" smtClean="0">
                <a:latin typeface="Tahoma" pitchFamily="34" charset="0"/>
              </a:rPr>
              <a:t>Click </a:t>
            </a:r>
            <a:r>
              <a:rPr lang="en-GB" sz="1400" dirty="0">
                <a:latin typeface="Tahoma" pitchFamily="34" charset="0"/>
              </a:rPr>
              <a:t>on the button and provide a new </a:t>
            </a:r>
            <a:r>
              <a:rPr lang="en-GB" sz="1400" dirty="0" smtClean="0">
                <a:latin typeface="Tahoma" pitchFamily="34" charset="0"/>
              </a:rPr>
              <a:t>voyage</a:t>
            </a:r>
            <a:endParaRPr lang="en-IE" sz="1400" dirty="0">
              <a:latin typeface="Tahoma" pitchFamily="34" charset="0"/>
            </a:endParaRPr>
          </a:p>
        </p:txBody>
      </p:sp>
      <p:sp>
        <p:nvSpPr>
          <p:cNvPr id="7" name="Title 1"/>
          <p:cNvSpPr>
            <a:spLocks noGrp="1"/>
          </p:cNvSpPr>
          <p:nvPr>
            <p:ph type="title"/>
          </p:nvPr>
        </p:nvSpPr>
        <p:spPr>
          <a:xfrm>
            <a:off x="395536" y="1052736"/>
            <a:ext cx="7772400" cy="838200"/>
          </a:xfrm>
        </p:spPr>
        <p:txBody>
          <a:bodyPr/>
          <a:lstStyle/>
          <a:p>
            <a:r>
              <a:rPr lang="fr-FR" sz="2600" dirty="0" smtClean="0"/>
              <a:t>PortPlus notification</a:t>
            </a:r>
            <a:endParaRPr lang="en-IE" sz="2600" dirty="0" smtClean="0"/>
          </a:p>
        </p:txBody>
      </p:sp>
    </p:spTree>
    <p:extLst>
      <p:ext uri="{BB962C8B-B14F-4D97-AF65-F5344CB8AC3E}">
        <p14:creationId xmlns:p14="http://schemas.microsoft.com/office/powerpoint/2010/main" val="360512459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97333D52-8A91-428A-8B60-C8297A99463F}" type="slidenum">
              <a:rPr lang="en-IE" smtClean="0"/>
              <a:pPr>
                <a:defRPr/>
              </a:pPr>
              <a:t>17</a:t>
            </a:fld>
            <a:endParaRPr lang="en-IE"/>
          </a:p>
        </p:txBody>
      </p:sp>
      <p:sp>
        <p:nvSpPr>
          <p:cNvPr id="7" name="Title 1"/>
          <p:cNvSpPr>
            <a:spLocks noGrp="1"/>
          </p:cNvSpPr>
          <p:nvPr>
            <p:ph type="title"/>
          </p:nvPr>
        </p:nvSpPr>
        <p:spPr>
          <a:xfrm>
            <a:off x="395536" y="1052736"/>
            <a:ext cx="1911067" cy="2016224"/>
          </a:xfrm>
        </p:spPr>
        <p:txBody>
          <a:bodyPr/>
          <a:lstStyle/>
          <a:p>
            <a:r>
              <a:rPr lang="fr-FR" sz="2600" dirty="0" smtClean="0"/>
              <a:t>PortPlus notification</a:t>
            </a:r>
            <a:endParaRPr lang="en-IE" sz="2600" dirty="0" smtClean="0"/>
          </a:p>
        </p:txBody>
      </p:sp>
      <p:pic>
        <p:nvPicPr>
          <p:cNvPr id="9" name="Picture 2"/>
          <p:cNvPicPr>
            <a:picLocks noChangeAspect="1" noChangeArrowheads="1"/>
          </p:cNvPicPr>
          <p:nvPr/>
        </p:nvPicPr>
        <p:blipFill>
          <a:blip r:embed="rId3" cstate="print"/>
          <a:srcRect/>
          <a:stretch>
            <a:fillRect/>
          </a:stretch>
        </p:blipFill>
        <p:spPr bwMode="auto">
          <a:xfrm>
            <a:off x="2338501" y="1186759"/>
            <a:ext cx="6441861" cy="5223967"/>
          </a:xfrm>
          <a:prstGeom prst="rect">
            <a:avLst/>
          </a:prstGeom>
          <a:noFill/>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Right Arrow 9"/>
          <p:cNvSpPr/>
          <p:nvPr/>
        </p:nvSpPr>
        <p:spPr bwMode="auto">
          <a:xfrm>
            <a:off x="560967" y="3284984"/>
            <a:ext cx="1777534" cy="1944216"/>
          </a:xfrm>
          <a:prstGeom prst="rightArrow">
            <a:avLst/>
          </a:prstGeom>
          <a:ln>
            <a:headEnd type="none" w="med" len="med"/>
            <a:tailEnd type="none" w="med" len="med"/>
          </a:ln>
          <a:extLst/>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lvl="0" eaLnBrk="0" hangingPunct="0"/>
            <a:r>
              <a:rPr lang="en-GB" sz="1400" dirty="0">
                <a:solidFill>
                  <a:srgbClr val="000000"/>
                </a:solidFill>
                <a:latin typeface="Tahoma" pitchFamily="34" charset="0"/>
              </a:rPr>
              <a:t>6. Fill in details and submit notification</a:t>
            </a:r>
            <a:endParaRPr lang="en-IE" sz="1400" dirty="0">
              <a:solidFill>
                <a:srgbClr val="000000"/>
              </a:solidFill>
              <a:latin typeface="Tahoma" pitchFamily="34" charset="0"/>
            </a:endParaRPr>
          </a:p>
        </p:txBody>
      </p:sp>
    </p:spTree>
    <p:extLst>
      <p:ext uri="{BB962C8B-B14F-4D97-AF65-F5344CB8AC3E}">
        <p14:creationId xmlns:p14="http://schemas.microsoft.com/office/powerpoint/2010/main" val="281311905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3"/>
          <p:cNvSpPr>
            <a:spLocks noGrp="1"/>
          </p:cNvSpPr>
          <p:nvPr>
            <p:ph type="title"/>
          </p:nvPr>
        </p:nvSpPr>
        <p:spPr>
          <a:xfrm>
            <a:off x="395536" y="1052736"/>
            <a:ext cx="7772400" cy="838200"/>
          </a:xfrm>
        </p:spPr>
        <p:txBody>
          <a:bodyPr/>
          <a:lstStyle/>
          <a:p>
            <a:r>
              <a:rPr lang="pl-PL" sz="2600" dirty="0" smtClean="0"/>
              <a:t>Searching for data in SSN v2</a:t>
            </a:r>
            <a:endParaRPr lang="en-IE" sz="2600" dirty="0" smtClean="0"/>
          </a:p>
        </p:txBody>
      </p:sp>
      <p:pic>
        <p:nvPicPr>
          <p:cNvPr id="19459" name="Picture 2"/>
          <p:cNvPicPr>
            <a:picLocks noGrp="1" noChangeAspect="1" noChangeArrowheads="1"/>
          </p:cNvPicPr>
          <p:nvPr>
            <p:ph idx="1"/>
          </p:nvPr>
        </p:nvPicPr>
        <p:blipFill>
          <a:blip r:embed="rId3" cstate="print"/>
          <a:srcRect/>
          <a:stretch>
            <a:fillRect/>
          </a:stretch>
        </p:blipFill>
        <p:spPr>
          <a:xfrm>
            <a:off x="1331640" y="1772816"/>
            <a:ext cx="6878637" cy="4179888"/>
          </a:xfrm>
          <a:prstGeom prst="rect">
            <a:avLst/>
          </a:prstGeom>
          <a:ln>
            <a:noFill/>
          </a:ln>
          <a:effectLst>
            <a:outerShdw blurRad="292100" dist="139700" dir="2700000" algn="tl" rotWithShape="0">
              <a:srgbClr val="333333">
                <a:alpha val="65000"/>
              </a:srgbClr>
            </a:outerShdw>
          </a:effectLst>
        </p:spPr>
      </p:pic>
      <p:sp>
        <p:nvSpPr>
          <p:cNvPr id="19460" name="Right Arrow 2"/>
          <p:cNvSpPr>
            <a:spLocks noChangeArrowheads="1"/>
          </p:cNvSpPr>
          <p:nvPr/>
        </p:nvSpPr>
        <p:spPr bwMode="auto">
          <a:xfrm>
            <a:off x="1403648" y="3789363"/>
            <a:ext cx="2273300" cy="708025"/>
          </a:xfrm>
          <a:prstGeom prst="rightArrow">
            <a:avLst>
              <a:gd name="adj1" fmla="val 50000"/>
              <a:gd name="adj2" fmla="val 49915"/>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pl-PL" sz="1400" dirty="0">
                <a:latin typeface="Tahoma" pitchFamily="34" charset="0"/>
              </a:rPr>
              <a:t>2</a:t>
            </a:r>
            <a:r>
              <a:rPr lang="en-GB" sz="1400" dirty="0">
                <a:latin typeface="Tahoma" pitchFamily="34" charset="0"/>
              </a:rPr>
              <a:t>. </a:t>
            </a:r>
            <a:r>
              <a:rPr lang="pl-PL" sz="1400" dirty="0">
                <a:latin typeface="Tahoma" pitchFamily="34" charset="0"/>
              </a:rPr>
              <a:t>A new tab will open</a:t>
            </a:r>
            <a:endParaRPr lang="en-IE" sz="1400" dirty="0">
              <a:latin typeface="Tahoma" pitchFamily="34" charset="0"/>
            </a:endParaRPr>
          </a:p>
        </p:txBody>
      </p:sp>
      <p:sp>
        <p:nvSpPr>
          <p:cNvPr id="19461" name="Right Arrow 7"/>
          <p:cNvSpPr>
            <a:spLocks noChangeArrowheads="1"/>
          </p:cNvSpPr>
          <p:nvPr/>
        </p:nvSpPr>
        <p:spPr bwMode="auto">
          <a:xfrm>
            <a:off x="1311419" y="2552551"/>
            <a:ext cx="2649538" cy="706437"/>
          </a:xfrm>
          <a:prstGeom prst="rightArrow">
            <a:avLst>
              <a:gd name="adj1" fmla="val 50000"/>
              <a:gd name="adj2" fmla="val 50060"/>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pl-PL" sz="1400" dirty="0">
                <a:latin typeface="Tahoma" pitchFamily="34" charset="0"/>
              </a:rPr>
              <a:t>1</a:t>
            </a:r>
            <a:r>
              <a:rPr lang="en-GB" sz="1400" dirty="0">
                <a:latin typeface="Tahoma" pitchFamily="34" charset="0"/>
              </a:rPr>
              <a:t>. </a:t>
            </a:r>
            <a:r>
              <a:rPr lang="pl-PL" sz="1400" dirty="0">
                <a:latin typeface="Tahoma" pitchFamily="34" charset="0"/>
              </a:rPr>
              <a:t>Go to Find Informa</a:t>
            </a:r>
            <a:r>
              <a:rPr lang="pl-PL" sz="1400" i="1" dirty="0">
                <a:latin typeface="Tahoma" pitchFamily="34" charset="0"/>
              </a:rPr>
              <a:t>ti</a:t>
            </a:r>
            <a:r>
              <a:rPr lang="pl-PL" sz="1400" dirty="0">
                <a:latin typeface="Tahoma" pitchFamily="34" charset="0"/>
              </a:rPr>
              <a:t>on</a:t>
            </a:r>
            <a:endParaRPr lang="en-IE" sz="1400" dirty="0">
              <a:latin typeface="Tahoma" pitchFamily="34" charset="0"/>
            </a:endParaRPr>
          </a:p>
        </p:txBody>
      </p:sp>
      <p:pic>
        <p:nvPicPr>
          <p:cNvPr id="19464"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67617" y="3789363"/>
            <a:ext cx="4962525" cy="20383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Slide Number Placeholder 3"/>
          <p:cNvSpPr>
            <a:spLocks noGrp="1"/>
          </p:cNvSpPr>
          <p:nvPr>
            <p:ph type="sldNum" sz="quarter" idx="12"/>
          </p:nvPr>
        </p:nvSpPr>
        <p:spPr>
          <a:xfrm>
            <a:off x="8458200" y="3429000"/>
            <a:ext cx="685800" cy="381000"/>
          </a:xfrm>
        </p:spPr>
        <p:txBody>
          <a:bodyPr/>
          <a:lstStyle/>
          <a:p>
            <a:pPr>
              <a:defRPr/>
            </a:pPr>
            <a:fld id="{2EDDEC40-2C01-43BE-8C9B-623FE9562FF6}" type="slidenum">
              <a:rPr lang="en-IE">
                <a:solidFill>
                  <a:srgbClr val="FFFFFF"/>
                </a:solidFill>
              </a:rPr>
              <a:pPr>
                <a:defRPr/>
              </a:pPr>
              <a:t>18</a:t>
            </a:fld>
            <a:endParaRPr lang="en-IE" dirty="0">
              <a:solidFill>
                <a:srgbClr val="FFFFFF"/>
              </a:solidFill>
            </a:endParaRPr>
          </a:p>
        </p:txBody>
      </p:sp>
    </p:spTree>
    <p:extLst>
      <p:ext uri="{BB962C8B-B14F-4D97-AF65-F5344CB8AC3E}">
        <p14:creationId xmlns:p14="http://schemas.microsoft.com/office/powerpoint/2010/main" val="352366148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19459"/>
                                        </p:tgtEl>
                                        <p:attrNameLst>
                                          <p:attrName>style.visibility</p:attrName>
                                        </p:attrNameLst>
                                      </p:cBhvr>
                                      <p:to>
                                        <p:strVal val="visible"/>
                                      </p:to>
                                    </p:set>
                                    <p:animEffect transition="in" filter="fade">
                                      <p:cBhvr>
                                        <p:cTn id="7" dur="500"/>
                                        <p:tgtEl>
                                          <p:spTgt spid="1945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461"/>
                                        </p:tgtEl>
                                        <p:attrNameLst>
                                          <p:attrName>style.visibility</p:attrName>
                                        </p:attrNameLst>
                                      </p:cBhvr>
                                      <p:to>
                                        <p:strVal val="visible"/>
                                      </p:to>
                                    </p:set>
                                    <p:animEffect transition="in" filter="fade">
                                      <p:cBhvr>
                                        <p:cTn id="12" dur="500"/>
                                        <p:tgtEl>
                                          <p:spTgt spid="194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fade">
                                      <p:cBhvr>
                                        <p:cTn id="17" dur="500"/>
                                        <p:tgtEl>
                                          <p:spTgt spid="194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19464"/>
                                        </p:tgtEl>
                                        <p:attrNameLst>
                                          <p:attrName>style.visibility</p:attrName>
                                        </p:attrNameLst>
                                      </p:cBhvr>
                                      <p:to>
                                        <p:strVal val="visible"/>
                                      </p:to>
                                    </p:set>
                                    <p:animEffect transition="in" filter="fade">
                                      <p:cBhvr>
                                        <p:cTn id="22" dur="500"/>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nimBg="1"/>
      <p:bldP spid="1946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251520" y="764704"/>
            <a:ext cx="8496944" cy="838200"/>
          </a:xfrm>
        </p:spPr>
        <p:txBody>
          <a:bodyPr/>
          <a:lstStyle/>
          <a:p>
            <a:r>
              <a:rPr lang="fr-BE" sz="2600" dirty="0" err="1" smtClean="0"/>
              <a:t>Searching</a:t>
            </a:r>
            <a:r>
              <a:rPr lang="fr-BE" sz="2600" dirty="0" smtClean="0"/>
              <a:t> for port and </a:t>
            </a:r>
            <a:r>
              <a:rPr lang="fr-BE" sz="2600" dirty="0" err="1" smtClean="0"/>
              <a:t>Hazmat</a:t>
            </a:r>
            <a:r>
              <a:rPr lang="fr-BE" sz="2600" dirty="0" smtClean="0"/>
              <a:t> information</a:t>
            </a:r>
            <a:endParaRPr lang="en-IE" sz="2600" dirty="0" smtClean="0"/>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4127690782"/>
              </p:ext>
            </p:extLst>
          </p:nvPr>
        </p:nvGraphicFramePr>
        <p:xfrm>
          <a:off x="323528" y="1556792"/>
          <a:ext cx="8352928" cy="4253784"/>
        </p:xfrm>
        <a:graphic>
          <a:graphicData uri="http://schemas.openxmlformats.org/drawingml/2006/table">
            <a:tbl>
              <a:tblPr firstRow="1" bandRow="1">
                <a:tableStyleId>{BC89EF96-8CEA-46FF-86C4-4CE0E7609802}</a:tableStyleId>
              </a:tblPr>
              <a:tblGrid>
                <a:gridCol w="2160240"/>
                <a:gridCol w="2433800"/>
                <a:gridCol w="3758888"/>
              </a:tblGrid>
              <a:tr h="575766">
                <a:tc>
                  <a:txBody>
                    <a:bodyPr/>
                    <a:lstStyle/>
                    <a:p>
                      <a:r>
                        <a:rPr lang="en-GB" sz="1800" dirty="0" smtClean="0"/>
                        <a:t>Search</a:t>
                      </a:r>
                      <a:r>
                        <a:rPr lang="en-GB" sz="1800" baseline="0" dirty="0" smtClean="0"/>
                        <a:t> using</a:t>
                      </a:r>
                      <a:r>
                        <a:rPr lang="en-GB" sz="1800" baseline="0" dirty="0" smtClean="0"/>
                        <a:t>…</a:t>
                      </a:r>
                      <a:endParaRPr lang="en-GB" sz="1800" dirty="0">
                        <a:solidFill>
                          <a:srgbClr val="002B7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b="1" kern="1200" dirty="0" smtClean="0">
                          <a:solidFill>
                            <a:schemeClr val="tx1"/>
                          </a:solidFill>
                          <a:latin typeface="+mn-lt"/>
                          <a:ea typeface="+mn-ea"/>
                          <a:cs typeface="+mn-cs"/>
                        </a:rPr>
                        <a:t>Which query?</a:t>
                      </a:r>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t>What you can get?</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3003">
                <a:tc rowSpan="6">
                  <a:txBody>
                    <a:bodyPr/>
                    <a:lstStyle/>
                    <a:p>
                      <a:r>
                        <a:rPr lang="en-GB" sz="1800" dirty="0" smtClean="0">
                          <a:solidFill>
                            <a:srgbClr val="002B71"/>
                          </a:solidFill>
                          <a:latin typeface="+mn-lt"/>
                          <a:ea typeface="+mn-ea"/>
                          <a:cs typeface="+mn-cs"/>
                        </a:rPr>
                        <a:t>Ship </a:t>
                      </a:r>
                      <a:r>
                        <a:rPr lang="en-GB" sz="1800" dirty="0" smtClean="0">
                          <a:solidFill>
                            <a:srgbClr val="002B71"/>
                          </a:solidFill>
                          <a:latin typeface="+mn-lt"/>
                          <a:ea typeface="+mn-ea"/>
                          <a:cs typeface="+mn-cs"/>
                        </a:rPr>
                        <a:t>identifiers</a:t>
                      </a:r>
                      <a:endParaRPr lang="en-GB" sz="1800" dirty="0">
                        <a:solidFill>
                          <a:srgbClr val="002B7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List</a:t>
                      </a:r>
                      <a:r>
                        <a:rPr lang="en-GB" sz="1200" b="1" baseline="0" dirty="0" smtClean="0"/>
                        <a:t> </a:t>
                      </a:r>
                      <a:r>
                        <a:rPr lang="en-GB" sz="1200" b="1" dirty="0" smtClean="0"/>
                        <a:t>Expected calls of Selected Ship </a:t>
                      </a:r>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baseline="0" dirty="0" smtClean="0"/>
                        <a:t>Where is it going to arrive (PORTs)? When (ETAs)?</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3003">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Expected Call Of Selected Ship</a:t>
                      </a:r>
                      <a:endParaRPr lang="en-IE" sz="1200" b="1" dirty="0" smtClean="0"/>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Where is it going to arrive (PORT)? When (ETA)? Is HAZMAT on board?</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3003">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b="1" dirty="0" smtClean="0"/>
                        <a:t>Most Recent Arrival Of Selected Ship”</a:t>
                      </a:r>
                      <a:endParaRPr lang="en-IE" sz="1200" b="1" dirty="0"/>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Where</a:t>
                      </a:r>
                      <a:r>
                        <a:rPr lang="en-GB" sz="1200" baseline="0" dirty="0" smtClean="0"/>
                        <a:t> the ship has arrived (PORT)? At what time (ATA)? Is HAZMAT on board?</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3003">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b="1" dirty="0" smtClean="0"/>
                        <a:t>Most Recent Departure Of Selected Ship</a:t>
                      </a:r>
                      <a:endParaRPr lang="en-IE" sz="1200" b="1" dirty="0"/>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aseline="0" dirty="0" smtClean="0"/>
                        <a:t>From where the ship has departed (PORT)? At what time (ATD)? Is HAZMAT on board?</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3003">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b="1" dirty="0" smtClean="0"/>
                        <a:t>Recent And Current Ship Calls Of Selected Ship</a:t>
                      </a:r>
                      <a:endParaRPr lang="en-IE" sz="1200" b="1" dirty="0"/>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baseline="0" dirty="0" smtClean="0"/>
                        <a:t>Where the ship was (PORTs)? At what time departed? (ATDs, ATA)</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3003">
                <a:tc vMerge="1">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Latest registered Ship Call Data of Selected Ship </a:t>
                      </a:r>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Most recent update related to the ship calls, including HAZMAT information</a:t>
                      </a:r>
                      <a:r>
                        <a:rPr lang="en-GB" sz="1200" baseline="0" dirty="0" smtClean="0"/>
                        <a:t> </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pPr>
              <a:defRPr/>
            </a:pPr>
            <a:fld id="{69B06D47-15F8-49EB-B879-FC589E50A1AE}" type="slidenum">
              <a:rPr lang="en-IE" smtClean="0"/>
              <a:pPr>
                <a:defRPr/>
              </a:pPr>
              <a:t>19</a:t>
            </a:fld>
            <a:endParaRPr lang="en-IE" dirty="0"/>
          </a:p>
        </p:txBody>
      </p:sp>
    </p:spTree>
    <p:extLst>
      <p:ext uri="{BB962C8B-B14F-4D97-AF65-F5344CB8AC3E}">
        <p14:creationId xmlns:p14="http://schemas.microsoft.com/office/powerpoint/2010/main" val="336582324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Title 1"/>
          <p:cNvSpPr>
            <a:spLocks/>
          </p:cNvSpPr>
          <p:nvPr/>
        </p:nvSpPr>
        <p:spPr bwMode="auto">
          <a:xfrm>
            <a:off x="395536" y="764704"/>
            <a:ext cx="7986464" cy="56025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marL="1343025" eaLnBrk="0" hangingPunct="0">
              <a:defRPr/>
            </a:pPr>
            <a:endParaRPr lang="en-US" sz="2000" b="1" dirty="0" smtClean="0">
              <a:solidFill>
                <a:srgbClr val="002B71"/>
              </a:solidFill>
              <a:latin typeface="+mn-lt"/>
            </a:endParaRPr>
          </a:p>
          <a:p>
            <a:pPr marL="1343025" eaLnBrk="0" hangingPunct="0">
              <a:defRPr/>
            </a:pPr>
            <a:endParaRPr lang="en-US" sz="2000" b="1" dirty="0">
              <a:solidFill>
                <a:srgbClr val="002B71"/>
              </a:solidFill>
              <a:latin typeface="+mn-lt"/>
            </a:endParaRPr>
          </a:p>
          <a:p>
            <a:pPr marL="803275" indent="-342900" eaLnBrk="0" hangingPunct="0">
              <a:buFont typeface="Arial" pitchFamily="34" charset="0"/>
              <a:buChar char="•"/>
              <a:defRPr/>
            </a:pPr>
            <a:r>
              <a:rPr lang="en-US" b="1" dirty="0" err="1" smtClean="0">
                <a:solidFill>
                  <a:srgbClr val="002B71"/>
                </a:solidFill>
                <a:latin typeface="+mn-lt"/>
              </a:rPr>
              <a:t>Architechture</a:t>
            </a:r>
            <a:endParaRPr lang="en-US" b="1" dirty="0" smtClean="0">
              <a:solidFill>
                <a:srgbClr val="002B71"/>
              </a:solidFill>
              <a:latin typeface="+mn-lt"/>
            </a:endParaRPr>
          </a:p>
          <a:p>
            <a:pPr marL="803275" indent="-342900" eaLnBrk="0" hangingPunct="0">
              <a:buFont typeface="Arial" pitchFamily="34" charset="0"/>
              <a:buChar char="•"/>
              <a:defRPr/>
            </a:pPr>
            <a:r>
              <a:rPr lang="en-US" b="1" dirty="0" smtClean="0">
                <a:solidFill>
                  <a:srgbClr val="002B71"/>
                </a:solidFill>
                <a:latin typeface="+mn-lt"/>
              </a:rPr>
              <a:t>Type </a:t>
            </a:r>
            <a:r>
              <a:rPr lang="en-US" b="1" dirty="0">
                <a:solidFill>
                  <a:srgbClr val="002B71"/>
                </a:solidFill>
                <a:latin typeface="+mn-lt"/>
              </a:rPr>
              <a:t>of information exchanged</a:t>
            </a:r>
          </a:p>
          <a:p>
            <a:pPr marL="803275" indent="-342900" eaLnBrk="0" hangingPunct="0">
              <a:buFont typeface="Arial" pitchFamily="34" charset="0"/>
              <a:buChar char="•"/>
              <a:defRPr/>
            </a:pPr>
            <a:r>
              <a:rPr lang="en-US" b="1" dirty="0">
                <a:solidFill>
                  <a:srgbClr val="002B71"/>
                </a:solidFill>
                <a:latin typeface="+mn-lt"/>
              </a:rPr>
              <a:t>Users</a:t>
            </a:r>
          </a:p>
          <a:p>
            <a:pPr marL="803275" indent="-342900" eaLnBrk="0" hangingPunct="0">
              <a:buFont typeface="Arial" pitchFamily="34" charset="0"/>
              <a:buChar char="•"/>
              <a:defRPr/>
            </a:pPr>
            <a:r>
              <a:rPr lang="en-US" b="1" dirty="0" smtClean="0">
                <a:solidFill>
                  <a:srgbClr val="002B71"/>
                </a:solidFill>
                <a:latin typeface="+mn-lt"/>
              </a:rPr>
              <a:t>How to notify and search for information?</a:t>
            </a:r>
          </a:p>
          <a:p>
            <a:pPr marL="1344613" lvl="2" indent="-342900" eaLnBrk="0" hangingPunct="0">
              <a:buFont typeface="+mj-lt"/>
              <a:buAutoNum type="alphaUcPeriod"/>
              <a:defRPr/>
            </a:pPr>
            <a:r>
              <a:rPr lang="en-US" sz="1800" b="1" dirty="0" smtClean="0">
                <a:solidFill>
                  <a:srgbClr val="002B71"/>
                </a:solidFill>
                <a:latin typeface="+mn-lt"/>
              </a:rPr>
              <a:t>PortPlus</a:t>
            </a:r>
          </a:p>
          <a:p>
            <a:pPr marL="1344613" lvl="2" indent="-342900" eaLnBrk="0" hangingPunct="0">
              <a:buFont typeface="+mj-lt"/>
              <a:buAutoNum type="alphaUcPeriod"/>
              <a:defRPr/>
            </a:pPr>
            <a:r>
              <a:rPr lang="en-US" sz="1800" b="1" dirty="0" smtClean="0">
                <a:solidFill>
                  <a:srgbClr val="002B71"/>
                </a:solidFill>
                <a:latin typeface="+mn-lt"/>
              </a:rPr>
              <a:t>Incident report</a:t>
            </a:r>
          </a:p>
          <a:p>
            <a:pPr marL="1344613" lvl="2" indent="-342900" eaLnBrk="0" hangingPunct="0">
              <a:buFont typeface="+mj-lt"/>
              <a:buAutoNum type="alphaUcPeriod"/>
              <a:defRPr/>
            </a:pPr>
            <a:r>
              <a:rPr lang="en-US" sz="1800" b="1" dirty="0" smtClean="0">
                <a:solidFill>
                  <a:srgbClr val="002B71"/>
                </a:solidFill>
                <a:latin typeface="+mn-lt"/>
              </a:rPr>
              <a:t>MRS &amp; AIS</a:t>
            </a:r>
          </a:p>
          <a:p>
            <a:pPr marL="887413" lvl="1" indent="-342900" eaLnBrk="0" hangingPunct="0">
              <a:buFont typeface="Arial" pitchFamily="34" charset="0"/>
              <a:buChar char="•"/>
              <a:defRPr/>
            </a:pPr>
            <a:r>
              <a:rPr lang="en-US" b="1" dirty="0">
                <a:solidFill>
                  <a:srgbClr val="002B71"/>
                </a:solidFill>
                <a:latin typeface="+mn-lt"/>
              </a:rPr>
              <a:t>Ship activity tracking</a:t>
            </a:r>
          </a:p>
          <a:p>
            <a:pPr marL="803275" lvl="1" indent="-342900" eaLnBrk="0" hangingPunct="0">
              <a:defRPr/>
            </a:pPr>
            <a:endParaRPr lang="en-US" sz="1000" b="1" dirty="0" smtClean="0">
              <a:solidFill>
                <a:srgbClr val="002B71"/>
              </a:solidFill>
              <a:latin typeface="+mn-lt"/>
            </a:endParaRPr>
          </a:p>
          <a:p>
            <a:pPr marL="803275" lvl="4" indent="-342900" defTabSz="-17463" eaLnBrk="0" hangingPunct="0">
              <a:buFont typeface="Arial" pitchFamily="34" charset="0"/>
              <a:buChar char="•"/>
              <a:defRPr/>
            </a:pPr>
            <a:r>
              <a:rPr lang="en-US" b="1" dirty="0">
                <a:solidFill>
                  <a:srgbClr val="002B71"/>
                </a:solidFill>
                <a:latin typeface="+mn-lt"/>
              </a:rPr>
              <a:t>Another means to retrieve </a:t>
            </a:r>
            <a:r>
              <a:rPr lang="en-US" b="1" dirty="0" smtClean="0">
                <a:solidFill>
                  <a:srgbClr val="002B71"/>
                </a:solidFill>
                <a:latin typeface="+mn-lt"/>
              </a:rPr>
              <a:t>information: </a:t>
            </a:r>
            <a:r>
              <a:rPr lang="en-US" b="1" dirty="0">
                <a:solidFill>
                  <a:srgbClr val="002B71"/>
                </a:solidFill>
                <a:latin typeface="+mn-lt"/>
              </a:rPr>
              <a:t>SSN graphical Interface (SSN GI)</a:t>
            </a:r>
          </a:p>
          <a:p>
            <a:pPr>
              <a:buNone/>
              <a:defRPr/>
            </a:pPr>
            <a:endParaRPr lang="en-GB" sz="500" b="1" i="1" dirty="0" smtClean="0">
              <a:solidFill>
                <a:srgbClr val="FF0000"/>
              </a:solidFill>
              <a:latin typeface="+mj-lt"/>
            </a:endParaRPr>
          </a:p>
        </p:txBody>
      </p:sp>
      <p:sp>
        <p:nvSpPr>
          <p:cNvPr id="4" name="Slide Number Placeholder 3"/>
          <p:cNvSpPr txBox="1">
            <a:spLocks noGrp="1"/>
          </p:cNvSpPr>
          <p:nvPr/>
        </p:nvSpPr>
        <p:spPr bwMode="auto">
          <a:xfrm>
            <a:off x="8458200" y="3429000"/>
            <a:ext cx="685800" cy="381000"/>
          </a:xfrm>
          <a:prstGeom prst="rect">
            <a:avLst/>
          </a:prstGeom>
          <a:noFill/>
          <a:ln>
            <a:miter lim="800000"/>
            <a:headEnd/>
            <a:tailEnd/>
          </a:ln>
        </p:spPr>
        <p:txBody>
          <a:bodyPr/>
          <a:lstStyle/>
          <a:p>
            <a:pPr algn="r">
              <a:defRPr/>
            </a:pPr>
            <a:fld id="{1FAF5352-6A7A-4597-AAEF-CD18C9E50928}" type="slidenum">
              <a:rPr lang="en-GB" sz="900">
                <a:solidFill>
                  <a:schemeClr val="bg1"/>
                </a:solidFill>
                <a:latin typeface="+mn-lt"/>
              </a:rPr>
              <a:pPr algn="r">
                <a:defRPr/>
              </a:pPr>
              <a:t>2</a:t>
            </a:fld>
            <a:endParaRPr lang="en-GB" sz="900">
              <a:solidFill>
                <a:schemeClr val="bg1"/>
              </a:solidFill>
              <a:latin typeface="+mn-lt"/>
            </a:endParaRPr>
          </a:p>
        </p:txBody>
      </p:sp>
      <p:sp>
        <p:nvSpPr>
          <p:cNvPr id="2" name="Slide Number Placeholder 1"/>
          <p:cNvSpPr>
            <a:spLocks noGrp="1"/>
          </p:cNvSpPr>
          <p:nvPr>
            <p:ph type="sldNum" sz="quarter" idx="12"/>
          </p:nvPr>
        </p:nvSpPr>
        <p:spPr/>
        <p:txBody>
          <a:bodyPr/>
          <a:lstStyle/>
          <a:p>
            <a:pPr>
              <a:defRPr/>
            </a:pPr>
            <a:fld id="{6A1E03C4-42B3-4327-8E98-6195D5EB98DE}" type="slidenum">
              <a:rPr lang="en-IE" smtClean="0"/>
              <a:pPr>
                <a:defRPr/>
              </a:pPr>
              <a:t>2</a:t>
            </a:fld>
            <a:endParaRPr lang="en-IE"/>
          </a:p>
        </p:txBody>
      </p:sp>
      <p:sp>
        <p:nvSpPr>
          <p:cNvPr id="5" name="Title 2"/>
          <p:cNvSpPr>
            <a:spLocks noGrp="1"/>
          </p:cNvSpPr>
          <p:nvPr>
            <p:ph type="title"/>
          </p:nvPr>
        </p:nvSpPr>
        <p:spPr>
          <a:xfrm>
            <a:off x="327992" y="1052736"/>
            <a:ext cx="7772400" cy="838200"/>
          </a:xfrm>
        </p:spPr>
        <p:txBody>
          <a:bodyPr/>
          <a:lstStyle/>
          <a:p>
            <a:r>
              <a:rPr lang="fr-BE" sz="2600" dirty="0" smtClean="0"/>
              <a:t>SSN </a:t>
            </a:r>
            <a:r>
              <a:rPr lang="fr-BE" sz="2600" dirty="0" err="1" smtClean="0"/>
              <a:t>presentation</a:t>
            </a:r>
            <a:r>
              <a:rPr lang="fr-BE" sz="2600" dirty="0" smtClean="0"/>
              <a:t>: content</a:t>
            </a:r>
            <a:endParaRPr lang="en-IE" sz="2600" dirty="0" smtClean="0"/>
          </a:p>
        </p:txBody>
      </p:sp>
    </p:spTree>
    <p:extLst>
      <p:ext uri="{BB962C8B-B14F-4D97-AF65-F5344CB8AC3E}">
        <p14:creationId xmlns:p14="http://schemas.microsoft.com/office/powerpoint/2010/main" val="36422512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a:xfrm>
            <a:off x="251520" y="764704"/>
            <a:ext cx="8496944" cy="838200"/>
          </a:xfrm>
        </p:spPr>
        <p:txBody>
          <a:bodyPr/>
          <a:lstStyle/>
          <a:p>
            <a:r>
              <a:rPr lang="fr-BE" sz="2600" dirty="0" err="1" smtClean="0"/>
              <a:t>Searching</a:t>
            </a:r>
            <a:r>
              <a:rPr lang="fr-BE" sz="2600" dirty="0" smtClean="0"/>
              <a:t> for port and </a:t>
            </a:r>
            <a:r>
              <a:rPr lang="fr-BE" sz="2600" dirty="0" err="1" smtClean="0"/>
              <a:t>Hazmat</a:t>
            </a:r>
            <a:r>
              <a:rPr lang="fr-BE" sz="2600" dirty="0" smtClean="0"/>
              <a:t> information</a:t>
            </a:r>
            <a:endParaRPr lang="en-IE" sz="2600" dirty="0" smtClean="0"/>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689342594"/>
              </p:ext>
            </p:extLst>
          </p:nvPr>
        </p:nvGraphicFramePr>
        <p:xfrm>
          <a:off x="395536" y="1487166"/>
          <a:ext cx="8352928" cy="4948035"/>
        </p:xfrm>
        <a:graphic>
          <a:graphicData uri="http://schemas.openxmlformats.org/drawingml/2006/table">
            <a:tbl>
              <a:tblPr firstRow="1" bandRow="1">
                <a:tableStyleId>{BC89EF96-8CEA-46FF-86C4-4CE0E7609802}</a:tableStyleId>
              </a:tblPr>
              <a:tblGrid>
                <a:gridCol w="2520280"/>
                <a:gridCol w="2073760"/>
                <a:gridCol w="3758888"/>
              </a:tblGrid>
              <a:tr h="575766">
                <a:tc>
                  <a:txBody>
                    <a:bodyPr/>
                    <a:lstStyle/>
                    <a:p>
                      <a:r>
                        <a:rPr lang="en-GB" sz="1800" dirty="0" smtClean="0"/>
                        <a:t>Searching </a:t>
                      </a:r>
                      <a:r>
                        <a:rPr lang="en-GB" sz="1800" dirty="0" smtClean="0"/>
                        <a:t>using…</a:t>
                      </a:r>
                      <a:endParaRPr lang="en-GB" sz="1800" dirty="0">
                        <a:solidFill>
                          <a:srgbClr val="002B7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800" kern="1200" dirty="0" smtClean="0"/>
                        <a:t>Which query?</a:t>
                      </a:r>
                      <a:endParaRPr lang="en-GB" sz="1800" b="1" kern="1200" dirty="0" smtClean="0">
                        <a:solidFill>
                          <a:schemeClr val="tx1"/>
                        </a:solidFill>
                        <a:latin typeface="+mn-lt"/>
                        <a:ea typeface="+mn-ea"/>
                        <a:cs typeface="+mn-cs"/>
                      </a:endParaRPr>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800" dirty="0" smtClean="0"/>
                        <a:t>What you can get?</a:t>
                      </a:r>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3003">
                <a:tc rowSpan="3">
                  <a:txBody>
                    <a:bodyPr/>
                    <a:lstStyle/>
                    <a:p>
                      <a:r>
                        <a:rPr lang="en-GB" sz="1800" kern="1200" dirty="0" smtClean="0">
                          <a:solidFill>
                            <a:srgbClr val="002B71"/>
                          </a:solidFill>
                          <a:latin typeface="+mn-lt"/>
                          <a:ea typeface="+mn-ea"/>
                          <a:cs typeface="+mn-cs"/>
                        </a:rPr>
                        <a:t>Port </a:t>
                      </a:r>
                      <a:r>
                        <a:rPr lang="en-GB" sz="1800" kern="1200" dirty="0" smtClean="0">
                          <a:solidFill>
                            <a:srgbClr val="002B71"/>
                          </a:solidFill>
                          <a:latin typeface="+mn-lt"/>
                          <a:ea typeface="+mn-ea"/>
                          <a:cs typeface="+mn-cs"/>
                        </a:rPr>
                        <a:t>identifiers</a:t>
                      </a:r>
                      <a:endParaRPr lang="en-GB" sz="1800" kern="1200" dirty="0">
                        <a:solidFill>
                          <a:srgbClr val="002B7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b="1" dirty="0" smtClean="0"/>
                        <a:t>Expected ship calls</a:t>
                      </a:r>
                      <a:r>
                        <a:rPr lang="en-GB" sz="1200" b="1" baseline="0" dirty="0" smtClean="0"/>
                        <a:t> at EU Port</a:t>
                      </a:r>
                      <a:endParaRPr lang="en-IE" sz="1200" b="1" dirty="0"/>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Vessels and ETAs of all expected ships in a Port</a:t>
                      </a:r>
                      <a:endParaRPr lang="en-IE"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3003">
                <a:tc vMerge="1">
                  <a:txBody>
                    <a:bodyPr/>
                    <a:lstStyle/>
                    <a:p>
                      <a:endParaRPr lang="en-GB" sz="1800" dirty="0">
                        <a:solidFill>
                          <a:srgbClr val="002B7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Current Ship Calls at EU Port</a:t>
                      </a:r>
                      <a:endParaRPr lang="en-IE" sz="1200" b="1" dirty="0" smtClean="0"/>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Vessels and ATAs of</a:t>
                      </a:r>
                      <a:r>
                        <a:rPr lang="en-GB" sz="1200" baseline="0" dirty="0" smtClean="0"/>
                        <a:t> </a:t>
                      </a:r>
                      <a:r>
                        <a:rPr lang="en-GB" sz="1200" dirty="0" smtClean="0"/>
                        <a:t>ships in Port </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3003">
                <a:tc vMerge="1">
                  <a:txBody>
                    <a:bodyPr/>
                    <a:lstStyle/>
                    <a:p>
                      <a:endParaRPr lang="en-GB" sz="1800" dirty="0">
                        <a:solidFill>
                          <a:srgbClr val="002B7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b="1" dirty="0" smtClean="0"/>
                        <a:t>Completed Ship Calls At EU Port</a:t>
                      </a:r>
                      <a:endParaRPr lang="en-IE" sz="1200" b="1" dirty="0"/>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Vessels </a:t>
                      </a:r>
                      <a:r>
                        <a:rPr lang="pl-PL" sz="1200" dirty="0" smtClean="0"/>
                        <a:t>and ATAs, ATDs and</a:t>
                      </a:r>
                      <a:r>
                        <a:rPr lang="pl-PL" sz="1200" baseline="0" dirty="0" smtClean="0"/>
                        <a:t> Next Ports of vessels which left port</a:t>
                      </a:r>
                      <a:endParaRPr lang="en-IE"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3003">
                <a:tc rowSpan="2">
                  <a:txBody>
                    <a:bodyPr/>
                    <a:lstStyle/>
                    <a:p>
                      <a:pPr marL="0" algn="l" defTabSz="914400" rtl="0" eaLnBrk="1" latinLnBrk="0" hangingPunct="1"/>
                      <a:r>
                        <a:rPr lang="en-GB" sz="1800" kern="1200" dirty="0" smtClean="0">
                          <a:solidFill>
                            <a:srgbClr val="002B71"/>
                          </a:solidFill>
                          <a:latin typeface="+mn-lt"/>
                          <a:ea typeface="+mn-ea"/>
                          <a:cs typeface="+mn-cs"/>
                        </a:rPr>
                        <a:t>Latest call updates</a:t>
                      </a:r>
                      <a:endParaRPr lang="en-GB" sz="1800" kern="1200" dirty="0">
                        <a:solidFill>
                          <a:srgbClr val="002B7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IE" sz="1200" b="1" dirty="0" smtClean="0"/>
                        <a:t>Latest Call Updates</a:t>
                      </a:r>
                      <a:endParaRPr lang="en-IE" sz="1200" b="1" dirty="0"/>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All updates of Port + within selected period of time</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40089">
                <a:tc vMerge="1">
                  <a:txBody>
                    <a:bodyPr/>
                    <a:lstStyle/>
                    <a:p>
                      <a:endParaRPr lang="en-GB" sz="1800" dirty="0">
                        <a:solidFill>
                          <a:srgbClr val="002B7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Latest Call Info At Specific Port</a:t>
                      </a:r>
                      <a:endParaRPr lang="en-IE" sz="1200" b="1" dirty="0" smtClean="0"/>
                    </a:p>
                    <a:p>
                      <a:endParaRPr lang="en-IE" sz="1200" b="1" dirty="0"/>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All updates of Port + for the selected port</a:t>
                      </a:r>
                      <a:endParaRPr lang="en-IE" sz="1200" dirty="0" smtClean="0"/>
                    </a:p>
                    <a:p>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3003">
                <a:tc>
                  <a:txBody>
                    <a:bodyPr/>
                    <a:lstStyle/>
                    <a:p>
                      <a:pPr marL="0" algn="l" defTabSz="914400" rtl="0" eaLnBrk="1" latinLnBrk="0" hangingPunct="1"/>
                      <a:r>
                        <a:rPr lang="en-GB" sz="1800" kern="1200" dirty="0" smtClean="0">
                          <a:solidFill>
                            <a:srgbClr val="002B71"/>
                          </a:solidFill>
                          <a:latin typeface="+mn-lt"/>
                          <a:ea typeface="+mn-ea"/>
                          <a:cs typeface="+mn-cs"/>
                        </a:rPr>
                        <a:t>Call updates historical search</a:t>
                      </a:r>
                      <a:endParaRPr lang="en-GB" sz="1800" kern="1200" dirty="0">
                        <a:solidFill>
                          <a:srgbClr val="002B7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Ship Calls Registered By SSN Yesterday</a:t>
                      </a:r>
                      <a:endParaRPr lang="en-IE" sz="1200" b="1"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b="1" dirty="0" smtClean="0"/>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dirty="0" smtClean="0"/>
                        <a:t>Ship calls registered within the previous calendar day</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3003">
                <a:tc>
                  <a:txBody>
                    <a:bodyPr/>
                    <a:lstStyle/>
                    <a:p>
                      <a:pPr marL="0" algn="l" defTabSz="914400" rtl="0" eaLnBrk="1" latinLnBrk="0" hangingPunct="1"/>
                      <a:r>
                        <a:rPr lang="en-GB" sz="1800" kern="1200" dirty="0" smtClean="0">
                          <a:solidFill>
                            <a:srgbClr val="002B71"/>
                          </a:solidFill>
                          <a:latin typeface="+mn-lt"/>
                          <a:ea typeface="+mn-ea"/>
                          <a:cs typeface="+mn-cs"/>
                        </a:rPr>
                        <a:t>Search using ShipCallID *</a:t>
                      </a:r>
                      <a:endParaRPr lang="en-GB" sz="1800" kern="1200" dirty="0">
                        <a:solidFill>
                          <a:srgbClr val="002B71"/>
                        </a:solidFill>
                        <a:latin typeface="+mn-lt"/>
                        <a:ea typeface="+mn-ea"/>
                        <a:cs typeface="+mn-cs"/>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b="1" dirty="0" smtClean="0"/>
                        <a:t>ShipCallID search</a:t>
                      </a:r>
                    </a:p>
                  </a:txBody>
                  <a:tcPr marL="91428" marR="91428" marT="45724" marB="4572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GB" sz="1200" dirty="0" smtClean="0"/>
                        <a:t>List of Port+ notifications</a:t>
                      </a:r>
                      <a:endParaRPr lang="en-GB" sz="1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4" name="Slide Number Placeholder 3"/>
          <p:cNvSpPr>
            <a:spLocks noGrp="1"/>
          </p:cNvSpPr>
          <p:nvPr>
            <p:ph type="sldNum" sz="quarter" idx="12"/>
          </p:nvPr>
        </p:nvSpPr>
        <p:spPr/>
        <p:txBody>
          <a:bodyPr/>
          <a:lstStyle/>
          <a:p>
            <a:pPr>
              <a:defRPr/>
            </a:pPr>
            <a:fld id="{69B06D47-15F8-49EB-B879-FC589E50A1AE}" type="slidenum">
              <a:rPr lang="en-IE" smtClean="0"/>
              <a:pPr>
                <a:defRPr/>
              </a:pPr>
              <a:t>20</a:t>
            </a:fld>
            <a:endParaRPr lang="en-IE" dirty="0"/>
          </a:p>
        </p:txBody>
      </p:sp>
    </p:spTree>
    <p:extLst>
      <p:ext uri="{BB962C8B-B14F-4D97-AF65-F5344CB8AC3E}">
        <p14:creationId xmlns:p14="http://schemas.microsoft.com/office/powerpoint/2010/main" val="19526449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Screen Clippi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5576" y="2996952"/>
            <a:ext cx="7532622" cy="366509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5" name="Content Placeholder 4" descr="Screen Clipping"/>
          <p:cNvPicPr>
            <a:picLocks noGrp="1" noChangeAspect="1"/>
          </p:cNvPicPr>
          <p:nvPr>
            <p:ph idx="1"/>
          </p:nvPr>
        </p:nvPicPr>
        <p:blipFill>
          <a:blip r:embed="rId4" cstate="print">
            <a:extLst>
              <a:ext uri="{28A0092B-C50C-407E-A947-70E740481C1C}">
                <a14:useLocalDpi xmlns:a14="http://schemas.microsoft.com/office/drawing/2010/main" val="0"/>
              </a:ext>
            </a:extLst>
          </a:blip>
          <a:stretch>
            <a:fillRect/>
          </a:stretch>
        </p:blipFill>
        <p:spPr>
          <a:xfrm>
            <a:off x="2267744" y="2420888"/>
            <a:ext cx="2076450" cy="3086100"/>
          </a:xfrm>
          <a:ln w="190500" cap="sq">
            <a:solidFill>
              <a:srgbClr val="C8C6BD"/>
            </a:solidFill>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4" name="Slide Number Placeholder 3"/>
          <p:cNvSpPr>
            <a:spLocks noGrp="1"/>
          </p:cNvSpPr>
          <p:nvPr>
            <p:ph type="sldNum" sz="quarter" idx="12"/>
          </p:nvPr>
        </p:nvSpPr>
        <p:spPr/>
        <p:txBody>
          <a:bodyPr/>
          <a:lstStyle/>
          <a:p>
            <a:pPr>
              <a:defRPr/>
            </a:pPr>
            <a:fld id="{50295112-B7F5-4F6F-847D-A433E43FA672}" type="slidenum">
              <a:rPr lang="en-IE" smtClean="0"/>
              <a:pPr>
                <a:defRPr/>
              </a:pPr>
              <a:t>21</a:t>
            </a:fld>
            <a:endParaRPr lang="en-IE"/>
          </a:p>
        </p:txBody>
      </p:sp>
      <p:pic>
        <p:nvPicPr>
          <p:cNvPr id="6" name="Picture 5" descr="Screen Clippi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92080" y="2204864"/>
            <a:ext cx="2066925" cy="39243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0487" name="Right Arrow 7"/>
          <p:cNvSpPr>
            <a:spLocks noChangeArrowheads="1"/>
          </p:cNvSpPr>
          <p:nvPr/>
        </p:nvSpPr>
        <p:spPr bwMode="auto">
          <a:xfrm>
            <a:off x="298450" y="2133600"/>
            <a:ext cx="2289175" cy="1023938"/>
          </a:xfrm>
          <a:prstGeom prst="rightArrow">
            <a:avLst>
              <a:gd name="adj1" fmla="val 50000"/>
              <a:gd name="adj2" fmla="val 49992"/>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pl-PL" sz="1400" dirty="0">
                <a:latin typeface="Tahoma" pitchFamily="34" charset="0"/>
              </a:rPr>
              <a:t>1</a:t>
            </a:r>
            <a:r>
              <a:rPr lang="en-GB" sz="1400" dirty="0">
                <a:latin typeface="Tahoma" pitchFamily="34" charset="0"/>
              </a:rPr>
              <a:t>. </a:t>
            </a:r>
            <a:r>
              <a:rPr lang="pl-PL" sz="1400" dirty="0">
                <a:latin typeface="Tahoma" pitchFamily="34" charset="0"/>
              </a:rPr>
              <a:t>Expand </a:t>
            </a:r>
            <a:r>
              <a:rPr lang="en-GB" sz="1400" dirty="0">
                <a:latin typeface="Tahoma" pitchFamily="34" charset="0"/>
              </a:rPr>
              <a:t>Voyage Ship</a:t>
            </a:r>
            <a:r>
              <a:rPr lang="pl-PL" sz="1400" dirty="0">
                <a:latin typeface="Tahoma" pitchFamily="34" charset="0"/>
              </a:rPr>
              <a:t> Notifications</a:t>
            </a:r>
            <a:endParaRPr lang="en-IE" sz="1400" dirty="0">
              <a:latin typeface="Tahoma" pitchFamily="34" charset="0"/>
            </a:endParaRPr>
          </a:p>
        </p:txBody>
      </p:sp>
      <p:sp>
        <p:nvSpPr>
          <p:cNvPr id="20488" name="Right Arrow 7"/>
          <p:cNvSpPr>
            <a:spLocks noChangeArrowheads="1"/>
          </p:cNvSpPr>
          <p:nvPr/>
        </p:nvSpPr>
        <p:spPr bwMode="auto">
          <a:xfrm>
            <a:off x="2771775" y="3460750"/>
            <a:ext cx="2649538" cy="706438"/>
          </a:xfrm>
          <a:prstGeom prst="rightArrow">
            <a:avLst>
              <a:gd name="adj1" fmla="val 50000"/>
              <a:gd name="adj2" fmla="val 50060"/>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pl-PL" sz="1400">
                <a:latin typeface="Tahoma" pitchFamily="34" charset="0"/>
              </a:rPr>
              <a:t>2</a:t>
            </a:r>
            <a:r>
              <a:rPr lang="en-GB" sz="1400">
                <a:latin typeface="Tahoma" pitchFamily="34" charset="0"/>
              </a:rPr>
              <a:t>.</a:t>
            </a:r>
            <a:r>
              <a:rPr lang="pl-PL" sz="1400">
                <a:latin typeface="Tahoma" pitchFamily="34" charset="0"/>
              </a:rPr>
              <a:t> Select relevant query</a:t>
            </a:r>
            <a:r>
              <a:rPr lang="en-GB" sz="1400">
                <a:latin typeface="Tahoma" pitchFamily="34" charset="0"/>
              </a:rPr>
              <a:t> </a:t>
            </a:r>
            <a:endParaRPr lang="en-IE" sz="1400">
              <a:latin typeface="Tahoma" pitchFamily="34" charset="0"/>
            </a:endParaRPr>
          </a:p>
        </p:txBody>
      </p:sp>
      <p:sp>
        <p:nvSpPr>
          <p:cNvPr id="11" name="Title 3"/>
          <p:cNvSpPr>
            <a:spLocks noGrp="1"/>
          </p:cNvSpPr>
          <p:nvPr>
            <p:ph type="title"/>
          </p:nvPr>
        </p:nvSpPr>
        <p:spPr>
          <a:xfrm>
            <a:off x="395536" y="1052736"/>
            <a:ext cx="7772400" cy="838200"/>
          </a:xfrm>
        </p:spPr>
        <p:txBody>
          <a:bodyPr/>
          <a:lstStyle/>
          <a:p>
            <a:r>
              <a:rPr lang="pl-PL" sz="2600" dirty="0" smtClean="0"/>
              <a:t>Searching for data in SSN v2</a:t>
            </a:r>
            <a:endParaRPr lang="en-IE" sz="2600" dirty="0" smtClean="0"/>
          </a:p>
        </p:txBody>
      </p:sp>
    </p:spTree>
    <p:extLst>
      <p:ext uri="{BB962C8B-B14F-4D97-AF65-F5344CB8AC3E}">
        <p14:creationId xmlns:p14="http://schemas.microsoft.com/office/powerpoint/2010/main" val="315737238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0487"/>
                                        </p:tgtEl>
                                        <p:attrNameLst>
                                          <p:attrName>style.visibility</p:attrName>
                                        </p:attrNameLst>
                                      </p:cBhvr>
                                      <p:to>
                                        <p:strVal val="visible"/>
                                      </p:to>
                                    </p:set>
                                    <p:animEffect transition="in" filter="fade">
                                      <p:cBhvr>
                                        <p:cTn id="12" dur="500"/>
                                        <p:tgtEl>
                                          <p:spTgt spid="2048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0488"/>
                                        </p:tgtEl>
                                        <p:attrNameLst>
                                          <p:attrName>style.visibility</p:attrName>
                                        </p:attrNameLst>
                                      </p:cBhvr>
                                      <p:to>
                                        <p:strVal val="visible"/>
                                      </p:to>
                                    </p:set>
                                    <p:animEffect transition="in" filter="fade">
                                      <p:cBhvr>
                                        <p:cTn id="17" dur="500"/>
                                        <p:tgtEl>
                                          <p:spTgt spid="204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7" grpId="0" animBg="1"/>
      <p:bldP spid="2048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1"/>
          </p:nvPr>
        </p:nvSpPr>
        <p:spPr>
          <a:xfrm>
            <a:off x="609600" y="1844824"/>
            <a:ext cx="7772400" cy="4832994"/>
          </a:xfrm>
        </p:spPr>
        <p:txBody>
          <a:bodyPr/>
          <a:lstStyle/>
          <a:p>
            <a:pPr marL="0" lvl="0" indent="0">
              <a:buNone/>
              <a:defRPr/>
            </a:pPr>
            <a:r>
              <a:rPr lang="en-GB" b="1" dirty="0" smtClean="0"/>
              <a:t>Ships</a:t>
            </a:r>
            <a:r>
              <a:rPr lang="en-GB" dirty="0" smtClean="0"/>
              <a:t> considered as:</a:t>
            </a:r>
          </a:p>
          <a:p>
            <a:pPr>
              <a:defRPr/>
            </a:pPr>
            <a:r>
              <a:rPr lang="en-GB" dirty="0" smtClean="0"/>
              <a:t>“</a:t>
            </a:r>
            <a:r>
              <a:rPr lang="en-GB" b="1" dirty="0"/>
              <a:t>P</a:t>
            </a:r>
            <a:r>
              <a:rPr lang="en-GB" b="1" dirty="0" smtClean="0"/>
              <a:t>osing a potential hazard </a:t>
            </a:r>
            <a:r>
              <a:rPr lang="en-GB" dirty="0" smtClean="0"/>
              <a:t>to shipping or a threat to maritime safety, the safety of the individuals or the environment”; detected by any MS</a:t>
            </a:r>
            <a:r>
              <a:rPr lang="en-GB" dirty="0"/>
              <a:t> </a:t>
            </a:r>
            <a:r>
              <a:rPr lang="en-GB" dirty="0" smtClean="0"/>
              <a:t>(</a:t>
            </a:r>
            <a:r>
              <a:rPr lang="en-GB" i="1" dirty="0" smtClean="0"/>
              <a:t>Article 16 1 of Directive 2002/59 sets out the criteria for defining such ships (see the types of IR hereafter, section 3.)</a:t>
            </a:r>
          </a:p>
          <a:p>
            <a:pPr lvl="0">
              <a:buNone/>
              <a:defRPr/>
            </a:pPr>
            <a:endParaRPr lang="en-GB" dirty="0" smtClean="0"/>
          </a:p>
          <a:p>
            <a:pPr>
              <a:defRPr/>
            </a:pPr>
            <a:r>
              <a:rPr lang="en-GB" dirty="0" smtClean="0"/>
              <a:t>Have to be </a:t>
            </a:r>
            <a:r>
              <a:rPr lang="en-GB" b="1" dirty="0" smtClean="0"/>
              <a:t>reported</a:t>
            </a:r>
            <a:r>
              <a:rPr lang="en-GB" dirty="0" smtClean="0"/>
              <a:t> </a:t>
            </a:r>
            <a:r>
              <a:rPr lang="en-GB" b="1" dirty="0" smtClean="0"/>
              <a:t>to the authorities on the planned route of the ship</a:t>
            </a:r>
            <a:r>
              <a:rPr lang="en-GB" dirty="0" smtClean="0"/>
              <a:t> (</a:t>
            </a:r>
            <a:r>
              <a:rPr lang="en-GB" i="1" dirty="0" smtClean="0"/>
              <a:t>Art 16.2 of Directive 2002/59) </a:t>
            </a:r>
            <a:r>
              <a:rPr lang="en-GB" dirty="0" smtClean="0"/>
              <a:t>and the Flag State.</a:t>
            </a:r>
            <a:endParaRPr lang="fr-FR" dirty="0" smtClean="0"/>
          </a:p>
          <a:p>
            <a:pPr>
              <a:buNone/>
              <a:defRPr/>
            </a:pPr>
            <a:r>
              <a:rPr lang="en-GB" b="1" dirty="0" smtClean="0"/>
              <a:t>				</a:t>
            </a:r>
          </a:p>
          <a:p>
            <a:pPr>
              <a:buNone/>
              <a:defRPr/>
            </a:pPr>
            <a:r>
              <a:rPr lang="en-GB" b="1" dirty="0" smtClean="0"/>
              <a:t>			“WARNING”</a:t>
            </a:r>
            <a:r>
              <a:rPr lang="en-GB" dirty="0" smtClean="0"/>
              <a:t> purpose</a:t>
            </a:r>
            <a:endParaRPr lang="en-IE" dirty="0" smtClean="0"/>
          </a:p>
          <a:p>
            <a:pPr>
              <a:defRPr/>
            </a:pPr>
            <a:endParaRPr lang="en-IE" dirty="0" smtClean="0"/>
          </a:p>
        </p:txBody>
      </p:sp>
      <p:sp>
        <p:nvSpPr>
          <p:cNvPr id="4" name="Slide Number Placeholder 3"/>
          <p:cNvSpPr>
            <a:spLocks noGrp="1"/>
          </p:cNvSpPr>
          <p:nvPr>
            <p:ph type="sldNum" sz="quarter" idx="12"/>
          </p:nvPr>
        </p:nvSpPr>
        <p:spPr/>
        <p:txBody>
          <a:bodyPr/>
          <a:lstStyle/>
          <a:p>
            <a:pPr>
              <a:defRPr/>
            </a:pPr>
            <a:fld id="{45513DD8-B593-4447-ACDF-3FD8FCA6C1C7}" type="slidenum">
              <a:rPr lang="en-IE" smtClean="0">
                <a:solidFill>
                  <a:srgbClr val="FFFFFF"/>
                </a:solidFill>
              </a:rPr>
              <a:pPr>
                <a:defRPr/>
              </a:pPr>
              <a:t>22</a:t>
            </a:fld>
            <a:endParaRPr lang="en-IE">
              <a:solidFill>
                <a:srgbClr val="FFFFFF"/>
              </a:solidFill>
            </a:endParaRPr>
          </a:p>
        </p:txBody>
      </p:sp>
      <p:pic>
        <p:nvPicPr>
          <p:cNvPr id="5"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89260" y="5733256"/>
            <a:ext cx="2908300" cy="9445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AutoShape 46"/>
          <p:cNvSpPr>
            <a:spLocks noChangeArrowheads="1"/>
          </p:cNvSpPr>
          <p:nvPr/>
        </p:nvSpPr>
        <p:spPr bwMode="auto">
          <a:xfrm>
            <a:off x="5148064" y="5721556"/>
            <a:ext cx="865187" cy="621631"/>
          </a:xfrm>
          <a:prstGeom prst="irregularSeal1">
            <a:avLst/>
          </a:prstGeom>
          <a:solidFill>
            <a:srgbClr val="CB210F"/>
          </a:solidFill>
          <a:ln w="9525">
            <a:solidFill>
              <a:schemeClr val="tx1"/>
            </a:solidFill>
            <a:miter lim="800000"/>
            <a:headEnd/>
            <a:tailEnd/>
          </a:ln>
        </p:spPr>
        <p:txBody>
          <a:bodyPr wrap="none" anchor="ctr"/>
          <a:lstStyle/>
          <a:p>
            <a:pPr eaLnBrk="0" fontAlgn="base" hangingPunct="0">
              <a:spcBef>
                <a:spcPct val="0"/>
              </a:spcBef>
              <a:spcAft>
                <a:spcPct val="0"/>
              </a:spcAft>
            </a:pPr>
            <a:endParaRPr lang="en-US" sz="2800">
              <a:solidFill>
                <a:srgbClr val="000000"/>
              </a:solidFill>
              <a:latin typeface="Times New Roman" pitchFamily="18" charset="0"/>
              <a:ea typeface="ＭＳ Ｐゴシック" pitchFamily="-108" charset="-128"/>
            </a:endParaRPr>
          </a:p>
        </p:txBody>
      </p:sp>
      <p:sp>
        <p:nvSpPr>
          <p:cNvPr id="7" name="Title 1"/>
          <p:cNvSpPr txBox="1">
            <a:spLocks/>
          </p:cNvSpPr>
          <p:nvPr/>
        </p:nvSpPr>
        <p:spPr bwMode="auto">
          <a:xfrm>
            <a:off x="616024" y="764704"/>
            <a:ext cx="813244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0078C7"/>
                </a:solidFill>
                <a:latin typeface="+mj-lt"/>
                <a:ea typeface="+mj-ea"/>
                <a:cs typeface="+mj-cs"/>
              </a:defRPr>
            </a:lvl1pPr>
            <a:lvl2pPr algn="l" rtl="0" eaLnBrk="0" fontAlgn="base" hangingPunct="0">
              <a:spcBef>
                <a:spcPct val="0"/>
              </a:spcBef>
              <a:spcAft>
                <a:spcPct val="0"/>
              </a:spcAft>
              <a:defRPr sz="2800" b="1">
                <a:solidFill>
                  <a:srgbClr val="0078C7"/>
                </a:solidFill>
                <a:latin typeface="Verdana" pitchFamily="34" charset="0"/>
              </a:defRPr>
            </a:lvl2pPr>
            <a:lvl3pPr algn="l" rtl="0" eaLnBrk="0" fontAlgn="base" hangingPunct="0">
              <a:spcBef>
                <a:spcPct val="0"/>
              </a:spcBef>
              <a:spcAft>
                <a:spcPct val="0"/>
              </a:spcAft>
              <a:defRPr sz="2800" b="1">
                <a:solidFill>
                  <a:srgbClr val="0078C7"/>
                </a:solidFill>
                <a:latin typeface="Verdana" pitchFamily="34" charset="0"/>
              </a:defRPr>
            </a:lvl3pPr>
            <a:lvl4pPr algn="l" rtl="0" eaLnBrk="0" fontAlgn="base" hangingPunct="0">
              <a:spcBef>
                <a:spcPct val="0"/>
              </a:spcBef>
              <a:spcAft>
                <a:spcPct val="0"/>
              </a:spcAft>
              <a:defRPr sz="2800" b="1">
                <a:solidFill>
                  <a:srgbClr val="0078C7"/>
                </a:solidFill>
                <a:latin typeface="Verdana" pitchFamily="34" charset="0"/>
              </a:defRPr>
            </a:lvl4pPr>
            <a:lvl5pPr algn="l" rtl="0" eaLnBrk="0" fontAlgn="base" hangingPunct="0">
              <a:spcBef>
                <a:spcPct val="0"/>
              </a:spcBef>
              <a:spcAft>
                <a:spcPct val="0"/>
              </a:spcAft>
              <a:defRPr sz="2800" b="1">
                <a:solidFill>
                  <a:srgbClr val="0078C7"/>
                </a:solidFill>
                <a:latin typeface="Verdana" pitchFamily="34" charset="0"/>
              </a:defRPr>
            </a:lvl5pPr>
            <a:lvl6pPr marL="457200" algn="l" rtl="0" eaLnBrk="1" fontAlgn="base" hangingPunct="1">
              <a:spcBef>
                <a:spcPct val="0"/>
              </a:spcBef>
              <a:spcAft>
                <a:spcPct val="0"/>
              </a:spcAft>
              <a:defRPr sz="2800" b="1">
                <a:solidFill>
                  <a:srgbClr val="0078C7"/>
                </a:solidFill>
                <a:latin typeface="Verdana" pitchFamily="34" charset="0"/>
              </a:defRPr>
            </a:lvl6pPr>
            <a:lvl7pPr marL="914400" algn="l" rtl="0" eaLnBrk="1" fontAlgn="base" hangingPunct="1">
              <a:spcBef>
                <a:spcPct val="0"/>
              </a:spcBef>
              <a:spcAft>
                <a:spcPct val="0"/>
              </a:spcAft>
              <a:defRPr sz="2800" b="1">
                <a:solidFill>
                  <a:srgbClr val="0078C7"/>
                </a:solidFill>
                <a:latin typeface="Verdana" pitchFamily="34" charset="0"/>
              </a:defRPr>
            </a:lvl7pPr>
            <a:lvl8pPr marL="1371600" algn="l" rtl="0" eaLnBrk="1" fontAlgn="base" hangingPunct="1">
              <a:spcBef>
                <a:spcPct val="0"/>
              </a:spcBef>
              <a:spcAft>
                <a:spcPct val="0"/>
              </a:spcAft>
              <a:defRPr sz="2800" b="1">
                <a:solidFill>
                  <a:srgbClr val="0078C7"/>
                </a:solidFill>
                <a:latin typeface="Verdana" pitchFamily="34" charset="0"/>
              </a:defRPr>
            </a:lvl8pPr>
            <a:lvl9pPr marL="1828800" algn="l" rtl="0" eaLnBrk="1" fontAlgn="base" hangingPunct="1">
              <a:spcBef>
                <a:spcPct val="0"/>
              </a:spcBef>
              <a:spcAft>
                <a:spcPct val="0"/>
              </a:spcAft>
              <a:defRPr sz="2800" b="1">
                <a:solidFill>
                  <a:srgbClr val="0078C7"/>
                </a:solidFill>
                <a:latin typeface="Verdana" pitchFamily="34" charset="0"/>
              </a:defRPr>
            </a:lvl9pPr>
          </a:lstStyle>
          <a:p>
            <a:r>
              <a:rPr lang="en-GB" sz="2600" dirty="0" smtClean="0"/>
              <a:t>Incident Report (IR) – Main purpose</a:t>
            </a:r>
            <a:endParaRPr lang="en-IE" sz="2600" dirty="0" smtClean="0"/>
          </a:p>
        </p:txBody>
      </p:sp>
    </p:spTree>
    <p:extLst>
      <p:ext uri="{BB962C8B-B14F-4D97-AF65-F5344CB8AC3E}">
        <p14:creationId xmlns:p14="http://schemas.microsoft.com/office/powerpoint/2010/main" val="6993704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457200" y="980728"/>
            <a:ext cx="8229600" cy="436910"/>
          </a:xfrm>
        </p:spPr>
        <p:txBody>
          <a:bodyPr/>
          <a:lstStyle/>
          <a:p>
            <a:r>
              <a:rPr lang="en-GB" sz="2400" dirty="0" smtClean="0"/>
              <a:t>IR, distributed or not?</a:t>
            </a:r>
            <a:endParaRPr lang="en-GB" sz="2400" dirty="0"/>
          </a:p>
        </p:txBody>
      </p:sp>
      <p:sp>
        <p:nvSpPr>
          <p:cNvPr id="16" name="Text Placeholder 15"/>
          <p:cNvSpPr>
            <a:spLocks noGrp="1"/>
          </p:cNvSpPr>
          <p:nvPr>
            <p:ph type="body" idx="1"/>
          </p:nvPr>
        </p:nvSpPr>
        <p:spPr/>
        <p:txBody>
          <a:bodyPr/>
          <a:lstStyle/>
          <a:p>
            <a:r>
              <a:rPr lang="en-GB" sz="2000" dirty="0" smtClean="0"/>
              <a:t>IR distributed to relevant MS + Flag</a:t>
            </a:r>
            <a:endParaRPr lang="en-GB" sz="2000" dirty="0"/>
          </a:p>
        </p:txBody>
      </p:sp>
      <p:sp>
        <p:nvSpPr>
          <p:cNvPr id="17" name="Content Placeholder 16"/>
          <p:cNvSpPr>
            <a:spLocks noGrp="1"/>
          </p:cNvSpPr>
          <p:nvPr>
            <p:ph sz="half" idx="2"/>
          </p:nvPr>
        </p:nvSpPr>
        <p:spPr>
          <a:xfrm>
            <a:off x="251520" y="2174874"/>
            <a:ext cx="4536504" cy="4566493"/>
          </a:xfrm>
        </p:spPr>
        <p:txBody>
          <a:bodyPr/>
          <a:lstStyle/>
          <a:p>
            <a:r>
              <a:rPr lang="en-GB" sz="1800" dirty="0" smtClean="0"/>
              <a:t>According to art 16.2</a:t>
            </a:r>
          </a:p>
          <a:p>
            <a:r>
              <a:rPr lang="en-GB" sz="1800" dirty="0" smtClean="0"/>
              <a:t>Prior assessment: </a:t>
            </a:r>
            <a:r>
              <a:rPr lang="en-GB" sz="1800" b="1" dirty="0" smtClean="0"/>
              <a:t>Is the information relevant?</a:t>
            </a:r>
            <a:r>
              <a:rPr lang="en-US" sz="1800" b="1" dirty="0" smtClean="0"/>
              <a:t> </a:t>
            </a:r>
            <a:r>
              <a:rPr lang="en-US" sz="1800" b="1" dirty="0"/>
              <a:t>Could the incident have an effect on shipping safety or in the environment in the waters of other MSs? </a:t>
            </a:r>
            <a:endParaRPr lang="en-GB" sz="1800" b="1" dirty="0" smtClean="0"/>
          </a:p>
          <a:p>
            <a:r>
              <a:rPr lang="en-GB" sz="1800" dirty="0" smtClean="0"/>
              <a:t>Ship underway or authorised to sail</a:t>
            </a:r>
          </a:p>
          <a:p>
            <a:r>
              <a:rPr lang="en-GB" sz="1800" dirty="0" smtClean="0"/>
              <a:t>Destination known, only exceptionally distributed to all MSs</a:t>
            </a:r>
          </a:p>
          <a:p>
            <a:r>
              <a:rPr lang="en-GB" sz="2000" b="1" dirty="0" smtClean="0">
                <a:solidFill>
                  <a:srgbClr val="FF0000"/>
                </a:solidFill>
              </a:rPr>
              <a:t>Too many = contrary effect</a:t>
            </a:r>
          </a:p>
          <a:p>
            <a:endParaRPr lang="en-GB" sz="2000" dirty="0" smtClean="0"/>
          </a:p>
          <a:p>
            <a:endParaRPr lang="en-GB" sz="2000" dirty="0"/>
          </a:p>
        </p:txBody>
      </p:sp>
      <p:sp>
        <p:nvSpPr>
          <p:cNvPr id="18" name="Text Placeholder 17"/>
          <p:cNvSpPr>
            <a:spLocks noGrp="1"/>
          </p:cNvSpPr>
          <p:nvPr>
            <p:ph type="body" sz="quarter" idx="3"/>
          </p:nvPr>
        </p:nvSpPr>
        <p:spPr/>
        <p:txBody>
          <a:bodyPr/>
          <a:lstStyle/>
          <a:p>
            <a:r>
              <a:rPr lang="en-GB" sz="2000" dirty="0" smtClean="0"/>
              <a:t>IR notified to SSN central system</a:t>
            </a:r>
            <a:endParaRPr lang="en-GB" sz="2000" dirty="0"/>
          </a:p>
        </p:txBody>
      </p:sp>
      <p:sp>
        <p:nvSpPr>
          <p:cNvPr id="19" name="Content Placeholder 18"/>
          <p:cNvSpPr>
            <a:spLocks noGrp="1"/>
          </p:cNvSpPr>
          <p:nvPr>
            <p:ph sz="quarter" idx="4"/>
          </p:nvPr>
        </p:nvSpPr>
        <p:spPr>
          <a:xfrm>
            <a:off x="4645025" y="2174875"/>
            <a:ext cx="4247455" cy="3951288"/>
          </a:xfrm>
        </p:spPr>
        <p:txBody>
          <a:bodyPr/>
          <a:lstStyle/>
          <a:p>
            <a:r>
              <a:rPr lang="en-GB" sz="1600" dirty="0"/>
              <a:t>According to art 21.1 </a:t>
            </a:r>
            <a:r>
              <a:rPr lang="en-GB" sz="1600" dirty="0" smtClean="0"/>
              <a:t>and 17</a:t>
            </a:r>
          </a:p>
          <a:p>
            <a:r>
              <a:rPr lang="en-GB" sz="1600" dirty="0" smtClean="0"/>
              <a:t>SSN contains a </a:t>
            </a:r>
            <a:r>
              <a:rPr lang="en-GB" sz="1600" b="1" dirty="0"/>
              <a:t>repository of IRs up to 5 years </a:t>
            </a:r>
            <a:r>
              <a:rPr lang="en-GB" sz="1600" dirty="0" smtClean="0"/>
              <a:t>as agreed by the SSN Group</a:t>
            </a:r>
          </a:p>
          <a:p>
            <a:r>
              <a:rPr lang="en-GB" sz="1600" dirty="0" smtClean="0"/>
              <a:t>Information to be used in a routine basis. For a single ship we may find:</a:t>
            </a:r>
          </a:p>
          <a:p>
            <a:endParaRPr lang="en-GB" sz="2000" dirty="0" smtClean="0"/>
          </a:p>
          <a:p>
            <a:endParaRPr lang="en-GB" sz="2000" dirty="0" smtClean="0"/>
          </a:p>
          <a:p>
            <a:endParaRPr lang="en-GB" sz="2000" dirty="0" smtClean="0"/>
          </a:p>
          <a:p>
            <a:endParaRPr lang="en-GB" sz="2000" dirty="0"/>
          </a:p>
        </p:txBody>
      </p:sp>
      <p:sp>
        <p:nvSpPr>
          <p:cNvPr id="2" name="Slide Number Placeholder 1"/>
          <p:cNvSpPr>
            <a:spLocks noGrp="1"/>
          </p:cNvSpPr>
          <p:nvPr>
            <p:ph type="sldNum" sz="quarter" idx="12"/>
          </p:nvPr>
        </p:nvSpPr>
        <p:spPr/>
        <p:txBody>
          <a:bodyPr/>
          <a:lstStyle/>
          <a:p>
            <a:pPr>
              <a:defRPr/>
            </a:pPr>
            <a:fld id="{D55CA3F1-972B-41AF-A57C-27622F89BB41}" type="slidenum">
              <a:rPr lang="en-GB" smtClean="0"/>
              <a:pPr>
                <a:defRPr/>
              </a:pPr>
              <a:t>23</a:t>
            </a:fld>
            <a:endParaRPr lang="en-GB"/>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24128" y="3933055"/>
            <a:ext cx="2421490" cy="27624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2585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fade">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fade">
                                      <p:cBhvr>
                                        <p:cTn id="12" dur="500"/>
                                        <p:tgtEl>
                                          <p:spTgt spid="1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17">
                                            <p:txEl>
                                              <p:pRg st="0" end="0"/>
                                            </p:txEl>
                                          </p:spTgt>
                                        </p:tgtEl>
                                        <p:attrNameLst>
                                          <p:attrName>style.visibility</p:attrName>
                                        </p:attrNameLst>
                                      </p:cBhvr>
                                      <p:to>
                                        <p:strVal val="visible"/>
                                      </p:to>
                                    </p:set>
                                    <p:animEffect transition="in" filter="fade">
                                      <p:cBhvr>
                                        <p:cTn id="17" dur="1000"/>
                                        <p:tgtEl>
                                          <p:spTgt spid="17">
                                            <p:txEl>
                                              <p:pRg st="0" end="0"/>
                                            </p:txEl>
                                          </p:spTgt>
                                        </p:tgtEl>
                                      </p:cBhvr>
                                    </p:animEffect>
                                    <p:anim calcmode="lin" valueType="num">
                                      <p:cBhvr>
                                        <p:cTn id="18" dur="1000" fill="hold"/>
                                        <p:tgtEl>
                                          <p:spTgt spid="17">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7">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17">
                                            <p:txEl>
                                              <p:pRg st="1" end="1"/>
                                            </p:txEl>
                                          </p:spTgt>
                                        </p:tgtEl>
                                        <p:attrNameLst>
                                          <p:attrName>style.visibility</p:attrName>
                                        </p:attrNameLst>
                                      </p:cBhvr>
                                      <p:to>
                                        <p:strVal val="visible"/>
                                      </p:to>
                                    </p:set>
                                    <p:animEffect transition="in" filter="fade">
                                      <p:cBhvr>
                                        <p:cTn id="24" dur="1000"/>
                                        <p:tgtEl>
                                          <p:spTgt spid="17">
                                            <p:txEl>
                                              <p:pRg st="1" end="1"/>
                                            </p:txEl>
                                          </p:spTgt>
                                        </p:tgtEl>
                                      </p:cBhvr>
                                    </p:animEffect>
                                    <p:anim calcmode="lin" valueType="num">
                                      <p:cBhvr>
                                        <p:cTn id="25" dur="1000" fill="hold"/>
                                        <p:tgtEl>
                                          <p:spTgt spid="17">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1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7">
                                            <p:txEl>
                                              <p:pRg st="2" end="2"/>
                                            </p:txEl>
                                          </p:spTgt>
                                        </p:tgtEl>
                                        <p:attrNameLst>
                                          <p:attrName>style.visibility</p:attrName>
                                        </p:attrNameLst>
                                      </p:cBhvr>
                                      <p:to>
                                        <p:strVal val="visible"/>
                                      </p:to>
                                    </p:set>
                                    <p:animEffect transition="in" filter="fade">
                                      <p:cBhvr>
                                        <p:cTn id="31" dur="1000"/>
                                        <p:tgtEl>
                                          <p:spTgt spid="17">
                                            <p:txEl>
                                              <p:pRg st="2" end="2"/>
                                            </p:txEl>
                                          </p:spTgt>
                                        </p:tgtEl>
                                      </p:cBhvr>
                                    </p:animEffect>
                                    <p:anim calcmode="lin" valueType="num">
                                      <p:cBhvr>
                                        <p:cTn id="32" dur="1000" fill="hold"/>
                                        <p:tgtEl>
                                          <p:spTgt spid="17">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1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17">
                                            <p:txEl>
                                              <p:pRg st="3" end="3"/>
                                            </p:txEl>
                                          </p:spTgt>
                                        </p:tgtEl>
                                        <p:attrNameLst>
                                          <p:attrName>style.visibility</p:attrName>
                                        </p:attrNameLst>
                                      </p:cBhvr>
                                      <p:to>
                                        <p:strVal val="visible"/>
                                      </p:to>
                                    </p:set>
                                    <p:animEffect transition="in" filter="fade">
                                      <p:cBhvr>
                                        <p:cTn id="38" dur="1000"/>
                                        <p:tgtEl>
                                          <p:spTgt spid="17">
                                            <p:txEl>
                                              <p:pRg st="3" end="3"/>
                                            </p:txEl>
                                          </p:spTgt>
                                        </p:tgtEl>
                                      </p:cBhvr>
                                    </p:animEffect>
                                    <p:anim calcmode="lin" valueType="num">
                                      <p:cBhvr>
                                        <p:cTn id="39" dur="1000" fill="hold"/>
                                        <p:tgtEl>
                                          <p:spTgt spid="17">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1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7">
                                            <p:txEl>
                                              <p:pRg st="4" end="4"/>
                                            </p:txEl>
                                          </p:spTgt>
                                        </p:tgtEl>
                                        <p:attrNameLst>
                                          <p:attrName>style.visibility</p:attrName>
                                        </p:attrNameLst>
                                      </p:cBhvr>
                                      <p:to>
                                        <p:strVal val="visible"/>
                                      </p:to>
                                    </p:set>
                                    <p:animEffect transition="in" filter="fade">
                                      <p:cBhvr>
                                        <p:cTn id="45" dur="1000"/>
                                        <p:tgtEl>
                                          <p:spTgt spid="17">
                                            <p:txEl>
                                              <p:pRg st="4" end="4"/>
                                            </p:txEl>
                                          </p:spTgt>
                                        </p:tgtEl>
                                      </p:cBhvr>
                                    </p:animEffect>
                                    <p:anim calcmode="lin" valueType="num">
                                      <p:cBhvr>
                                        <p:cTn id="46" dur="1000" fill="hold"/>
                                        <p:tgtEl>
                                          <p:spTgt spid="17">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17">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19">
                                            <p:txEl>
                                              <p:pRg st="0" end="0"/>
                                            </p:txEl>
                                          </p:spTgt>
                                        </p:tgtEl>
                                        <p:attrNameLst>
                                          <p:attrName>style.visibility</p:attrName>
                                        </p:attrNameLst>
                                      </p:cBhvr>
                                      <p:to>
                                        <p:strVal val="visible"/>
                                      </p:to>
                                    </p:set>
                                    <p:animEffect transition="in" filter="fade">
                                      <p:cBhvr>
                                        <p:cTn id="52" dur="1000"/>
                                        <p:tgtEl>
                                          <p:spTgt spid="19">
                                            <p:txEl>
                                              <p:pRg st="0" end="0"/>
                                            </p:txEl>
                                          </p:spTgt>
                                        </p:tgtEl>
                                      </p:cBhvr>
                                    </p:animEffect>
                                    <p:anim calcmode="lin" valueType="num">
                                      <p:cBhvr>
                                        <p:cTn id="53" dur="1000" fill="hold"/>
                                        <p:tgtEl>
                                          <p:spTgt spid="19">
                                            <p:txEl>
                                              <p:pRg st="0" end="0"/>
                                            </p:txEl>
                                          </p:spTgt>
                                        </p:tgtEl>
                                        <p:attrNameLst>
                                          <p:attrName>ppt_x</p:attrName>
                                        </p:attrNameLst>
                                      </p:cBhvr>
                                      <p:tavLst>
                                        <p:tav tm="0">
                                          <p:val>
                                            <p:strVal val="#ppt_x"/>
                                          </p:val>
                                        </p:tav>
                                        <p:tav tm="100000">
                                          <p:val>
                                            <p:strVal val="#ppt_x"/>
                                          </p:val>
                                        </p:tav>
                                      </p:tavLst>
                                    </p:anim>
                                    <p:anim calcmode="lin" valueType="num">
                                      <p:cBhvr>
                                        <p:cTn id="54" dur="1000" fill="hold"/>
                                        <p:tgtEl>
                                          <p:spTgt spid="19">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19">
                                            <p:txEl>
                                              <p:pRg st="1" end="1"/>
                                            </p:txEl>
                                          </p:spTgt>
                                        </p:tgtEl>
                                        <p:attrNameLst>
                                          <p:attrName>style.visibility</p:attrName>
                                        </p:attrNameLst>
                                      </p:cBhvr>
                                      <p:to>
                                        <p:strVal val="visible"/>
                                      </p:to>
                                    </p:set>
                                    <p:animEffect transition="in" filter="fade">
                                      <p:cBhvr>
                                        <p:cTn id="59" dur="1000"/>
                                        <p:tgtEl>
                                          <p:spTgt spid="19">
                                            <p:txEl>
                                              <p:pRg st="1" end="1"/>
                                            </p:txEl>
                                          </p:spTgt>
                                        </p:tgtEl>
                                      </p:cBhvr>
                                    </p:animEffect>
                                    <p:anim calcmode="lin" valueType="num">
                                      <p:cBhvr>
                                        <p:cTn id="60" dur="1000" fill="hold"/>
                                        <p:tgtEl>
                                          <p:spTgt spid="19">
                                            <p:txEl>
                                              <p:pRg st="1" end="1"/>
                                            </p:txEl>
                                          </p:spTgt>
                                        </p:tgtEl>
                                        <p:attrNameLst>
                                          <p:attrName>ppt_x</p:attrName>
                                        </p:attrNameLst>
                                      </p:cBhvr>
                                      <p:tavLst>
                                        <p:tav tm="0">
                                          <p:val>
                                            <p:strVal val="#ppt_x"/>
                                          </p:val>
                                        </p:tav>
                                        <p:tav tm="100000">
                                          <p:val>
                                            <p:strVal val="#ppt_x"/>
                                          </p:val>
                                        </p:tav>
                                      </p:tavLst>
                                    </p:anim>
                                    <p:anim calcmode="lin" valueType="num">
                                      <p:cBhvr>
                                        <p:cTn id="61" dur="1000" fill="hold"/>
                                        <p:tgtEl>
                                          <p:spTgt spid="19">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19">
                                            <p:txEl>
                                              <p:pRg st="2" end="2"/>
                                            </p:txEl>
                                          </p:spTgt>
                                        </p:tgtEl>
                                        <p:attrNameLst>
                                          <p:attrName>style.visibility</p:attrName>
                                        </p:attrNameLst>
                                      </p:cBhvr>
                                      <p:to>
                                        <p:strVal val="visible"/>
                                      </p:to>
                                    </p:set>
                                    <p:animEffect transition="in" filter="fade">
                                      <p:cBhvr>
                                        <p:cTn id="66" dur="1000"/>
                                        <p:tgtEl>
                                          <p:spTgt spid="19">
                                            <p:txEl>
                                              <p:pRg st="2" end="2"/>
                                            </p:txEl>
                                          </p:spTgt>
                                        </p:tgtEl>
                                      </p:cBhvr>
                                    </p:animEffect>
                                    <p:anim calcmode="lin" valueType="num">
                                      <p:cBhvr>
                                        <p:cTn id="67" dur="1000" fill="hold"/>
                                        <p:tgtEl>
                                          <p:spTgt spid="19">
                                            <p:txEl>
                                              <p:pRg st="2" end="2"/>
                                            </p:txEl>
                                          </p:spTgt>
                                        </p:tgtEl>
                                        <p:attrNameLst>
                                          <p:attrName>ppt_x</p:attrName>
                                        </p:attrNameLst>
                                      </p:cBhvr>
                                      <p:tavLst>
                                        <p:tav tm="0">
                                          <p:val>
                                            <p:strVal val="#ppt_x"/>
                                          </p:val>
                                        </p:tav>
                                        <p:tav tm="100000">
                                          <p:val>
                                            <p:strVal val="#ppt_x"/>
                                          </p:val>
                                        </p:tav>
                                      </p:tavLst>
                                    </p:anim>
                                    <p:anim calcmode="lin" valueType="num">
                                      <p:cBhvr>
                                        <p:cTn id="68" dur="1000" fill="hold"/>
                                        <p:tgtEl>
                                          <p:spTgt spid="19">
                                            <p:txEl>
                                              <p:pRg st="2" end="2"/>
                                            </p:txEl>
                                          </p:spTgt>
                                        </p:tgtEl>
                                        <p:attrNameLst>
                                          <p:attrName>ppt_y</p:attrName>
                                        </p:attrNameLst>
                                      </p:cBhvr>
                                      <p:tavLst>
                                        <p:tav tm="0">
                                          <p:val>
                                            <p:strVal val="#ppt_y+.1"/>
                                          </p:val>
                                        </p:tav>
                                        <p:tav tm="100000">
                                          <p:val>
                                            <p:strVal val="#ppt_y"/>
                                          </p:val>
                                        </p:tav>
                                      </p:tavLst>
                                    </p:anim>
                                  </p:childTnLst>
                                </p:cTn>
                              </p:par>
                            </p:childTnLst>
                          </p:cTn>
                        </p:par>
                        <p:par>
                          <p:cTn id="69" fill="hold">
                            <p:stCondLst>
                              <p:cond delay="1000"/>
                            </p:stCondLst>
                            <p:childTnLst>
                              <p:par>
                                <p:cTn id="70" presetID="16" presetClass="entr" presetSubtype="21" fill="hold" nodeType="afterEffect">
                                  <p:stCondLst>
                                    <p:cond delay="0"/>
                                  </p:stCondLst>
                                  <p:childTnLst>
                                    <p:set>
                                      <p:cBhvr>
                                        <p:cTn id="71" dur="1" fill="hold">
                                          <p:stCondLst>
                                            <p:cond delay="0"/>
                                          </p:stCondLst>
                                        </p:cTn>
                                        <p:tgtEl>
                                          <p:spTgt spid="1026"/>
                                        </p:tgtEl>
                                        <p:attrNameLst>
                                          <p:attrName>style.visibility</p:attrName>
                                        </p:attrNameLst>
                                      </p:cBhvr>
                                      <p:to>
                                        <p:strVal val="visible"/>
                                      </p:to>
                                    </p:set>
                                    <p:animEffect transition="in" filter="barn(inVertical)">
                                      <p:cBhvr>
                                        <p:cTn id="72"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P spid="17" grpId="0" build="p"/>
      <p:bldP spid="18" grpId="0" build="p"/>
      <p:bldP spid="1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09722" y="1874838"/>
            <a:ext cx="6321425" cy="4227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Oval 3"/>
          <p:cNvSpPr/>
          <p:nvPr/>
        </p:nvSpPr>
        <p:spPr>
          <a:xfrm>
            <a:off x="3967163" y="3192463"/>
            <a:ext cx="215900" cy="215900"/>
          </a:xfrm>
          <a:prstGeom prst="ellipse">
            <a:avLst/>
          </a:prstGeom>
          <a:solidFill>
            <a:schemeClr val="bg1">
              <a:alpha val="29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p>
        </p:txBody>
      </p:sp>
      <p:sp>
        <p:nvSpPr>
          <p:cNvPr id="6" name="Oval 5"/>
          <p:cNvSpPr/>
          <p:nvPr/>
        </p:nvSpPr>
        <p:spPr>
          <a:xfrm>
            <a:off x="3889375" y="3124200"/>
            <a:ext cx="371475" cy="352425"/>
          </a:xfrm>
          <a:prstGeom prst="ellipse">
            <a:avLst/>
          </a:prstGeom>
          <a:solidFill>
            <a:schemeClr val="bg1">
              <a:alpha val="29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p>
        </p:txBody>
      </p:sp>
      <p:sp>
        <p:nvSpPr>
          <p:cNvPr id="7" name="Oval 6"/>
          <p:cNvSpPr/>
          <p:nvPr/>
        </p:nvSpPr>
        <p:spPr>
          <a:xfrm>
            <a:off x="3851275" y="3038475"/>
            <a:ext cx="495300" cy="523875"/>
          </a:xfrm>
          <a:prstGeom prst="ellipse">
            <a:avLst/>
          </a:prstGeom>
          <a:solidFill>
            <a:schemeClr val="bg1">
              <a:alpha val="29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IE"/>
          </a:p>
        </p:txBody>
      </p:sp>
      <p:sp>
        <p:nvSpPr>
          <p:cNvPr id="5" name="TextBox 4"/>
          <p:cNvSpPr txBox="1">
            <a:spLocks noChangeArrowheads="1"/>
          </p:cNvSpPr>
          <p:nvPr/>
        </p:nvSpPr>
        <p:spPr bwMode="auto">
          <a:xfrm>
            <a:off x="3515837" y="3785549"/>
            <a:ext cx="35131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GB" sz="2000" dirty="0">
                <a:solidFill>
                  <a:srgbClr val="FFFF00"/>
                </a:solidFill>
                <a:latin typeface="Tahoma" pitchFamily="34" charset="0"/>
                <a:cs typeface="Tahoma" pitchFamily="34" charset="0"/>
              </a:rPr>
              <a:t>A ship notifies an incident on board to a Coastal Station</a:t>
            </a:r>
            <a:endParaRPr lang="en-IE" sz="2000" dirty="0">
              <a:solidFill>
                <a:srgbClr val="FFFF00"/>
              </a:solidFill>
              <a:latin typeface="Tahoma" pitchFamily="34" charset="0"/>
              <a:cs typeface="Tahoma" pitchFamily="34" charset="0"/>
            </a:endParaRPr>
          </a:p>
        </p:txBody>
      </p:sp>
      <p:sp>
        <p:nvSpPr>
          <p:cNvPr id="9" name="Title 1"/>
          <p:cNvSpPr txBox="1">
            <a:spLocks/>
          </p:cNvSpPr>
          <p:nvPr/>
        </p:nvSpPr>
        <p:spPr bwMode="auto">
          <a:xfrm>
            <a:off x="395536" y="836712"/>
            <a:ext cx="7772400" cy="966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0078C7"/>
                </a:solidFill>
                <a:latin typeface="+mj-lt"/>
                <a:ea typeface="+mj-ea"/>
                <a:cs typeface="+mj-cs"/>
              </a:defRPr>
            </a:lvl1pPr>
            <a:lvl2pPr algn="l" rtl="0" eaLnBrk="0" fontAlgn="base" hangingPunct="0">
              <a:spcBef>
                <a:spcPct val="0"/>
              </a:spcBef>
              <a:spcAft>
                <a:spcPct val="0"/>
              </a:spcAft>
              <a:defRPr sz="2800" b="1">
                <a:solidFill>
                  <a:srgbClr val="0078C7"/>
                </a:solidFill>
                <a:latin typeface="Verdana" pitchFamily="34" charset="0"/>
              </a:defRPr>
            </a:lvl2pPr>
            <a:lvl3pPr algn="l" rtl="0" eaLnBrk="0" fontAlgn="base" hangingPunct="0">
              <a:spcBef>
                <a:spcPct val="0"/>
              </a:spcBef>
              <a:spcAft>
                <a:spcPct val="0"/>
              </a:spcAft>
              <a:defRPr sz="2800" b="1">
                <a:solidFill>
                  <a:srgbClr val="0078C7"/>
                </a:solidFill>
                <a:latin typeface="Verdana" pitchFamily="34" charset="0"/>
              </a:defRPr>
            </a:lvl3pPr>
            <a:lvl4pPr algn="l" rtl="0" eaLnBrk="0" fontAlgn="base" hangingPunct="0">
              <a:spcBef>
                <a:spcPct val="0"/>
              </a:spcBef>
              <a:spcAft>
                <a:spcPct val="0"/>
              </a:spcAft>
              <a:defRPr sz="2800" b="1">
                <a:solidFill>
                  <a:srgbClr val="0078C7"/>
                </a:solidFill>
                <a:latin typeface="Verdana" pitchFamily="34" charset="0"/>
              </a:defRPr>
            </a:lvl4pPr>
            <a:lvl5pPr algn="l" rtl="0" eaLnBrk="0" fontAlgn="base" hangingPunct="0">
              <a:spcBef>
                <a:spcPct val="0"/>
              </a:spcBef>
              <a:spcAft>
                <a:spcPct val="0"/>
              </a:spcAft>
              <a:defRPr sz="2800" b="1">
                <a:solidFill>
                  <a:srgbClr val="0078C7"/>
                </a:solidFill>
                <a:latin typeface="Verdana" pitchFamily="34" charset="0"/>
              </a:defRPr>
            </a:lvl5pPr>
            <a:lvl6pPr marL="457200" algn="l" rtl="0" eaLnBrk="1" fontAlgn="base" hangingPunct="1">
              <a:spcBef>
                <a:spcPct val="0"/>
              </a:spcBef>
              <a:spcAft>
                <a:spcPct val="0"/>
              </a:spcAft>
              <a:defRPr sz="2800" b="1">
                <a:solidFill>
                  <a:srgbClr val="0078C7"/>
                </a:solidFill>
                <a:latin typeface="Verdana" pitchFamily="34" charset="0"/>
              </a:defRPr>
            </a:lvl6pPr>
            <a:lvl7pPr marL="914400" algn="l" rtl="0" eaLnBrk="1" fontAlgn="base" hangingPunct="1">
              <a:spcBef>
                <a:spcPct val="0"/>
              </a:spcBef>
              <a:spcAft>
                <a:spcPct val="0"/>
              </a:spcAft>
              <a:defRPr sz="2800" b="1">
                <a:solidFill>
                  <a:srgbClr val="0078C7"/>
                </a:solidFill>
                <a:latin typeface="Verdana" pitchFamily="34" charset="0"/>
              </a:defRPr>
            </a:lvl7pPr>
            <a:lvl8pPr marL="1371600" algn="l" rtl="0" eaLnBrk="1" fontAlgn="base" hangingPunct="1">
              <a:spcBef>
                <a:spcPct val="0"/>
              </a:spcBef>
              <a:spcAft>
                <a:spcPct val="0"/>
              </a:spcAft>
              <a:defRPr sz="2800" b="1">
                <a:solidFill>
                  <a:srgbClr val="0078C7"/>
                </a:solidFill>
                <a:latin typeface="Verdana" pitchFamily="34" charset="0"/>
              </a:defRPr>
            </a:lvl8pPr>
            <a:lvl9pPr marL="1828800" algn="l" rtl="0" eaLnBrk="1" fontAlgn="base" hangingPunct="1">
              <a:spcBef>
                <a:spcPct val="0"/>
              </a:spcBef>
              <a:spcAft>
                <a:spcPct val="0"/>
              </a:spcAft>
              <a:defRPr sz="2800" b="1">
                <a:solidFill>
                  <a:srgbClr val="0078C7"/>
                </a:solidFill>
                <a:latin typeface="Verdana" pitchFamily="34" charset="0"/>
              </a:defRPr>
            </a:lvl9pPr>
          </a:lstStyle>
          <a:p>
            <a:r>
              <a:rPr lang="fr-FR" sz="2600" dirty="0" smtClean="0"/>
              <a:t>IRs distribution</a:t>
            </a:r>
            <a:endParaRPr lang="pl-PL" sz="2600" dirty="0" smtClean="0"/>
          </a:p>
        </p:txBody>
      </p:sp>
      <p:sp>
        <p:nvSpPr>
          <p:cNvPr id="2" name="Freeform 1"/>
          <p:cNvSpPr/>
          <p:nvPr/>
        </p:nvSpPr>
        <p:spPr>
          <a:xfrm>
            <a:off x="643741" y="3785549"/>
            <a:ext cx="759907" cy="618500"/>
          </a:xfrm>
          <a:custGeom>
            <a:avLst/>
            <a:gdLst>
              <a:gd name="connsiteX0" fmla="*/ 56055 w 56055"/>
              <a:gd name="connsiteY0" fmla="*/ 618500 h 618500"/>
              <a:gd name="connsiteX1" fmla="*/ 71 w 56055"/>
              <a:gd name="connsiteY1" fmla="*/ 12010 h 618500"/>
              <a:gd name="connsiteX2" fmla="*/ 46724 w 56055"/>
              <a:gd name="connsiteY2" fmla="*/ 273267 h 618500"/>
            </a:gdLst>
            <a:ahLst/>
            <a:cxnLst>
              <a:cxn ang="0">
                <a:pos x="connsiteX0" y="connsiteY0"/>
              </a:cxn>
              <a:cxn ang="0">
                <a:pos x="connsiteX1" y="connsiteY1"/>
              </a:cxn>
              <a:cxn ang="0">
                <a:pos x="connsiteX2" y="connsiteY2"/>
              </a:cxn>
            </a:cxnLst>
            <a:rect l="l" t="t" r="r" b="b"/>
            <a:pathLst>
              <a:path w="56055" h="618500">
                <a:moveTo>
                  <a:pt x="56055" y="618500"/>
                </a:moveTo>
                <a:cubicBezTo>
                  <a:pt x="28840" y="344024"/>
                  <a:pt x="1626" y="69549"/>
                  <a:pt x="71" y="12010"/>
                </a:cubicBezTo>
                <a:cubicBezTo>
                  <a:pt x="-1484" y="-45529"/>
                  <a:pt x="22620" y="113869"/>
                  <a:pt x="46724" y="273267"/>
                </a:cubicBezTo>
              </a:path>
            </a:pathLst>
          </a:custGeom>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pl-PL" sz="2400" b="0" i="0" u="none" strike="noStrike" cap="none" normalizeH="0" baseline="0" smtClean="0">
              <a:ln>
                <a:noFill/>
              </a:ln>
              <a:solidFill>
                <a:schemeClr val="tx1"/>
              </a:solidFill>
              <a:effectLst/>
              <a:latin typeface="Times New Roman" charset="0"/>
            </a:endParaRPr>
          </a:p>
        </p:txBody>
      </p:sp>
      <p:sp>
        <p:nvSpPr>
          <p:cNvPr id="13" name="Freeform 12"/>
          <p:cNvSpPr/>
          <p:nvPr/>
        </p:nvSpPr>
        <p:spPr>
          <a:xfrm>
            <a:off x="849086" y="3778898"/>
            <a:ext cx="1530307" cy="1552542"/>
          </a:xfrm>
          <a:custGeom>
            <a:avLst/>
            <a:gdLst>
              <a:gd name="connsiteX0" fmla="*/ 55983 w 1530307"/>
              <a:gd name="connsiteY0" fmla="*/ 345233 h 1552542"/>
              <a:gd name="connsiteX1" fmla="*/ 1530220 w 1530307"/>
              <a:gd name="connsiteY1" fmla="*/ 1548882 h 1552542"/>
              <a:gd name="connsiteX2" fmla="*/ 0 w 1530307"/>
              <a:gd name="connsiteY2" fmla="*/ 0 h 1552542"/>
              <a:gd name="connsiteX3" fmla="*/ 0 w 1530307"/>
              <a:gd name="connsiteY3" fmla="*/ 0 h 1552542"/>
            </a:gdLst>
            <a:ahLst/>
            <a:cxnLst>
              <a:cxn ang="0">
                <a:pos x="connsiteX0" y="connsiteY0"/>
              </a:cxn>
              <a:cxn ang="0">
                <a:pos x="connsiteX1" y="connsiteY1"/>
              </a:cxn>
              <a:cxn ang="0">
                <a:pos x="connsiteX2" y="connsiteY2"/>
              </a:cxn>
              <a:cxn ang="0">
                <a:pos x="connsiteX3" y="connsiteY3"/>
              </a:cxn>
            </a:cxnLst>
            <a:rect l="l" t="t" r="r" b="b"/>
            <a:pathLst>
              <a:path w="1530307" h="1552542">
                <a:moveTo>
                  <a:pt x="55983" y="345233"/>
                </a:moveTo>
                <a:cubicBezTo>
                  <a:pt x="797766" y="975827"/>
                  <a:pt x="1539550" y="1606421"/>
                  <a:pt x="1530220" y="1548882"/>
                </a:cubicBezTo>
                <a:cubicBezTo>
                  <a:pt x="1520890" y="1491343"/>
                  <a:pt x="0" y="0"/>
                  <a:pt x="0" y="0"/>
                </a:cubicBezTo>
                <a:lnTo>
                  <a:pt x="0" y="0"/>
                </a:lnTo>
              </a:path>
            </a:pathLst>
          </a:custGeom>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pl-PL" sz="2400" b="0" i="0" u="none" strike="noStrike" cap="none" normalizeH="0" baseline="0" smtClean="0">
              <a:ln>
                <a:noFill/>
              </a:ln>
              <a:solidFill>
                <a:schemeClr val="tx1"/>
              </a:solidFill>
              <a:effectLst/>
              <a:latin typeface="Times New Roman" charset="0"/>
            </a:endParaRPr>
          </a:p>
        </p:txBody>
      </p:sp>
      <p:sp>
        <p:nvSpPr>
          <p:cNvPr id="14" name="Freeform 13"/>
          <p:cNvSpPr/>
          <p:nvPr/>
        </p:nvSpPr>
        <p:spPr>
          <a:xfrm>
            <a:off x="1709232" y="2836506"/>
            <a:ext cx="3563174" cy="2481943"/>
          </a:xfrm>
          <a:custGeom>
            <a:avLst/>
            <a:gdLst>
              <a:gd name="connsiteX0" fmla="*/ 93306 w 681409"/>
              <a:gd name="connsiteY0" fmla="*/ 1969271 h 1969271"/>
              <a:gd name="connsiteX1" fmla="*/ 681134 w 681409"/>
              <a:gd name="connsiteY1" fmla="*/ 512 h 1969271"/>
              <a:gd name="connsiteX2" fmla="*/ 167951 w 681409"/>
              <a:gd name="connsiteY2" fmla="*/ 1763997 h 1969271"/>
              <a:gd name="connsiteX3" fmla="*/ 0 w 681409"/>
              <a:gd name="connsiteY3" fmla="*/ 644324 h 1969271"/>
              <a:gd name="connsiteX0" fmla="*/ 0 w 781624"/>
              <a:gd name="connsiteY0" fmla="*/ 1969305 h 1969305"/>
              <a:gd name="connsiteX1" fmla="*/ 587828 w 781624"/>
              <a:gd name="connsiteY1" fmla="*/ 546 h 1969305"/>
              <a:gd name="connsiteX2" fmla="*/ 74645 w 781624"/>
              <a:gd name="connsiteY2" fmla="*/ 1764031 h 1969305"/>
              <a:gd name="connsiteX3" fmla="*/ 780853 w 781624"/>
              <a:gd name="connsiteY3" fmla="*/ 1297501 h 1969305"/>
              <a:gd name="connsiteX0" fmla="*/ 0 w 780853"/>
              <a:gd name="connsiteY0" fmla="*/ 2381765 h 2381765"/>
              <a:gd name="connsiteX1" fmla="*/ 587828 w 780853"/>
              <a:gd name="connsiteY1" fmla="*/ 413006 h 2381765"/>
              <a:gd name="connsiteX2" fmla="*/ 74645 w 780853"/>
              <a:gd name="connsiteY2" fmla="*/ 2176491 h 2381765"/>
              <a:gd name="connsiteX3" fmla="*/ 402182 w 780853"/>
              <a:gd name="connsiteY3" fmla="*/ 2459 h 2381765"/>
              <a:gd name="connsiteX4" fmla="*/ 780853 w 780853"/>
              <a:gd name="connsiteY4" fmla="*/ 1709961 h 2381765"/>
              <a:gd name="connsiteX0" fmla="*/ 0 w 780853"/>
              <a:gd name="connsiteY0" fmla="*/ 2381765 h 2381765"/>
              <a:gd name="connsiteX1" fmla="*/ 209405 w 780853"/>
              <a:gd name="connsiteY1" fmla="*/ 2307120 h 2381765"/>
              <a:gd name="connsiteX2" fmla="*/ 74645 w 780853"/>
              <a:gd name="connsiteY2" fmla="*/ 2176491 h 2381765"/>
              <a:gd name="connsiteX3" fmla="*/ 402182 w 780853"/>
              <a:gd name="connsiteY3" fmla="*/ 2459 h 2381765"/>
              <a:gd name="connsiteX4" fmla="*/ 780853 w 780853"/>
              <a:gd name="connsiteY4" fmla="*/ 1709961 h 2381765"/>
              <a:gd name="connsiteX0" fmla="*/ 210364 w 711184"/>
              <a:gd name="connsiteY0" fmla="*/ 3146875 h 3146875"/>
              <a:gd name="connsiteX1" fmla="*/ 139736 w 711184"/>
              <a:gd name="connsiteY1" fmla="*/ 2307120 h 3146875"/>
              <a:gd name="connsiteX2" fmla="*/ 4976 w 711184"/>
              <a:gd name="connsiteY2" fmla="*/ 2176491 h 3146875"/>
              <a:gd name="connsiteX3" fmla="*/ 332513 w 711184"/>
              <a:gd name="connsiteY3" fmla="*/ 2459 h 3146875"/>
              <a:gd name="connsiteX4" fmla="*/ 711184 w 711184"/>
              <a:gd name="connsiteY4" fmla="*/ 1709961 h 3146875"/>
              <a:gd name="connsiteX0" fmla="*/ 0 w 799774"/>
              <a:gd name="connsiteY0" fmla="*/ 3118883 h 3118883"/>
              <a:gd name="connsiteX1" fmla="*/ 228326 w 799774"/>
              <a:gd name="connsiteY1" fmla="*/ 2307120 h 3118883"/>
              <a:gd name="connsiteX2" fmla="*/ 93566 w 799774"/>
              <a:gd name="connsiteY2" fmla="*/ 2176491 h 3118883"/>
              <a:gd name="connsiteX3" fmla="*/ 421103 w 799774"/>
              <a:gd name="connsiteY3" fmla="*/ 2459 h 3118883"/>
              <a:gd name="connsiteX4" fmla="*/ 799774 w 799774"/>
              <a:gd name="connsiteY4" fmla="*/ 1709961 h 3118883"/>
              <a:gd name="connsiteX0" fmla="*/ 0 w 1617169"/>
              <a:gd name="connsiteY0" fmla="*/ 3131808 h 3131808"/>
              <a:gd name="connsiteX1" fmla="*/ 228326 w 1617169"/>
              <a:gd name="connsiteY1" fmla="*/ 2320045 h 3131808"/>
              <a:gd name="connsiteX2" fmla="*/ 93566 w 1617169"/>
              <a:gd name="connsiteY2" fmla="*/ 2189416 h 3131808"/>
              <a:gd name="connsiteX3" fmla="*/ 421103 w 1617169"/>
              <a:gd name="connsiteY3" fmla="*/ 15384 h 3131808"/>
              <a:gd name="connsiteX4" fmla="*/ 1617169 w 1617169"/>
              <a:gd name="connsiteY4" fmla="*/ 174004 h 3131808"/>
              <a:gd name="connsiteX0" fmla="*/ 0 w 1617169"/>
              <a:gd name="connsiteY0" fmla="*/ 2957804 h 2957804"/>
              <a:gd name="connsiteX1" fmla="*/ 228326 w 1617169"/>
              <a:gd name="connsiteY1" fmla="*/ 2146041 h 2957804"/>
              <a:gd name="connsiteX2" fmla="*/ 93566 w 1617169"/>
              <a:gd name="connsiteY2" fmla="*/ 2015412 h 2957804"/>
              <a:gd name="connsiteX3" fmla="*/ 1359594 w 1617169"/>
              <a:gd name="connsiteY3" fmla="*/ 139959 h 2957804"/>
              <a:gd name="connsiteX4" fmla="*/ 1617169 w 1617169"/>
              <a:gd name="connsiteY4" fmla="*/ 0 h 2957804"/>
              <a:gd name="connsiteX0" fmla="*/ 0 w 1617169"/>
              <a:gd name="connsiteY0" fmla="*/ 2957804 h 2957804"/>
              <a:gd name="connsiteX1" fmla="*/ 228326 w 1617169"/>
              <a:gd name="connsiteY1" fmla="*/ 2146041 h 2957804"/>
              <a:gd name="connsiteX2" fmla="*/ 1096388 w 1617169"/>
              <a:gd name="connsiteY2" fmla="*/ 531845 h 2957804"/>
              <a:gd name="connsiteX3" fmla="*/ 1359594 w 1617169"/>
              <a:gd name="connsiteY3" fmla="*/ 139959 h 2957804"/>
              <a:gd name="connsiteX4" fmla="*/ 1617169 w 1617169"/>
              <a:gd name="connsiteY4" fmla="*/ 0 h 2957804"/>
              <a:gd name="connsiteX0" fmla="*/ 0 w 1617169"/>
              <a:gd name="connsiteY0" fmla="*/ 2957804 h 2957804"/>
              <a:gd name="connsiteX1" fmla="*/ 364559 w 1617169"/>
              <a:gd name="connsiteY1" fmla="*/ 1203649 h 2957804"/>
              <a:gd name="connsiteX2" fmla="*/ 1096388 w 1617169"/>
              <a:gd name="connsiteY2" fmla="*/ 531845 h 2957804"/>
              <a:gd name="connsiteX3" fmla="*/ 1359594 w 1617169"/>
              <a:gd name="connsiteY3" fmla="*/ 139959 h 2957804"/>
              <a:gd name="connsiteX4" fmla="*/ 1617169 w 1617169"/>
              <a:gd name="connsiteY4" fmla="*/ 0 h 2957804"/>
              <a:gd name="connsiteX0" fmla="*/ 0 w 1689070"/>
              <a:gd name="connsiteY0" fmla="*/ 2286000 h 2286000"/>
              <a:gd name="connsiteX1" fmla="*/ 436460 w 1689070"/>
              <a:gd name="connsiteY1" fmla="*/ 1203649 h 2286000"/>
              <a:gd name="connsiteX2" fmla="*/ 1168289 w 1689070"/>
              <a:gd name="connsiteY2" fmla="*/ 531845 h 2286000"/>
              <a:gd name="connsiteX3" fmla="*/ 1431495 w 1689070"/>
              <a:gd name="connsiteY3" fmla="*/ 139959 h 2286000"/>
              <a:gd name="connsiteX4" fmla="*/ 1689070 w 1689070"/>
              <a:gd name="connsiteY4" fmla="*/ 0 h 2286000"/>
              <a:gd name="connsiteX0" fmla="*/ 0 w 1689070"/>
              <a:gd name="connsiteY0" fmla="*/ 2286000 h 2286000"/>
              <a:gd name="connsiteX1" fmla="*/ 436460 w 1689070"/>
              <a:gd name="connsiteY1" fmla="*/ 1203649 h 2286000"/>
              <a:gd name="connsiteX2" fmla="*/ 1168289 w 1689070"/>
              <a:gd name="connsiteY2" fmla="*/ 531845 h 2286000"/>
              <a:gd name="connsiteX3" fmla="*/ 1431495 w 1689070"/>
              <a:gd name="connsiteY3" fmla="*/ 139959 h 2286000"/>
              <a:gd name="connsiteX4" fmla="*/ 1689070 w 1689070"/>
              <a:gd name="connsiteY4" fmla="*/ 0 h 2286000"/>
              <a:gd name="connsiteX0" fmla="*/ 0 w 1344704"/>
              <a:gd name="connsiteY0" fmla="*/ 2481943 h 2481943"/>
              <a:gd name="connsiteX1" fmla="*/ 92094 w 1344704"/>
              <a:gd name="connsiteY1" fmla="*/ 1203649 h 2481943"/>
              <a:gd name="connsiteX2" fmla="*/ 823923 w 1344704"/>
              <a:gd name="connsiteY2" fmla="*/ 531845 h 2481943"/>
              <a:gd name="connsiteX3" fmla="*/ 1087129 w 1344704"/>
              <a:gd name="connsiteY3" fmla="*/ 139959 h 2481943"/>
              <a:gd name="connsiteX4" fmla="*/ 1344704 w 1344704"/>
              <a:gd name="connsiteY4" fmla="*/ 0 h 2481943"/>
              <a:gd name="connsiteX0" fmla="*/ 100857 w 1445561"/>
              <a:gd name="connsiteY0" fmla="*/ 2481943 h 2481943"/>
              <a:gd name="connsiteX1" fmla="*/ 192951 w 1445561"/>
              <a:gd name="connsiteY1" fmla="*/ 1203649 h 2481943"/>
              <a:gd name="connsiteX2" fmla="*/ 924780 w 1445561"/>
              <a:gd name="connsiteY2" fmla="*/ 531845 h 2481943"/>
              <a:gd name="connsiteX3" fmla="*/ 1187986 w 1445561"/>
              <a:gd name="connsiteY3" fmla="*/ 139959 h 2481943"/>
              <a:gd name="connsiteX4" fmla="*/ 1445561 w 1445561"/>
              <a:gd name="connsiteY4" fmla="*/ 0 h 2481943"/>
              <a:gd name="connsiteX0" fmla="*/ 100857 w 1445561"/>
              <a:gd name="connsiteY0" fmla="*/ 2481943 h 2481943"/>
              <a:gd name="connsiteX1" fmla="*/ 192951 w 1445561"/>
              <a:gd name="connsiteY1" fmla="*/ 1203649 h 2481943"/>
              <a:gd name="connsiteX2" fmla="*/ 924780 w 1445561"/>
              <a:gd name="connsiteY2" fmla="*/ 587829 h 2481943"/>
              <a:gd name="connsiteX3" fmla="*/ 1187986 w 1445561"/>
              <a:gd name="connsiteY3" fmla="*/ 139959 h 2481943"/>
              <a:gd name="connsiteX4" fmla="*/ 1445561 w 1445561"/>
              <a:gd name="connsiteY4" fmla="*/ 0 h 2481943"/>
              <a:gd name="connsiteX0" fmla="*/ 100420 w 1445124"/>
              <a:gd name="connsiteY0" fmla="*/ 2481943 h 2481943"/>
              <a:gd name="connsiteX1" fmla="*/ 192514 w 1445124"/>
              <a:gd name="connsiteY1" fmla="*/ 1203649 h 2481943"/>
              <a:gd name="connsiteX2" fmla="*/ 912991 w 1445124"/>
              <a:gd name="connsiteY2" fmla="*/ 578499 h 2481943"/>
              <a:gd name="connsiteX3" fmla="*/ 1187549 w 1445124"/>
              <a:gd name="connsiteY3" fmla="*/ 139959 h 2481943"/>
              <a:gd name="connsiteX4" fmla="*/ 1445124 w 1445124"/>
              <a:gd name="connsiteY4" fmla="*/ 0 h 2481943"/>
              <a:gd name="connsiteX0" fmla="*/ 100420 w 1445124"/>
              <a:gd name="connsiteY0" fmla="*/ 2481943 h 2481943"/>
              <a:gd name="connsiteX1" fmla="*/ 192514 w 1445124"/>
              <a:gd name="connsiteY1" fmla="*/ 1203649 h 2481943"/>
              <a:gd name="connsiteX2" fmla="*/ 912991 w 1445124"/>
              <a:gd name="connsiteY2" fmla="*/ 578499 h 2481943"/>
              <a:gd name="connsiteX3" fmla="*/ 1187549 w 1445124"/>
              <a:gd name="connsiteY3" fmla="*/ 139959 h 2481943"/>
              <a:gd name="connsiteX4" fmla="*/ 1445124 w 1445124"/>
              <a:gd name="connsiteY4" fmla="*/ 0 h 24819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5124" h="2481943">
                <a:moveTo>
                  <a:pt x="100420" y="2481943"/>
                </a:moveTo>
                <a:cubicBezTo>
                  <a:pt x="-111407" y="1701281"/>
                  <a:pt x="57086" y="1520890"/>
                  <a:pt x="192514" y="1203649"/>
                </a:cubicBezTo>
                <a:cubicBezTo>
                  <a:pt x="327942" y="886408"/>
                  <a:pt x="762289" y="811765"/>
                  <a:pt x="912991" y="578499"/>
                </a:cubicBezTo>
                <a:cubicBezTo>
                  <a:pt x="1063693" y="345233"/>
                  <a:pt x="1069848" y="217714"/>
                  <a:pt x="1187549" y="139959"/>
                </a:cubicBezTo>
                <a:cubicBezTo>
                  <a:pt x="1305250" y="62204"/>
                  <a:pt x="1444452" y="6220"/>
                  <a:pt x="1445124" y="0"/>
                </a:cubicBezTo>
              </a:path>
            </a:pathLst>
          </a:custGeom>
          <a:ln w="19050">
            <a:solidFill>
              <a:srgbClr val="FF0000"/>
            </a:solidFill>
            <a:prstDash val="dash"/>
            <a:tailEnd type="triangle"/>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pl-PL" sz="2400" b="0" i="0" u="none" strike="noStrike" cap="none" normalizeH="0" baseline="0" smtClean="0">
              <a:ln>
                <a:noFill/>
              </a:ln>
              <a:solidFill>
                <a:schemeClr val="tx1"/>
              </a:solidFill>
              <a:effectLst/>
              <a:latin typeface="Times New Roman" charset="0"/>
            </a:endParaRPr>
          </a:p>
        </p:txBody>
      </p:sp>
      <p:sp>
        <p:nvSpPr>
          <p:cNvPr id="16" name="TextBox 15"/>
          <p:cNvSpPr txBox="1">
            <a:spLocks noChangeArrowheads="1"/>
          </p:cNvSpPr>
          <p:nvPr/>
        </p:nvSpPr>
        <p:spPr bwMode="auto">
          <a:xfrm>
            <a:off x="1403648" y="2676526"/>
            <a:ext cx="351313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pl-PL" sz="2000" dirty="0" smtClean="0">
                <a:solidFill>
                  <a:srgbClr val="FF0000"/>
                </a:solidFill>
                <a:latin typeface="Tahoma" pitchFamily="34" charset="0"/>
                <a:cs typeface="Tahoma" pitchFamily="34" charset="0"/>
              </a:rPr>
              <a:t>Planned route of the ship</a:t>
            </a:r>
            <a:endParaRPr lang="en-IE" sz="2000" dirty="0">
              <a:solidFill>
                <a:srgbClr val="FF0000"/>
              </a:solidFill>
              <a:latin typeface="Tahoma" pitchFamily="34" charset="0"/>
              <a:cs typeface="Tahoma" pitchFamily="34" charset="0"/>
            </a:endParaRPr>
          </a:p>
        </p:txBody>
      </p:sp>
      <p:pic>
        <p:nvPicPr>
          <p:cNvPr id="145410" name="Picture 2" descr="C:\Documents and Settings\Ania\Ustawienia lokalne\Temporary Internet Files\Content.IE5\S0HK7RID\MC900322691[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81813" y="3301873"/>
            <a:ext cx="339988" cy="520953"/>
          </a:xfrm>
          <a:prstGeom prst="rect">
            <a:avLst/>
          </a:prstGeom>
          <a:noFill/>
          <a:extLst>
            <a:ext uri="{909E8E84-426E-40DD-AFC4-6F175D3DCCD1}">
              <a14:hiddenFill xmlns:a14="http://schemas.microsoft.com/office/drawing/2010/main">
                <a:solidFill>
                  <a:srgbClr val="FFFFFF"/>
                </a:solidFill>
              </a14:hiddenFill>
            </a:ext>
          </a:extLst>
        </p:spPr>
      </p:pic>
      <p:sp>
        <p:nvSpPr>
          <p:cNvPr id="15" name="Slide Number Placeholder 3"/>
          <p:cNvSpPr>
            <a:spLocks noGrp="1"/>
          </p:cNvSpPr>
          <p:nvPr>
            <p:ph type="sldNum" sz="quarter" idx="12"/>
          </p:nvPr>
        </p:nvSpPr>
        <p:spPr>
          <a:xfrm>
            <a:off x="8458200" y="3429000"/>
            <a:ext cx="685800" cy="381000"/>
          </a:xfrm>
        </p:spPr>
        <p:txBody>
          <a:bodyPr/>
          <a:lstStyle/>
          <a:p>
            <a:pPr>
              <a:defRPr/>
            </a:pPr>
            <a:fld id="{2EDDEC40-2C01-43BE-8C9B-623FE9562FF6}" type="slidenum">
              <a:rPr lang="en-IE">
                <a:solidFill>
                  <a:srgbClr val="FFFFFF"/>
                </a:solidFill>
              </a:rPr>
              <a:pPr>
                <a:defRPr/>
              </a:pPr>
              <a:t>24</a:t>
            </a:fld>
            <a:endParaRPr lang="en-IE" dirty="0">
              <a:solidFill>
                <a:srgbClr val="FFFFFF"/>
              </a:solidFill>
            </a:endParaRPr>
          </a:p>
        </p:txBody>
      </p:sp>
    </p:spTree>
    <p:extLst>
      <p:ext uri="{BB962C8B-B14F-4D97-AF65-F5344CB8AC3E}">
        <p14:creationId xmlns:p14="http://schemas.microsoft.com/office/powerpoint/2010/main" val="17092125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50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2000"/>
                                        <p:tgtEl>
                                          <p:spTgt spid="14"/>
                                        </p:tgtEl>
                                      </p:cBhvr>
                                    </p:animEffect>
                                  </p:childTnLst>
                                </p:cTn>
                              </p:par>
                            </p:childTnLst>
                          </p:cTn>
                        </p:par>
                        <p:par>
                          <p:cTn id="8" fill="hold" nodeType="afterGroup">
                            <p:stCondLst>
                              <p:cond delay="2500"/>
                            </p:stCondLst>
                            <p:childTnLst>
                              <p:par>
                                <p:cTn id="9" presetID="10" presetClass="entr" presetSubtype="0" fill="hold" grpId="0" nodeType="afterEffect">
                                  <p:stCondLst>
                                    <p:cond delay="500"/>
                                  </p:stCondLst>
                                  <p:childTnLst>
                                    <p:set>
                                      <p:cBhvr>
                                        <p:cTn id="10" dur="1" fill="hold">
                                          <p:stCondLst>
                                            <p:cond delay="0"/>
                                          </p:stCondLst>
                                        </p:cTn>
                                        <p:tgtEl>
                                          <p:spTgt spid="16"/>
                                        </p:tgtEl>
                                        <p:attrNameLst>
                                          <p:attrName>style.visibility</p:attrName>
                                        </p:attrNameLst>
                                      </p:cBhvr>
                                      <p:to>
                                        <p:strVal val="visible"/>
                                      </p:to>
                                    </p:set>
                                    <p:animEffect transition="in" filter="fade">
                                      <p:cBhvr>
                                        <p:cTn id="11" dur="2000"/>
                                        <p:tgtEl>
                                          <p:spTgt spid="16"/>
                                        </p:tgtEl>
                                      </p:cBhvr>
                                    </p:animEffect>
                                  </p:childTnLst>
                                </p:cTn>
                              </p:par>
                            </p:childTnLst>
                          </p:cTn>
                        </p:par>
                        <p:par>
                          <p:cTn id="12" fill="hold">
                            <p:stCondLst>
                              <p:cond delay="5000"/>
                            </p:stCondLst>
                            <p:childTnLst>
                              <p:par>
                                <p:cTn id="13" presetID="10" presetClass="exit" presetSubtype="0" fill="hold" grpId="1" nodeType="afterEffect">
                                  <p:stCondLst>
                                    <p:cond delay="500"/>
                                  </p:stCondLst>
                                  <p:childTnLst>
                                    <p:animEffect transition="out" filter="fade">
                                      <p:cBhvr>
                                        <p:cTn id="14" dur="2000"/>
                                        <p:tgtEl>
                                          <p:spTgt spid="16"/>
                                        </p:tgtEl>
                                      </p:cBhvr>
                                    </p:animEffect>
                                    <p:set>
                                      <p:cBhvr>
                                        <p:cTn id="15" dur="1" fill="hold">
                                          <p:stCondLst>
                                            <p:cond delay="1999"/>
                                          </p:stCondLst>
                                        </p:cTn>
                                        <p:tgtEl>
                                          <p:spTgt spid="16"/>
                                        </p:tgtEl>
                                        <p:attrNameLst>
                                          <p:attrName>style.visibility</p:attrName>
                                        </p:attrNameLst>
                                      </p:cBhvr>
                                      <p:to>
                                        <p:strVal val="hidden"/>
                                      </p:to>
                                    </p:set>
                                  </p:childTnLst>
                                </p:cTn>
                              </p:par>
                            </p:childTnLst>
                          </p:cTn>
                        </p:par>
                        <p:par>
                          <p:cTn id="16" fill="hold">
                            <p:stCondLst>
                              <p:cond delay="7500"/>
                            </p:stCondLst>
                            <p:childTnLst>
                              <p:par>
                                <p:cTn id="17" presetID="22" presetClass="entr" presetSubtype="4"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par>
                          <p:cTn id="20" fill="hold" nodeType="afterGroup">
                            <p:stCondLst>
                              <p:cond delay="8000"/>
                            </p:stCondLst>
                            <p:childTnLst>
                              <p:par>
                                <p:cTn id="21" presetID="22" presetClass="entr" presetSubtype="4"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down)">
                                      <p:cBhvr>
                                        <p:cTn id="23" dur="500"/>
                                        <p:tgtEl>
                                          <p:spTgt spid="6"/>
                                        </p:tgtEl>
                                      </p:cBhvr>
                                    </p:animEffect>
                                  </p:childTnLst>
                                </p:cTn>
                              </p:par>
                            </p:childTnLst>
                          </p:cTn>
                        </p:par>
                        <p:par>
                          <p:cTn id="24" fill="hold" nodeType="afterGroup">
                            <p:stCondLst>
                              <p:cond delay="8500"/>
                            </p:stCondLst>
                            <p:childTnLst>
                              <p:par>
                                <p:cTn id="25" presetID="22" presetClass="entr" presetSubtype="4"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par>
                          <p:cTn id="28" fill="hold">
                            <p:stCondLst>
                              <p:cond delay="9000"/>
                            </p:stCondLst>
                            <p:childTnLst>
                              <p:par>
                                <p:cTn id="29" presetID="10" presetClass="entr" presetSubtype="0" fill="hold" grpId="0" nodeType="afterEffect">
                                  <p:stCondLst>
                                    <p:cond delay="50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2000"/>
                                        <p:tgtEl>
                                          <p:spTgt spid="5"/>
                                        </p:tgtEl>
                                      </p:cBhvr>
                                    </p:animEffect>
                                  </p:childTnLst>
                                </p:cTn>
                              </p:par>
                            </p:childTnLst>
                          </p:cTn>
                        </p:par>
                        <p:par>
                          <p:cTn id="32" fill="hold">
                            <p:stCondLst>
                              <p:cond delay="11500"/>
                            </p:stCondLst>
                            <p:childTnLst>
                              <p:par>
                                <p:cTn id="33" presetID="10" presetClass="entr" presetSubtype="0" fill="hold" nodeType="afterEffect">
                                  <p:stCondLst>
                                    <p:cond delay="500"/>
                                  </p:stCondLst>
                                  <p:childTnLst>
                                    <p:set>
                                      <p:cBhvr>
                                        <p:cTn id="34" dur="1" fill="hold">
                                          <p:stCondLst>
                                            <p:cond delay="0"/>
                                          </p:stCondLst>
                                        </p:cTn>
                                        <p:tgtEl>
                                          <p:spTgt spid="145410"/>
                                        </p:tgtEl>
                                        <p:attrNameLst>
                                          <p:attrName>style.visibility</p:attrName>
                                        </p:attrNameLst>
                                      </p:cBhvr>
                                      <p:to>
                                        <p:strVal val="visible"/>
                                      </p:to>
                                    </p:set>
                                    <p:animEffect transition="in" filter="fade">
                                      <p:cBhvr>
                                        <p:cTn id="35" dur="2000"/>
                                        <p:tgtEl>
                                          <p:spTgt spid="145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P spid="5" grpId="0"/>
      <p:bldP spid="14" grpId="0" animBg="1"/>
      <p:bldP spid="16" grpId="0"/>
      <p:bldP spid="16"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5"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088" y="1916113"/>
            <a:ext cx="7273925" cy="4471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descr="C:\Documents and Settings\bibiklu\Desktop\2.png"/>
          <p:cNvPicPr>
            <a:picLocks noGrp="1" noChangeAspect="1" noChangeArrowheads="1"/>
          </p:cNvPicPr>
          <p:nvPr>
            <p:ph idx="1"/>
          </p:nvPr>
        </p:nvPicPr>
        <p:blipFill rotWithShape="1">
          <a:blip r:embed="rId4" cstate="print">
            <a:duotone>
              <a:prstClr val="black"/>
              <a:srgbClr val="FF9966">
                <a:tint val="45000"/>
                <a:satMod val="400000"/>
              </a:srgbClr>
            </a:duotone>
            <a:extLst>
              <a:ext uri="{BEBA8EAE-BF5A-486C-A8C5-ECC9F3942E4B}">
                <a14:imgProps xmlns:a14="http://schemas.microsoft.com/office/drawing/2010/main">
                  <a14:imgLayer r:embed="rId5">
                    <a14:imgEffect>
                      <a14:backgroundRemoval t="10000" b="90000" l="10000" r="90000">
                        <a14:foregroundMark x1="49315" y1="50943" x2="49315" y2="50943"/>
                        <a14:foregroundMark x1="52941" y1="48428" x2="52941" y2="48428"/>
                        <a14:backgroundMark x1="58421" y1="35849" x2="58421" y2="35849"/>
                        <a14:backgroundMark x1="55761" y1="35010" x2="55761" y2="35010"/>
                        <a14:backgroundMark x1="55681" y1="35849" x2="55681" y2="35849"/>
                        <a14:backgroundMark x1="58018" y1="36583" x2="58018" y2="36583"/>
                        <a14:backgroundMark x1="58018" y1="37841" x2="58018" y2="37841"/>
                      </a14:backgroundRemoval>
                    </a14:imgEffect>
                    <a14:imgEffect>
                      <a14:brightnessContrast contrast="-20000"/>
                    </a14:imgEffect>
                  </a14:imgLayer>
                </a14:imgProps>
              </a:ext>
              <a:ext uri="{28A0092B-C50C-407E-A947-70E740481C1C}">
                <a14:useLocalDpi xmlns:a14="http://schemas.microsoft.com/office/drawing/2010/main" val="0"/>
              </a:ext>
            </a:extLst>
          </a:blip>
          <a:srcRect l="27661" t="34042" r="32885" b="29404"/>
          <a:stretch/>
        </p:blipFill>
        <p:spPr>
          <a:xfrm>
            <a:off x="2863482" y="3454152"/>
            <a:ext cx="2836506" cy="1604257"/>
          </a:xfrm>
          <a:noFill/>
          <a:extLst>
            <a:ext uri="{909E8E84-426E-40DD-AFC4-6F175D3DCCD1}">
              <a14:hiddenFill xmlns:a14="http://schemas.microsoft.com/office/drawing/2010/main">
                <a:solidFill>
                  <a:srgbClr val="FFFFFF"/>
                </a:solidFill>
              </a14:hiddenFill>
            </a:ext>
          </a:extLst>
        </p:spPr>
      </p:pic>
      <p:pic>
        <p:nvPicPr>
          <p:cNvPr id="10" name="Content Placeholder 3" descr="C:\Documents and Settings\bibiklu\Desktop\2.png"/>
          <p:cNvPicPr>
            <a:picLocks noChangeAspect="1" noChangeArrowheads="1"/>
          </p:cNvPicPr>
          <p:nvPr/>
        </p:nvPicPr>
        <p:blipFill rotWithShape="1">
          <a:blip r:embed="rId6" cstate="print">
            <a:duotone>
              <a:prstClr val="black"/>
              <a:srgbClr val="FF9966">
                <a:tint val="45000"/>
                <a:satMod val="400000"/>
              </a:srgbClr>
            </a:duotone>
            <a:extLst>
              <a:ext uri="{28A0092B-C50C-407E-A947-70E740481C1C}">
                <a14:useLocalDpi xmlns:a14="http://schemas.microsoft.com/office/drawing/2010/main" val="0"/>
              </a:ext>
            </a:extLst>
          </a:blip>
          <a:srcRect l="23691" t="3744" r="50000" b="59580"/>
          <a:stretch/>
        </p:blipFill>
        <p:spPr bwMode="auto">
          <a:xfrm>
            <a:off x="2583005" y="2250706"/>
            <a:ext cx="1881046" cy="1469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p:nvSpPr>
        <p:spPr bwMode="auto">
          <a:xfrm>
            <a:off x="3275856" y="5085184"/>
            <a:ext cx="410368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en-GB" sz="2000" b="1" dirty="0">
                <a:solidFill>
                  <a:srgbClr val="FF0000"/>
                </a:solidFill>
                <a:latin typeface="Tahoma" pitchFamily="34" charset="0"/>
                <a:cs typeface="Tahoma" pitchFamily="34" charset="0"/>
              </a:rPr>
              <a:t>Member States along the route have to be notified</a:t>
            </a:r>
            <a:endParaRPr lang="en-IE" sz="2000" b="1" dirty="0">
              <a:solidFill>
                <a:srgbClr val="FF0000"/>
              </a:solidFill>
              <a:latin typeface="Tahoma" pitchFamily="34" charset="0"/>
              <a:cs typeface="Tahoma" pitchFamily="34" charset="0"/>
            </a:endParaRPr>
          </a:p>
        </p:txBody>
      </p:sp>
      <p:sp>
        <p:nvSpPr>
          <p:cNvPr id="7" name="Freeform 6"/>
          <p:cNvSpPr/>
          <p:nvPr/>
        </p:nvSpPr>
        <p:spPr>
          <a:xfrm>
            <a:off x="4345686" y="2891965"/>
            <a:ext cx="1504907" cy="587435"/>
          </a:xfrm>
          <a:custGeom>
            <a:avLst/>
            <a:gdLst>
              <a:gd name="connsiteX0" fmla="*/ 93306 w 681409"/>
              <a:gd name="connsiteY0" fmla="*/ 1969271 h 1969271"/>
              <a:gd name="connsiteX1" fmla="*/ 681134 w 681409"/>
              <a:gd name="connsiteY1" fmla="*/ 512 h 1969271"/>
              <a:gd name="connsiteX2" fmla="*/ 167951 w 681409"/>
              <a:gd name="connsiteY2" fmla="*/ 1763997 h 1969271"/>
              <a:gd name="connsiteX3" fmla="*/ 0 w 681409"/>
              <a:gd name="connsiteY3" fmla="*/ 644324 h 1969271"/>
              <a:gd name="connsiteX0" fmla="*/ 0 w 781624"/>
              <a:gd name="connsiteY0" fmla="*/ 1969305 h 1969305"/>
              <a:gd name="connsiteX1" fmla="*/ 587828 w 781624"/>
              <a:gd name="connsiteY1" fmla="*/ 546 h 1969305"/>
              <a:gd name="connsiteX2" fmla="*/ 74645 w 781624"/>
              <a:gd name="connsiteY2" fmla="*/ 1764031 h 1969305"/>
              <a:gd name="connsiteX3" fmla="*/ 780853 w 781624"/>
              <a:gd name="connsiteY3" fmla="*/ 1297501 h 1969305"/>
              <a:gd name="connsiteX0" fmla="*/ 0 w 780853"/>
              <a:gd name="connsiteY0" fmla="*/ 2381765 h 2381765"/>
              <a:gd name="connsiteX1" fmla="*/ 587828 w 780853"/>
              <a:gd name="connsiteY1" fmla="*/ 413006 h 2381765"/>
              <a:gd name="connsiteX2" fmla="*/ 74645 w 780853"/>
              <a:gd name="connsiteY2" fmla="*/ 2176491 h 2381765"/>
              <a:gd name="connsiteX3" fmla="*/ 402182 w 780853"/>
              <a:gd name="connsiteY3" fmla="*/ 2459 h 2381765"/>
              <a:gd name="connsiteX4" fmla="*/ 780853 w 780853"/>
              <a:gd name="connsiteY4" fmla="*/ 1709961 h 2381765"/>
              <a:gd name="connsiteX0" fmla="*/ 0 w 780853"/>
              <a:gd name="connsiteY0" fmla="*/ 2381765 h 2381765"/>
              <a:gd name="connsiteX1" fmla="*/ 209405 w 780853"/>
              <a:gd name="connsiteY1" fmla="*/ 2307120 h 2381765"/>
              <a:gd name="connsiteX2" fmla="*/ 74645 w 780853"/>
              <a:gd name="connsiteY2" fmla="*/ 2176491 h 2381765"/>
              <a:gd name="connsiteX3" fmla="*/ 402182 w 780853"/>
              <a:gd name="connsiteY3" fmla="*/ 2459 h 2381765"/>
              <a:gd name="connsiteX4" fmla="*/ 780853 w 780853"/>
              <a:gd name="connsiteY4" fmla="*/ 1709961 h 2381765"/>
              <a:gd name="connsiteX0" fmla="*/ 210364 w 711184"/>
              <a:gd name="connsiteY0" fmla="*/ 3146875 h 3146875"/>
              <a:gd name="connsiteX1" fmla="*/ 139736 w 711184"/>
              <a:gd name="connsiteY1" fmla="*/ 2307120 h 3146875"/>
              <a:gd name="connsiteX2" fmla="*/ 4976 w 711184"/>
              <a:gd name="connsiteY2" fmla="*/ 2176491 h 3146875"/>
              <a:gd name="connsiteX3" fmla="*/ 332513 w 711184"/>
              <a:gd name="connsiteY3" fmla="*/ 2459 h 3146875"/>
              <a:gd name="connsiteX4" fmla="*/ 711184 w 711184"/>
              <a:gd name="connsiteY4" fmla="*/ 1709961 h 3146875"/>
              <a:gd name="connsiteX0" fmla="*/ 0 w 799774"/>
              <a:gd name="connsiteY0" fmla="*/ 3118883 h 3118883"/>
              <a:gd name="connsiteX1" fmla="*/ 228326 w 799774"/>
              <a:gd name="connsiteY1" fmla="*/ 2307120 h 3118883"/>
              <a:gd name="connsiteX2" fmla="*/ 93566 w 799774"/>
              <a:gd name="connsiteY2" fmla="*/ 2176491 h 3118883"/>
              <a:gd name="connsiteX3" fmla="*/ 421103 w 799774"/>
              <a:gd name="connsiteY3" fmla="*/ 2459 h 3118883"/>
              <a:gd name="connsiteX4" fmla="*/ 799774 w 799774"/>
              <a:gd name="connsiteY4" fmla="*/ 1709961 h 3118883"/>
              <a:gd name="connsiteX0" fmla="*/ 0 w 1617169"/>
              <a:gd name="connsiteY0" fmla="*/ 3131808 h 3131808"/>
              <a:gd name="connsiteX1" fmla="*/ 228326 w 1617169"/>
              <a:gd name="connsiteY1" fmla="*/ 2320045 h 3131808"/>
              <a:gd name="connsiteX2" fmla="*/ 93566 w 1617169"/>
              <a:gd name="connsiteY2" fmla="*/ 2189416 h 3131808"/>
              <a:gd name="connsiteX3" fmla="*/ 421103 w 1617169"/>
              <a:gd name="connsiteY3" fmla="*/ 15384 h 3131808"/>
              <a:gd name="connsiteX4" fmla="*/ 1617169 w 1617169"/>
              <a:gd name="connsiteY4" fmla="*/ 174004 h 3131808"/>
              <a:gd name="connsiteX0" fmla="*/ 0 w 1617169"/>
              <a:gd name="connsiteY0" fmla="*/ 2957804 h 2957804"/>
              <a:gd name="connsiteX1" fmla="*/ 228326 w 1617169"/>
              <a:gd name="connsiteY1" fmla="*/ 2146041 h 2957804"/>
              <a:gd name="connsiteX2" fmla="*/ 93566 w 1617169"/>
              <a:gd name="connsiteY2" fmla="*/ 2015412 h 2957804"/>
              <a:gd name="connsiteX3" fmla="*/ 1359594 w 1617169"/>
              <a:gd name="connsiteY3" fmla="*/ 139959 h 2957804"/>
              <a:gd name="connsiteX4" fmla="*/ 1617169 w 1617169"/>
              <a:gd name="connsiteY4" fmla="*/ 0 h 2957804"/>
              <a:gd name="connsiteX0" fmla="*/ 0 w 1617169"/>
              <a:gd name="connsiteY0" fmla="*/ 2957804 h 2957804"/>
              <a:gd name="connsiteX1" fmla="*/ 228326 w 1617169"/>
              <a:gd name="connsiteY1" fmla="*/ 2146041 h 2957804"/>
              <a:gd name="connsiteX2" fmla="*/ 1096388 w 1617169"/>
              <a:gd name="connsiteY2" fmla="*/ 531845 h 2957804"/>
              <a:gd name="connsiteX3" fmla="*/ 1359594 w 1617169"/>
              <a:gd name="connsiteY3" fmla="*/ 139959 h 2957804"/>
              <a:gd name="connsiteX4" fmla="*/ 1617169 w 1617169"/>
              <a:gd name="connsiteY4" fmla="*/ 0 h 2957804"/>
              <a:gd name="connsiteX0" fmla="*/ 0 w 1617169"/>
              <a:gd name="connsiteY0" fmla="*/ 2957804 h 2957804"/>
              <a:gd name="connsiteX1" fmla="*/ 364559 w 1617169"/>
              <a:gd name="connsiteY1" fmla="*/ 1203649 h 2957804"/>
              <a:gd name="connsiteX2" fmla="*/ 1096388 w 1617169"/>
              <a:gd name="connsiteY2" fmla="*/ 531845 h 2957804"/>
              <a:gd name="connsiteX3" fmla="*/ 1359594 w 1617169"/>
              <a:gd name="connsiteY3" fmla="*/ 139959 h 2957804"/>
              <a:gd name="connsiteX4" fmla="*/ 1617169 w 1617169"/>
              <a:gd name="connsiteY4" fmla="*/ 0 h 2957804"/>
              <a:gd name="connsiteX0" fmla="*/ 0 w 1689070"/>
              <a:gd name="connsiteY0" fmla="*/ 2286000 h 2286000"/>
              <a:gd name="connsiteX1" fmla="*/ 436460 w 1689070"/>
              <a:gd name="connsiteY1" fmla="*/ 1203649 h 2286000"/>
              <a:gd name="connsiteX2" fmla="*/ 1168289 w 1689070"/>
              <a:gd name="connsiteY2" fmla="*/ 531845 h 2286000"/>
              <a:gd name="connsiteX3" fmla="*/ 1431495 w 1689070"/>
              <a:gd name="connsiteY3" fmla="*/ 139959 h 2286000"/>
              <a:gd name="connsiteX4" fmla="*/ 1689070 w 1689070"/>
              <a:gd name="connsiteY4" fmla="*/ 0 h 2286000"/>
              <a:gd name="connsiteX0" fmla="*/ 0 w 1689070"/>
              <a:gd name="connsiteY0" fmla="*/ 2286000 h 2286000"/>
              <a:gd name="connsiteX1" fmla="*/ 436460 w 1689070"/>
              <a:gd name="connsiteY1" fmla="*/ 1203649 h 2286000"/>
              <a:gd name="connsiteX2" fmla="*/ 1168289 w 1689070"/>
              <a:gd name="connsiteY2" fmla="*/ 531845 h 2286000"/>
              <a:gd name="connsiteX3" fmla="*/ 1431495 w 1689070"/>
              <a:gd name="connsiteY3" fmla="*/ 139959 h 2286000"/>
              <a:gd name="connsiteX4" fmla="*/ 1689070 w 1689070"/>
              <a:gd name="connsiteY4" fmla="*/ 0 h 2286000"/>
              <a:gd name="connsiteX0" fmla="*/ 0 w 1344704"/>
              <a:gd name="connsiteY0" fmla="*/ 2481943 h 2481943"/>
              <a:gd name="connsiteX1" fmla="*/ 92094 w 1344704"/>
              <a:gd name="connsiteY1" fmla="*/ 1203649 h 2481943"/>
              <a:gd name="connsiteX2" fmla="*/ 823923 w 1344704"/>
              <a:gd name="connsiteY2" fmla="*/ 531845 h 2481943"/>
              <a:gd name="connsiteX3" fmla="*/ 1087129 w 1344704"/>
              <a:gd name="connsiteY3" fmla="*/ 139959 h 2481943"/>
              <a:gd name="connsiteX4" fmla="*/ 1344704 w 1344704"/>
              <a:gd name="connsiteY4" fmla="*/ 0 h 2481943"/>
              <a:gd name="connsiteX0" fmla="*/ 100857 w 1445561"/>
              <a:gd name="connsiteY0" fmla="*/ 2481943 h 2481943"/>
              <a:gd name="connsiteX1" fmla="*/ 192951 w 1445561"/>
              <a:gd name="connsiteY1" fmla="*/ 1203649 h 2481943"/>
              <a:gd name="connsiteX2" fmla="*/ 924780 w 1445561"/>
              <a:gd name="connsiteY2" fmla="*/ 531845 h 2481943"/>
              <a:gd name="connsiteX3" fmla="*/ 1187986 w 1445561"/>
              <a:gd name="connsiteY3" fmla="*/ 139959 h 2481943"/>
              <a:gd name="connsiteX4" fmla="*/ 1445561 w 1445561"/>
              <a:gd name="connsiteY4" fmla="*/ 0 h 2481943"/>
              <a:gd name="connsiteX0" fmla="*/ 100857 w 1445561"/>
              <a:gd name="connsiteY0" fmla="*/ 2481943 h 2481943"/>
              <a:gd name="connsiteX1" fmla="*/ 192951 w 1445561"/>
              <a:gd name="connsiteY1" fmla="*/ 1203649 h 2481943"/>
              <a:gd name="connsiteX2" fmla="*/ 924780 w 1445561"/>
              <a:gd name="connsiteY2" fmla="*/ 587829 h 2481943"/>
              <a:gd name="connsiteX3" fmla="*/ 1187986 w 1445561"/>
              <a:gd name="connsiteY3" fmla="*/ 139959 h 2481943"/>
              <a:gd name="connsiteX4" fmla="*/ 1445561 w 1445561"/>
              <a:gd name="connsiteY4" fmla="*/ 0 h 2481943"/>
              <a:gd name="connsiteX0" fmla="*/ 100420 w 1445124"/>
              <a:gd name="connsiteY0" fmla="*/ 2481943 h 2481943"/>
              <a:gd name="connsiteX1" fmla="*/ 192514 w 1445124"/>
              <a:gd name="connsiteY1" fmla="*/ 1203649 h 2481943"/>
              <a:gd name="connsiteX2" fmla="*/ 912991 w 1445124"/>
              <a:gd name="connsiteY2" fmla="*/ 578499 h 2481943"/>
              <a:gd name="connsiteX3" fmla="*/ 1187549 w 1445124"/>
              <a:gd name="connsiteY3" fmla="*/ 139959 h 2481943"/>
              <a:gd name="connsiteX4" fmla="*/ 1445124 w 1445124"/>
              <a:gd name="connsiteY4" fmla="*/ 0 h 2481943"/>
              <a:gd name="connsiteX0" fmla="*/ 100420 w 1445124"/>
              <a:gd name="connsiteY0" fmla="*/ 2481943 h 2481943"/>
              <a:gd name="connsiteX1" fmla="*/ 192514 w 1445124"/>
              <a:gd name="connsiteY1" fmla="*/ 1203649 h 2481943"/>
              <a:gd name="connsiteX2" fmla="*/ 912991 w 1445124"/>
              <a:gd name="connsiteY2" fmla="*/ 578499 h 2481943"/>
              <a:gd name="connsiteX3" fmla="*/ 1187549 w 1445124"/>
              <a:gd name="connsiteY3" fmla="*/ 139959 h 2481943"/>
              <a:gd name="connsiteX4" fmla="*/ 1445124 w 1445124"/>
              <a:gd name="connsiteY4" fmla="*/ 0 h 2481943"/>
              <a:gd name="connsiteX0" fmla="*/ 120245 w 1392364"/>
              <a:gd name="connsiteY0" fmla="*/ 2059264 h 2059264"/>
              <a:gd name="connsiteX1" fmla="*/ 139754 w 1392364"/>
              <a:gd name="connsiteY1" fmla="*/ 1203649 h 2059264"/>
              <a:gd name="connsiteX2" fmla="*/ 860231 w 1392364"/>
              <a:gd name="connsiteY2" fmla="*/ 578499 h 2059264"/>
              <a:gd name="connsiteX3" fmla="*/ 1134789 w 1392364"/>
              <a:gd name="connsiteY3" fmla="*/ 139959 h 2059264"/>
              <a:gd name="connsiteX4" fmla="*/ 1392364 w 1392364"/>
              <a:gd name="connsiteY4" fmla="*/ 0 h 2059264"/>
              <a:gd name="connsiteX0" fmla="*/ 0 w 1252610"/>
              <a:gd name="connsiteY0" fmla="*/ 1203649 h 1203649"/>
              <a:gd name="connsiteX1" fmla="*/ 720477 w 1252610"/>
              <a:gd name="connsiteY1" fmla="*/ 578499 h 1203649"/>
              <a:gd name="connsiteX2" fmla="*/ 995035 w 1252610"/>
              <a:gd name="connsiteY2" fmla="*/ 139959 h 1203649"/>
              <a:gd name="connsiteX3" fmla="*/ 1252610 w 1252610"/>
              <a:gd name="connsiteY3" fmla="*/ 0 h 1203649"/>
              <a:gd name="connsiteX0" fmla="*/ 0 w 532133"/>
              <a:gd name="connsiteY0" fmla="*/ 578499 h 578499"/>
              <a:gd name="connsiteX1" fmla="*/ 274558 w 532133"/>
              <a:gd name="connsiteY1" fmla="*/ 139959 h 578499"/>
              <a:gd name="connsiteX2" fmla="*/ 532133 w 532133"/>
              <a:gd name="connsiteY2" fmla="*/ 0 h 578499"/>
            </a:gdLst>
            <a:ahLst/>
            <a:cxnLst>
              <a:cxn ang="0">
                <a:pos x="connsiteX0" y="connsiteY0"/>
              </a:cxn>
              <a:cxn ang="0">
                <a:pos x="connsiteX1" y="connsiteY1"/>
              </a:cxn>
              <a:cxn ang="0">
                <a:pos x="connsiteX2" y="connsiteY2"/>
              </a:cxn>
            </a:cxnLst>
            <a:rect l="l" t="t" r="r" b="b"/>
            <a:pathLst>
              <a:path w="532133" h="578499">
                <a:moveTo>
                  <a:pt x="0" y="578499"/>
                </a:moveTo>
                <a:cubicBezTo>
                  <a:pt x="150702" y="345233"/>
                  <a:pt x="156857" y="217714"/>
                  <a:pt x="274558" y="139959"/>
                </a:cubicBezTo>
                <a:cubicBezTo>
                  <a:pt x="392259" y="62204"/>
                  <a:pt x="531461" y="6220"/>
                  <a:pt x="532133" y="0"/>
                </a:cubicBezTo>
              </a:path>
            </a:pathLst>
          </a:custGeom>
          <a:ln w="19050">
            <a:solidFill>
              <a:srgbClr val="FF0000"/>
            </a:solidFill>
            <a:prstDash val="dash"/>
            <a:tailEnd type="triangle"/>
          </a:ln>
        </p:spPr>
        <p:style>
          <a:lnRef idx="1">
            <a:schemeClr val="dk1"/>
          </a:lnRef>
          <a:fillRef idx="0">
            <a:schemeClr val="dk1"/>
          </a:fillRef>
          <a:effectRef idx="0">
            <a:schemeClr val="dk1"/>
          </a:effectRef>
          <a:fontRef idx="minor">
            <a:schemeClr val="tx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pl-PL" sz="2400" b="0" i="0" u="none" strike="noStrike" cap="none" normalizeH="0" baseline="0" smtClean="0">
              <a:ln>
                <a:noFill/>
              </a:ln>
              <a:solidFill>
                <a:schemeClr val="tx1"/>
              </a:solidFill>
              <a:effectLst/>
              <a:latin typeface="Times New Roman" charset="0"/>
            </a:endParaRPr>
          </a:p>
        </p:txBody>
      </p:sp>
      <p:pic>
        <p:nvPicPr>
          <p:cNvPr id="12" name="Picture 2"/>
          <p:cNvPicPr>
            <a:picLocks noChangeAspect="1" noChangeArrowheads="1"/>
          </p:cNvPicPr>
          <p:nvPr/>
        </p:nvPicPr>
        <p:blipFill rotWithShape="1">
          <a:blip r:embed="rId7" cstate="print">
            <a:duotone>
              <a:prstClr val="black"/>
              <a:srgbClr val="FF9966">
                <a:tint val="45000"/>
                <a:satMod val="400000"/>
              </a:srgbClr>
            </a:duotone>
            <a:extLst>
              <a:ext uri="{BEBA8EAE-BF5A-486C-A8C5-ECC9F3942E4B}">
                <a14:imgProps xmlns:a14="http://schemas.microsoft.com/office/drawing/2010/main">
                  <a14:imgLayer r:embed="rId8">
                    <a14:imgEffect>
                      <a14:backgroundRemoval t="19149" b="50887" l="47940" r="71154"/>
                    </a14:imgEffect>
                  </a14:imgLayer>
                </a14:imgProps>
              </a:ext>
              <a:ext uri="{28A0092B-C50C-407E-A947-70E740481C1C}">
                <a14:useLocalDpi xmlns:a14="http://schemas.microsoft.com/office/drawing/2010/main" val="0"/>
              </a:ext>
            </a:extLst>
          </a:blip>
          <a:srcRect l="49192" t="25056" r="34248" b="56437"/>
          <a:stretch/>
        </p:blipFill>
        <p:spPr bwMode="auto">
          <a:xfrm>
            <a:off x="4518119" y="2996952"/>
            <a:ext cx="1056068"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 name="Picture 2"/>
          <p:cNvPicPr>
            <a:picLocks noChangeAspect="1" noChangeArrowheads="1"/>
          </p:cNvPicPr>
          <p:nvPr/>
        </p:nvPicPr>
        <p:blipFill rotWithShape="1">
          <a:blip r:embed="rId9" cstate="print">
            <a:duotone>
              <a:prstClr val="black"/>
              <a:srgbClr val="FF9966">
                <a:tint val="45000"/>
                <a:satMod val="400000"/>
              </a:srgbClr>
            </a:duotone>
            <a:extLst>
              <a:ext uri="{BEBA8EAE-BF5A-486C-A8C5-ECC9F3942E4B}">
                <a14:imgProps xmlns:a14="http://schemas.microsoft.com/office/drawing/2010/main">
                  <a14:imgLayer r:embed="rId8">
                    <a14:imgEffect>
                      <a14:backgroundRemoval t="9752" b="63830" l="59203" r="92995">
                        <a14:backgroundMark x1="85302" y1="22163" x2="85302" y2="22163"/>
                        <a14:backgroundMark x1="77198" y1="13652" x2="77198" y2="13652"/>
                        <a14:backgroundMark x1="73901" y1="21631" x2="73901" y2="21631"/>
                      </a14:backgroundRemoval>
                    </a14:imgEffect>
                  </a14:imgLayer>
                </a14:imgProps>
              </a:ext>
              <a:ext uri="{28A0092B-C50C-407E-A947-70E740481C1C}">
                <a14:useLocalDpi xmlns:a14="http://schemas.microsoft.com/office/drawing/2010/main" val="0"/>
              </a:ext>
            </a:extLst>
          </a:blip>
          <a:srcRect l="59833" t="9121" r="12351" b="49098"/>
          <a:stretch/>
        </p:blipFill>
        <p:spPr bwMode="auto">
          <a:xfrm>
            <a:off x="5220072" y="2351314"/>
            <a:ext cx="1950098" cy="18007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Slide Number Placeholder 3"/>
          <p:cNvSpPr>
            <a:spLocks noGrp="1"/>
          </p:cNvSpPr>
          <p:nvPr>
            <p:ph type="sldNum" sz="quarter" idx="12"/>
          </p:nvPr>
        </p:nvSpPr>
        <p:spPr>
          <a:xfrm>
            <a:off x="8458200" y="3429000"/>
            <a:ext cx="685800" cy="381000"/>
          </a:xfrm>
        </p:spPr>
        <p:txBody>
          <a:bodyPr/>
          <a:lstStyle/>
          <a:p>
            <a:pPr>
              <a:defRPr/>
            </a:pPr>
            <a:fld id="{2EDDEC40-2C01-43BE-8C9B-623FE9562FF6}" type="slidenum">
              <a:rPr lang="en-IE">
                <a:solidFill>
                  <a:srgbClr val="FFFFFF"/>
                </a:solidFill>
              </a:rPr>
              <a:pPr>
                <a:defRPr/>
              </a:pPr>
              <a:t>25</a:t>
            </a:fld>
            <a:endParaRPr lang="en-IE" dirty="0">
              <a:solidFill>
                <a:srgbClr val="FFFFFF"/>
              </a:solidFill>
            </a:endParaRPr>
          </a:p>
        </p:txBody>
      </p:sp>
      <p:sp>
        <p:nvSpPr>
          <p:cNvPr id="15" name="Title 1"/>
          <p:cNvSpPr txBox="1">
            <a:spLocks/>
          </p:cNvSpPr>
          <p:nvPr/>
        </p:nvSpPr>
        <p:spPr bwMode="auto">
          <a:xfrm>
            <a:off x="395536" y="836712"/>
            <a:ext cx="7772400" cy="9667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0078C7"/>
                </a:solidFill>
                <a:latin typeface="+mj-lt"/>
                <a:ea typeface="+mj-ea"/>
                <a:cs typeface="+mj-cs"/>
              </a:defRPr>
            </a:lvl1pPr>
            <a:lvl2pPr algn="l" rtl="0" eaLnBrk="0" fontAlgn="base" hangingPunct="0">
              <a:spcBef>
                <a:spcPct val="0"/>
              </a:spcBef>
              <a:spcAft>
                <a:spcPct val="0"/>
              </a:spcAft>
              <a:defRPr sz="2800" b="1">
                <a:solidFill>
                  <a:srgbClr val="0078C7"/>
                </a:solidFill>
                <a:latin typeface="Verdana" pitchFamily="34" charset="0"/>
              </a:defRPr>
            </a:lvl2pPr>
            <a:lvl3pPr algn="l" rtl="0" eaLnBrk="0" fontAlgn="base" hangingPunct="0">
              <a:spcBef>
                <a:spcPct val="0"/>
              </a:spcBef>
              <a:spcAft>
                <a:spcPct val="0"/>
              </a:spcAft>
              <a:defRPr sz="2800" b="1">
                <a:solidFill>
                  <a:srgbClr val="0078C7"/>
                </a:solidFill>
                <a:latin typeface="Verdana" pitchFamily="34" charset="0"/>
              </a:defRPr>
            </a:lvl3pPr>
            <a:lvl4pPr algn="l" rtl="0" eaLnBrk="0" fontAlgn="base" hangingPunct="0">
              <a:spcBef>
                <a:spcPct val="0"/>
              </a:spcBef>
              <a:spcAft>
                <a:spcPct val="0"/>
              </a:spcAft>
              <a:defRPr sz="2800" b="1">
                <a:solidFill>
                  <a:srgbClr val="0078C7"/>
                </a:solidFill>
                <a:latin typeface="Verdana" pitchFamily="34" charset="0"/>
              </a:defRPr>
            </a:lvl4pPr>
            <a:lvl5pPr algn="l" rtl="0" eaLnBrk="0" fontAlgn="base" hangingPunct="0">
              <a:spcBef>
                <a:spcPct val="0"/>
              </a:spcBef>
              <a:spcAft>
                <a:spcPct val="0"/>
              </a:spcAft>
              <a:defRPr sz="2800" b="1">
                <a:solidFill>
                  <a:srgbClr val="0078C7"/>
                </a:solidFill>
                <a:latin typeface="Verdana" pitchFamily="34" charset="0"/>
              </a:defRPr>
            </a:lvl5pPr>
            <a:lvl6pPr marL="457200" algn="l" rtl="0" eaLnBrk="1" fontAlgn="base" hangingPunct="1">
              <a:spcBef>
                <a:spcPct val="0"/>
              </a:spcBef>
              <a:spcAft>
                <a:spcPct val="0"/>
              </a:spcAft>
              <a:defRPr sz="2800" b="1">
                <a:solidFill>
                  <a:srgbClr val="0078C7"/>
                </a:solidFill>
                <a:latin typeface="Verdana" pitchFamily="34" charset="0"/>
              </a:defRPr>
            </a:lvl6pPr>
            <a:lvl7pPr marL="914400" algn="l" rtl="0" eaLnBrk="1" fontAlgn="base" hangingPunct="1">
              <a:spcBef>
                <a:spcPct val="0"/>
              </a:spcBef>
              <a:spcAft>
                <a:spcPct val="0"/>
              </a:spcAft>
              <a:defRPr sz="2800" b="1">
                <a:solidFill>
                  <a:srgbClr val="0078C7"/>
                </a:solidFill>
                <a:latin typeface="Verdana" pitchFamily="34" charset="0"/>
              </a:defRPr>
            </a:lvl7pPr>
            <a:lvl8pPr marL="1371600" algn="l" rtl="0" eaLnBrk="1" fontAlgn="base" hangingPunct="1">
              <a:spcBef>
                <a:spcPct val="0"/>
              </a:spcBef>
              <a:spcAft>
                <a:spcPct val="0"/>
              </a:spcAft>
              <a:defRPr sz="2800" b="1">
                <a:solidFill>
                  <a:srgbClr val="0078C7"/>
                </a:solidFill>
                <a:latin typeface="Verdana" pitchFamily="34" charset="0"/>
              </a:defRPr>
            </a:lvl8pPr>
            <a:lvl9pPr marL="1828800" algn="l" rtl="0" eaLnBrk="1" fontAlgn="base" hangingPunct="1">
              <a:spcBef>
                <a:spcPct val="0"/>
              </a:spcBef>
              <a:spcAft>
                <a:spcPct val="0"/>
              </a:spcAft>
              <a:defRPr sz="2800" b="1">
                <a:solidFill>
                  <a:srgbClr val="0078C7"/>
                </a:solidFill>
                <a:latin typeface="Verdana" pitchFamily="34" charset="0"/>
              </a:defRPr>
            </a:lvl9pPr>
          </a:lstStyle>
          <a:p>
            <a:r>
              <a:rPr lang="fr-FR" sz="2600" dirty="0" smtClean="0"/>
              <a:t>IRs distribution</a:t>
            </a:r>
            <a:endParaRPr lang="pl-PL" sz="2600" dirty="0" smtClean="0"/>
          </a:p>
        </p:txBody>
      </p:sp>
    </p:spTree>
    <p:extLst>
      <p:ext uri="{BB962C8B-B14F-4D97-AF65-F5344CB8AC3E}">
        <p14:creationId xmlns:p14="http://schemas.microsoft.com/office/powerpoint/2010/main" val="1052074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2000"/>
                                        <p:tgtEl>
                                          <p:spTgt spid="7"/>
                                        </p:tgtEl>
                                      </p:cBhvr>
                                    </p:animEffect>
                                  </p:childTnLst>
                                </p:cTn>
                              </p:par>
                            </p:childTnLst>
                          </p:cTn>
                        </p:par>
                        <p:par>
                          <p:cTn id="12" fill="hold">
                            <p:stCondLst>
                              <p:cond delay="2500"/>
                            </p:stCondLst>
                            <p:childTnLst>
                              <p:par>
                                <p:cTn id="13" presetID="10" presetClass="entr" presetSubtype="0" fill="hold"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par>
                          <p:cTn id="16" fill="hold" nodeType="afterGroup">
                            <p:stCondLst>
                              <p:cond delay="3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3500"/>
                            </p:stCondLst>
                            <p:childTnLst>
                              <p:par>
                                <p:cTn id="21" presetID="10"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par>
                          <p:cTn id="24" fill="hold">
                            <p:stCondLst>
                              <p:cond delay="4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395536" y="908720"/>
            <a:ext cx="7772400" cy="838200"/>
          </a:xfrm>
        </p:spPr>
        <p:txBody>
          <a:bodyPr/>
          <a:lstStyle/>
          <a:p>
            <a:r>
              <a:rPr lang="fr-FR" sz="2600" dirty="0" smtClean="0"/>
              <a:t>Incidents reports – 1. SITREP</a:t>
            </a:r>
            <a:endParaRPr lang="en-IE" sz="2600" dirty="0" smtClean="0"/>
          </a:p>
        </p:txBody>
      </p:sp>
      <p:sp>
        <p:nvSpPr>
          <p:cNvPr id="37891" name="Content Placeholder 2"/>
          <p:cNvSpPr>
            <a:spLocks noGrp="1"/>
          </p:cNvSpPr>
          <p:nvPr>
            <p:ph idx="1"/>
          </p:nvPr>
        </p:nvSpPr>
        <p:spPr>
          <a:xfrm>
            <a:off x="539552" y="1916832"/>
            <a:ext cx="7772400" cy="3816424"/>
          </a:xfrm>
        </p:spPr>
        <p:txBody>
          <a:bodyPr/>
          <a:lstStyle/>
          <a:p>
            <a:pPr marL="0" indent="0" algn="just">
              <a:buNone/>
              <a:defRPr/>
            </a:pPr>
            <a:r>
              <a:rPr lang="en-GB" sz="2200" b="1" dirty="0" smtClean="0"/>
              <a:t>SITREP - </a:t>
            </a:r>
            <a:r>
              <a:rPr lang="en-GB" sz="2200" dirty="0" smtClean="0"/>
              <a:t> Reports related to ship’s safety and seaworthiness</a:t>
            </a:r>
          </a:p>
          <a:p>
            <a:pPr marL="457200" indent="-457200" algn="just">
              <a:buNone/>
              <a:defRPr/>
            </a:pPr>
            <a:endParaRPr lang="en-GB" sz="2200" dirty="0" smtClean="0"/>
          </a:p>
          <a:p>
            <a:pPr marL="457200" indent="-457200" algn="just">
              <a:buNone/>
              <a:defRPr/>
            </a:pPr>
            <a:r>
              <a:rPr lang="en-GB" sz="2200" dirty="0" smtClean="0"/>
              <a:t>Example:</a:t>
            </a:r>
          </a:p>
          <a:p>
            <a:pPr algn="just">
              <a:buNone/>
            </a:pPr>
            <a:r>
              <a:rPr lang="en-GB" sz="2200" dirty="0"/>
              <a:t>	A vessel runs aground close to port A and is re-floated with assistance. A temporary repair is made and the ship is allowed to proceed to a yard (located in port B in a different country) where further repairs are expected to be carried out. A SITREP should be distributed by port A at the latest at the time of departure, communicating the information to MSs along the ship’s planned route towards port B.</a:t>
            </a:r>
            <a:endParaRPr lang="fr-FR" sz="2200" dirty="0" smtClean="0"/>
          </a:p>
          <a:p>
            <a:pPr marL="457200" indent="-457200">
              <a:buFont typeface="+mj-lt"/>
              <a:buAutoNum type="arabicPeriod"/>
              <a:defRPr/>
            </a:pPr>
            <a:endParaRPr lang="en-GB" sz="1200" dirty="0" smtClean="0"/>
          </a:p>
          <a:p>
            <a:pPr marL="457200" indent="-457200">
              <a:buFont typeface="+mj-lt"/>
              <a:buAutoNum type="arabicPeriod"/>
              <a:defRPr/>
            </a:pPr>
            <a:endParaRPr lang="en-GB" sz="1200" dirty="0" smtClean="0"/>
          </a:p>
          <a:p>
            <a:pPr>
              <a:defRPr/>
            </a:pPr>
            <a:endParaRPr lang="en-IE" dirty="0" smtClean="0"/>
          </a:p>
        </p:txBody>
      </p:sp>
      <p:sp>
        <p:nvSpPr>
          <p:cNvPr id="4" name="Slide Number Placeholder 3"/>
          <p:cNvSpPr>
            <a:spLocks noGrp="1"/>
          </p:cNvSpPr>
          <p:nvPr>
            <p:ph type="sldNum" sz="quarter" idx="12"/>
          </p:nvPr>
        </p:nvSpPr>
        <p:spPr/>
        <p:txBody>
          <a:bodyPr/>
          <a:lstStyle/>
          <a:p>
            <a:pPr>
              <a:defRPr/>
            </a:pPr>
            <a:fld id="{45513DD8-B593-4447-ACDF-3FD8FCA6C1C7}" type="slidenum">
              <a:rPr lang="en-IE" smtClean="0"/>
              <a:pPr>
                <a:defRPr/>
              </a:pPr>
              <a:t>26</a:t>
            </a:fld>
            <a:endParaRPr lang="en-IE"/>
          </a:p>
        </p:txBody>
      </p:sp>
    </p:spTree>
    <p:extLst>
      <p:ext uri="{BB962C8B-B14F-4D97-AF65-F5344CB8AC3E}">
        <p14:creationId xmlns:p14="http://schemas.microsoft.com/office/powerpoint/2010/main" val="159721147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395536" y="1052736"/>
            <a:ext cx="7772400" cy="838200"/>
          </a:xfrm>
        </p:spPr>
        <p:txBody>
          <a:bodyPr/>
          <a:lstStyle/>
          <a:p>
            <a:r>
              <a:rPr lang="fr-FR" sz="2600" dirty="0" smtClean="0"/>
              <a:t>Incidents reports -</a:t>
            </a:r>
            <a:r>
              <a:rPr lang="en-GB" sz="2400" dirty="0"/>
              <a:t> 2. </a:t>
            </a:r>
            <a:r>
              <a:rPr lang="en-GB" sz="2400" dirty="0" smtClean="0"/>
              <a:t>POLREP </a:t>
            </a:r>
            <a:endParaRPr lang="en-IE" sz="2600" dirty="0" smtClean="0"/>
          </a:p>
        </p:txBody>
      </p:sp>
      <p:sp>
        <p:nvSpPr>
          <p:cNvPr id="37891" name="Content Placeholder 2"/>
          <p:cNvSpPr>
            <a:spLocks noGrp="1"/>
          </p:cNvSpPr>
          <p:nvPr>
            <p:ph idx="1"/>
          </p:nvPr>
        </p:nvSpPr>
        <p:spPr>
          <a:xfrm>
            <a:off x="539552" y="1916832"/>
            <a:ext cx="7772400" cy="3816424"/>
          </a:xfrm>
        </p:spPr>
        <p:txBody>
          <a:bodyPr/>
          <a:lstStyle/>
          <a:p>
            <a:pPr marL="457200" indent="-457200" algn="just">
              <a:buFont typeface="+mj-lt"/>
              <a:buAutoNum type="arabicPeriod"/>
              <a:defRPr/>
            </a:pPr>
            <a:endParaRPr lang="en-GB" sz="1200" dirty="0" smtClean="0"/>
          </a:p>
          <a:p>
            <a:pPr marL="457200" indent="-457200" algn="just">
              <a:buNone/>
              <a:defRPr/>
            </a:pPr>
            <a:r>
              <a:rPr lang="en-GB" sz="2200" b="1" dirty="0" smtClean="0"/>
              <a:t>POLREP</a:t>
            </a:r>
            <a:r>
              <a:rPr lang="en-GB" sz="2200" dirty="0" smtClean="0"/>
              <a:t> - incident reports related to pollutions (proved or presumptive evidence)</a:t>
            </a:r>
          </a:p>
          <a:p>
            <a:pPr marL="457200" indent="-457200" algn="just">
              <a:buNone/>
              <a:defRPr/>
            </a:pPr>
            <a:endParaRPr lang="en-GB" sz="2200" dirty="0" smtClean="0"/>
          </a:p>
          <a:p>
            <a:pPr marL="457200" indent="-457200" algn="just">
              <a:buNone/>
              <a:defRPr/>
            </a:pPr>
            <a:r>
              <a:rPr lang="en-GB" sz="2200" dirty="0"/>
              <a:t>Example:</a:t>
            </a:r>
          </a:p>
          <a:p>
            <a:pPr marL="354013" lvl="1" indent="7938" algn="just">
              <a:buNone/>
              <a:defRPr/>
            </a:pPr>
            <a:r>
              <a:rPr lang="en-GB" sz="2200" dirty="0"/>
              <a:t>An environmental patrol flight reports a vessel which is discharging cargo residues, other cargo associated waste or garbage. A POLREP should be sent to the central SSN system for distribution to the relevant MSs along the planned route of the ship (if known). The notification should contain any relevant information on the ship, its location and the cargo.</a:t>
            </a:r>
            <a:endParaRPr lang="fr-FR" sz="2200" dirty="0"/>
          </a:p>
          <a:p>
            <a:pPr marL="457200" indent="-457200">
              <a:buNone/>
              <a:defRPr/>
            </a:pPr>
            <a:endParaRPr lang="en-GB" sz="2200" dirty="0" smtClean="0"/>
          </a:p>
          <a:p>
            <a:pPr marL="457200" indent="-457200">
              <a:buFont typeface="+mj-lt"/>
              <a:buAutoNum type="arabicPeriod"/>
              <a:defRPr/>
            </a:pPr>
            <a:endParaRPr lang="en-GB" sz="1200" dirty="0" smtClean="0"/>
          </a:p>
          <a:p>
            <a:pPr>
              <a:defRPr/>
            </a:pPr>
            <a:endParaRPr lang="en-IE" dirty="0" smtClean="0"/>
          </a:p>
        </p:txBody>
      </p:sp>
      <p:sp>
        <p:nvSpPr>
          <p:cNvPr id="4" name="Slide Number Placeholder 3"/>
          <p:cNvSpPr>
            <a:spLocks noGrp="1"/>
          </p:cNvSpPr>
          <p:nvPr>
            <p:ph type="sldNum" sz="quarter" idx="12"/>
          </p:nvPr>
        </p:nvSpPr>
        <p:spPr/>
        <p:txBody>
          <a:bodyPr/>
          <a:lstStyle/>
          <a:p>
            <a:pPr>
              <a:defRPr/>
            </a:pPr>
            <a:fld id="{45513DD8-B593-4447-ACDF-3FD8FCA6C1C7}" type="slidenum">
              <a:rPr lang="en-IE" smtClean="0"/>
              <a:pPr>
                <a:defRPr/>
              </a:pPr>
              <a:t>27</a:t>
            </a:fld>
            <a:endParaRPr lang="en-IE"/>
          </a:p>
        </p:txBody>
      </p:sp>
    </p:spTree>
    <p:extLst>
      <p:ext uri="{BB962C8B-B14F-4D97-AF65-F5344CB8AC3E}">
        <p14:creationId xmlns:p14="http://schemas.microsoft.com/office/powerpoint/2010/main" val="373850812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395536" y="1052736"/>
            <a:ext cx="7772400" cy="838200"/>
          </a:xfrm>
        </p:spPr>
        <p:txBody>
          <a:bodyPr/>
          <a:lstStyle/>
          <a:p>
            <a:r>
              <a:rPr lang="fr-FR" sz="2600" dirty="0" smtClean="0"/>
              <a:t>Incidents reports - </a:t>
            </a:r>
            <a:r>
              <a:rPr lang="en-GB" sz="2400" dirty="0"/>
              <a:t>3. Waste</a:t>
            </a:r>
            <a:endParaRPr lang="en-IE" sz="2600" dirty="0" smtClean="0"/>
          </a:p>
        </p:txBody>
      </p:sp>
      <p:sp>
        <p:nvSpPr>
          <p:cNvPr id="37891" name="Content Placeholder 2"/>
          <p:cNvSpPr>
            <a:spLocks noGrp="1"/>
          </p:cNvSpPr>
          <p:nvPr>
            <p:ph idx="1"/>
          </p:nvPr>
        </p:nvSpPr>
        <p:spPr>
          <a:xfrm>
            <a:off x="533400" y="1676400"/>
            <a:ext cx="7772400" cy="4876800"/>
          </a:xfrm>
        </p:spPr>
        <p:txBody>
          <a:bodyPr/>
          <a:lstStyle/>
          <a:p>
            <a:pPr marL="457200" indent="-457200">
              <a:buNone/>
              <a:defRPr/>
            </a:pPr>
            <a:endParaRPr lang="en-GB" sz="1200" dirty="0" smtClean="0"/>
          </a:p>
          <a:p>
            <a:pPr marL="457200" indent="-457200" algn="just">
              <a:buNone/>
              <a:defRPr/>
            </a:pPr>
            <a:r>
              <a:rPr lang="en-GB" sz="2200" b="1" dirty="0"/>
              <a:t>Waste</a:t>
            </a:r>
            <a:r>
              <a:rPr lang="en-GB" sz="2200" dirty="0"/>
              <a:t> - incidents reports related to the non provision of waste </a:t>
            </a:r>
            <a:r>
              <a:rPr lang="en-GB" sz="2200" dirty="0" smtClean="0"/>
              <a:t>deliveries (Art. 12.3 Dir. 2000/59/EC)</a:t>
            </a:r>
            <a:endParaRPr lang="en-GB" sz="2200" dirty="0"/>
          </a:p>
          <a:p>
            <a:pPr marL="457200" indent="-457200" algn="just">
              <a:buNone/>
              <a:defRPr/>
            </a:pPr>
            <a:endParaRPr lang="en-GB" sz="2200" dirty="0" smtClean="0"/>
          </a:p>
          <a:p>
            <a:pPr marL="457200" indent="-457200" algn="just">
              <a:buNone/>
              <a:defRPr/>
            </a:pPr>
            <a:r>
              <a:rPr lang="en-GB" sz="2200" dirty="0" smtClean="0"/>
              <a:t>Example:</a:t>
            </a:r>
          </a:p>
          <a:p>
            <a:pPr marL="361950" indent="-9525" algn="just">
              <a:buNone/>
              <a:defRPr/>
            </a:pPr>
            <a:r>
              <a:rPr lang="en-GB" dirty="0"/>
              <a:t>A ship leaves the port without having complied with articles 7 or 10 of Directive 2000/59/EC; this means a clear non-compliance with the mandatory delivery of ship generated waste or cargo residues to a port reception facility, if no evidence was provided that, in relation to the scheduled voyage, there was sufficient dedicated storage capacity for all the ship generated waste till the next port of call. </a:t>
            </a:r>
            <a:endParaRPr lang="fr-FR" dirty="0"/>
          </a:p>
          <a:p>
            <a:pPr marL="457200" indent="-457200">
              <a:buNone/>
              <a:defRPr/>
            </a:pPr>
            <a:endParaRPr lang="en-GB" sz="2200" dirty="0" smtClean="0"/>
          </a:p>
          <a:p>
            <a:pPr marL="457200" indent="-457200">
              <a:buFont typeface="+mj-lt"/>
              <a:buAutoNum type="arabicPeriod"/>
              <a:defRPr/>
            </a:pPr>
            <a:endParaRPr lang="en-GB" sz="1200" dirty="0" smtClean="0"/>
          </a:p>
          <a:p>
            <a:pPr>
              <a:defRPr/>
            </a:pPr>
            <a:endParaRPr lang="en-IE" dirty="0" smtClean="0"/>
          </a:p>
        </p:txBody>
      </p:sp>
      <p:sp>
        <p:nvSpPr>
          <p:cNvPr id="4" name="Slide Number Placeholder 3"/>
          <p:cNvSpPr>
            <a:spLocks noGrp="1"/>
          </p:cNvSpPr>
          <p:nvPr>
            <p:ph type="sldNum" sz="quarter" idx="12"/>
          </p:nvPr>
        </p:nvSpPr>
        <p:spPr/>
        <p:txBody>
          <a:bodyPr/>
          <a:lstStyle/>
          <a:p>
            <a:pPr>
              <a:defRPr/>
            </a:pPr>
            <a:fld id="{45513DD8-B593-4447-ACDF-3FD8FCA6C1C7}" type="slidenum">
              <a:rPr lang="en-IE" smtClean="0"/>
              <a:pPr>
                <a:defRPr/>
              </a:pPr>
              <a:t>28</a:t>
            </a:fld>
            <a:endParaRPr lang="en-IE"/>
          </a:p>
        </p:txBody>
      </p:sp>
    </p:spTree>
    <p:extLst>
      <p:ext uri="{BB962C8B-B14F-4D97-AF65-F5344CB8AC3E}">
        <p14:creationId xmlns:p14="http://schemas.microsoft.com/office/powerpoint/2010/main" val="10432228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a:xfrm>
            <a:off x="251520" y="1052736"/>
            <a:ext cx="8712968" cy="838200"/>
          </a:xfrm>
        </p:spPr>
        <p:txBody>
          <a:bodyPr/>
          <a:lstStyle/>
          <a:p>
            <a:r>
              <a:rPr lang="fr-FR" sz="2600" dirty="0" smtClean="0"/>
              <a:t>Incidents reports - </a:t>
            </a:r>
            <a:r>
              <a:rPr lang="en-GB" sz="2400" dirty="0"/>
              <a:t>4. Lost and Found Containers </a:t>
            </a:r>
            <a:endParaRPr lang="en-IE" sz="2600" dirty="0" smtClean="0"/>
          </a:p>
        </p:txBody>
      </p:sp>
      <p:sp>
        <p:nvSpPr>
          <p:cNvPr id="37891" name="Content Placeholder 2"/>
          <p:cNvSpPr>
            <a:spLocks noGrp="1"/>
          </p:cNvSpPr>
          <p:nvPr>
            <p:ph idx="1"/>
          </p:nvPr>
        </p:nvSpPr>
        <p:spPr>
          <a:xfrm>
            <a:off x="539552" y="1916832"/>
            <a:ext cx="7772400" cy="4560168"/>
          </a:xfrm>
        </p:spPr>
        <p:txBody>
          <a:bodyPr/>
          <a:lstStyle/>
          <a:p>
            <a:pPr marL="457200" indent="-457200">
              <a:buNone/>
              <a:defRPr/>
            </a:pPr>
            <a:endParaRPr lang="en-GB" sz="1200" dirty="0" smtClean="0"/>
          </a:p>
          <a:p>
            <a:pPr marL="457200" indent="-457200">
              <a:buNone/>
              <a:defRPr/>
            </a:pPr>
            <a:r>
              <a:rPr lang="en-GB" sz="2200" b="1" dirty="0" smtClean="0"/>
              <a:t>Lost and Found Containers  </a:t>
            </a:r>
            <a:r>
              <a:rPr lang="en-GB" sz="2200" dirty="0" smtClean="0"/>
              <a:t>and packages incident</a:t>
            </a:r>
          </a:p>
          <a:p>
            <a:pPr marL="457200" indent="-457200">
              <a:buNone/>
              <a:defRPr/>
            </a:pPr>
            <a:r>
              <a:rPr lang="en-GB" sz="2200" dirty="0" smtClean="0"/>
              <a:t>reports</a:t>
            </a:r>
          </a:p>
          <a:p>
            <a:pPr marL="457200" indent="-457200">
              <a:buNone/>
              <a:defRPr/>
            </a:pPr>
            <a:endParaRPr lang="en-GB" sz="2200" dirty="0" smtClean="0"/>
          </a:p>
          <a:p>
            <a:pPr marL="457200" indent="-457200">
              <a:buNone/>
              <a:defRPr/>
            </a:pPr>
            <a:r>
              <a:rPr lang="en-GB" dirty="0" smtClean="0"/>
              <a:t>Example:</a:t>
            </a:r>
          </a:p>
          <a:p>
            <a:pPr marL="457200" indent="-457200">
              <a:buNone/>
              <a:defRPr/>
            </a:pPr>
            <a:r>
              <a:rPr lang="en-GB" dirty="0" smtClean="0"/>
              <a:t>	</a:t>
            </a:r>
            <a:r>
              <a:rPr lang="en-GB" dirty="0"/>
              <a:t>A container carrier reports to the nearest coastal station that it has lost some of its deck containers during severe weather conditions</a:t>
            </a:r>
            <a:r>
              <a:rPr lang="en-GB" dirty="0" smtClean="0"/>
              <a:t>.</a:t>
            </a:r>
          </a:p>
          <a:p>
            <a:pPr marL="457200" indent="-457200">
              <a:buNone/>
              <a:defRPr/>
            </a:pPr>
            <a:r>
              <a:rPr lang="en-GB" dirty="0"/>
              <a:t>	</a:t>
            </a:r>
            <a:r>
              <a:rPr lang="en-GB" dirty="0" smtClean="0"/>
              <a:t>The </a:t>
            </a:r>
            <a:r>
              <a:rPr lang="en-GB" dirty="0"/>
              <a:t>MS receiving the information should distribute it to all potentially affected MSs.</a:t>
            </a:r>
            <a:endParaRPr lang="fr-FR" dirty="0" smtClean="0"/>
          </a:p>
          <a:p>
            <a:pPr marL="457200" indent="-457200">
              <a:buNone/>
              <a:defRPr/>
            </a:pPr>
            <a:endParaRPr lang="en-IE" sz="2200" dirty="0" smtClean="0"/>
          </a:p>
          <a:p>
            <a:pPr>
              <a:defRPr/>
            </a:pPr>
            <a:endParaRPr lang="en-IE" dirty="0" smtClean="0"/>
          </a:p>
        </p:txBody>
      </p:sp>
      <p:sp>
        <p:nvSpPr>
          <p:cNvPr id="4" name="Slide Number Placeholder 3"/>
          <p:cNvSpPr>
            <a:spLocks noGrp="1"/>
          </p:cNvSpPr>
          <p:nvPr>
            <p:ph type="sldNum" sz="quarter" idx="12"/>
          </p:nvPr>
        </p:nvSpPr>
        <p:spPr/>
        <p:txBody>
          <a:bodyPr/>
          <a:lstStyle/>
          <a:p>
            <a:pPr>
              <a:defRPr/>
            </a:pPr>
            <a:fld id="{45513DD8-B593-4447-ACDF-3FD8FCA6C1C7}" type="slidenum">
              <a:rPr lang="en-IE" smtClean="0"/>
              <a:pPr>
                <a:defRPr/>
              </a:pPr>
              <a:t>29</a:t>
            </a:fld>
            <a:endParaRPr lang="en-IE"/>
          </a:p>
        </p:txBody>
      </p:sp>
    </p:spTree>
    <p:extLst>
      <p:ext uri="{BB962C8B-B14F-4D97-AF65-F5344CB8AC3E}">
        <p14:creationId xmlns:p14="http://schemas.microsoft.com/office/powerpoint/2010/main" val="129804733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p:cNvSpPr>
            <a:spLocks noGrp="1" noChangeArrowheads="1"/>
          </p:cNvSpPr>
          <p:nvPr>
            <p:ph type="sldNum" sz="quarter" idx="12"/>
          </p:nvPr>
        </p:nvSpPr>
        <p:spPr/>
        <p:txBody>
          <a:bodyPr/>
          <a:lstStyle/>
          <a:p>
            <a:pPr>
              <a:defRPr/>
            </a:pPr>
            <a:fld id="{2F82F6D0-56D4-46EB-B5B1-B2D69B3F9897}" type="slidenum">
              <a:rPr lang="en-GB"/>
              <a:pPr>
                <a:defRPr/>
              </a:pPr>
              <a:t>3</a:t>
            </a:fld>
            <a:endParaRPr lang="en-GB"/>
          </a:p>
        </p:txBody>
      </p:sp>
      <p:sp>
        <p:nvSpPr>
          <p:cNvPr id="21507" name="Rectangle 2"/>
          <p:cNvSpPr>
            <a:spLocks noGrp="1" noChangeArrowheads="1"/>
          </p:cNvSpPr>
          <p:nvPr>
            <p:ph type="title" idx="4294967295"/>
          </p:nvPr>
        </p:nvSpPr>
        <p:spPr>
          <a:xfrm>
            <a:off x="395536" y="1052736"/>
            <a:ext cx="8207375" cy="838200"/>
          </a:xfrm>
        </p:spPr>
        <p:txBody>
          <a:bodyPr/>
          <a:lstStyle/>
          <a:p>
            <a:r>
              <a:rPr lang="en-GB" sz="2600" dirty="0" smtClean="0"/>
              <a:t>Mandatory information exchanged through SSN</a:t>
            </a:r>
          </a:p>
        </p:txBody>
      </p:sp>
      <p:sp>
        <p:nvSpPr>
          <p:cNvPr id="21509" name="Rectangle 4"/>
          <p:cNvSpPr>
            <a:spLocks noChangeArrowheads="1"/>
          </p:cNvSpPr>
          <p:nvPr/>
        </p:nvSpPr>
        <p:spPr bwMode="auto">
          <a:xfrm>
            <a:off x="395536" y="2132856"/>
            <a:ext cx="8077200" cy="3744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85750" indent="-285750" eaLnBrk="0" hangingPunct="0">
              <a:spcBef>
                <a:spcPct val="20000"/>
              </a:spcBef>
              <a:buFontTx/>
              <a:buChar char="–"/>
            </a:pPr>
            <a:r>
              <a:rPr lang="en-GB" sz="1800" b="1" dirty="0">
                <a:solidFill>
                  <a:srgbClr val="002B71"/>
                </a:solidFill>
                <a:latin typeface="Verdana" pitchFamily="34" charset="0"/>
              </a:rPr>
              <a:t>Ship notifications </a:t>
            </a:r>
            <a:r>
              <a:rPr lang="en-GB" sz="1800" dirty="0">
                <a:solidFill>
                  <a:srgbClr val="002B71"/>
                </a:solidFill>
                <a:latin typeface="Verdana" pitchFamily="34" charset="0"/>
              </a:rPr>
              <a:t>(</a:t>
            </a:r>
            <a:r>
              <a:rPr lang="en-GB" sz="1800" b="1" dirty="0">
                <a:solidFill>
                  <a:srgbClr val="002B71"/>
                </a:solidFill>
                <a:latin typeface="Verdana" pitchFamily="34" charset="0"/>
              </a:rPr>
              <a:t>AIS</a:t>
            </a:r>
            <a:r>
              <a:rPr lang="en-GB" sz="1800" dirty="0">
                <a:solidFill>
                  <a:srgbClr val="002B71"/>
                </a:solidFill>
                <a:latin typeface="Verdana" pitchFamily="34" charset="0"/>
              </a:rPr>
              <a:t> and </a:t>
            </a:r>
            <a:r>
              <a:rPr lang="en-GB" sz="1800" b="1" dirty="0">
                <a:solidFill>
                  <a:srgbClr val="002B71"/>
                </a:solidFill>
                <a:latin typeface="Verdana" pitchFamily="34" charset="0"/>
              </a:rPr>
              <a:t>MRS</a:t>
            </a:r>
            <a:r>
              <a:rPr lang="en-GB" sz="1800" dirty="0">
                <a:solidFill>
                  <a:srgbClr val="002B71"/>
                </a:solidFill>
                <a:latin typeface="Verdana" pitchFamily="34" charset="0"/>
              </a:rPr>
              <a:t> - sent when ships are in mandatory reporting areas</a:t>
            </a:r>
            <a:r>
              <a:rPr lang="en-GB" sz="1800" dirty="0" smtClean="0">
                <a:solidFill>
                  <a:srgbClr val="002B71"/>
                </a:solidFill>
                <a:latin typeface="Verdana" pitchFamily="34" charset="0"/>
              </a:rPr>
              <a:t>)</a:t>
            </a:r>
          </a:p>
          <a:p>
            <a:pPr marL="285750" indent="-285750" eaLnBrk="0" hangingPunct="0">
              <a:spcBef>
                <a:spcPct val="20000"/>
              </a:spcBef>
              <a:buFontTx/>
              <a:buChar char="–"/>
            </a:pPr>
            <a:endParaRPr lang="en-GB" sz="1000" dirty="0">
              <a:solidFill>
                <a:srgbClr val="002B71"/>
              </a:solidFill>
              <a:latin typeface="Verdana" pitchFamily="34" charset="0"/>
            </a:endParaRPr>
          </a:p>
          <a:p>
            <a:pPr marL="285750" indent="-285750" eaLnBrk="0" hangingPunct="0">
              <a:spcBef>
                <a:spcPct val="20000"/>
              </a:spcBef>
              <a:buFontTx/>
              <a:buChar char="–"/>
            </a:pPr>
            <a:r>
              <a:rPr lang="en-GB" sz="1800" b="1" dirty="0">
                <a:solidFill>
                  <a:srgbClr val="002B71"/>
                </a:solidFill>
                <a:latin typeface="Verdana" pitchFamily="34" charset="0"/>
              </a:rPr>
              <a:t>Incident reports </a:t>
            </a:r>
            <a:r>
              <a:rPr lang="en-GB" sz="1800" dirty="0">
                <a:solidFill>
                  <a:srgbClr val="002B71"/>
                </a:solidFill>
                <a:latin typeface="Verdana" pitchFamily="34" charset="0"/>
              </a:rPr>
              <a:t>(Member State information submitted about accidents and incidents which occur at sea </a:t>
            </a:r>
            <a:r>
              <a:rPr lang="en-GB" sz="1800" dirty="0" err="1">
                <a:solidFill>
                  <a:srgbClr val="002B71"/>
                </a:solidFill>
                <a:latin typeface="Verdana" pitchFamily="34" charset="0"/>
              </a:rPr>
              <a:t>e.g</a:t>
            </a:r>
            <a:r>
              <a:rPr lang="en-GB" sz="1800" dirty="0">
                <a:solidFill>
                  <a:srgbClr val="002B71"/>
                </a:solidFill>
                <a:latin typeface="Verdana" pitchFamily="34" charset="0"/>
              </a:rPr>
              <a:t> SITREP, POLREP etc</a:t>
            </a:r>
            <a:r>
              <a:rPr lang="en-GB" sz="1800" dirty="0" smtClean="0">
                <a:solidFill>
                  <a:srgbClr val="002B71"/>
                </a:solidFill>
                <a:latin typeface="Verdana" pitchFamily="34" charset="0"/>
              </a:rPr>
              <a:t>…)</a:t>
            </a:r>
            <a:endParaRPr lang="en-GB" sz="1800" dirty="0">
              <a:solidFill>
                <a:srgbClr val="002B71"/>
              </a:solidFill>
              <a:latin typeface="Verdana" pitchFamily="34" charset="0"/>
            </a:endParaRPr>
          </a:p>
          <a:p>
            <a:pPr marL="285750" indent="-285750" eaLnBrk="0" hangingPunct="0">
              <a:spcBef>
                <a:spcPct val="20000"/>
              </a:spcBef>
              <a:buFontTx/>
              <a:buChar char="–"/>
            </a:pPr>
            <a:endParaRPr lang="en-GB" sz="1800" dirty="0" smtClean="0">
              <a:solidFill>
                <a:srgbClr val="002B71"/>
              </a:solidFill>
              <a:latin typeface="Verdana" pitchFamily="34" charset="0"/>
            </a:endParaRPr>
          </a:p>
          <a:p>
            <a:pPr marL="285750" indent="-285750" eaLnBrk="0" hangingPunct="0">
              <a:spcBef>
                <a:spcPct val="20000"/>
              </a:spcBef>
              <a:buFontTx/>
              <a:buChar char="–"/>
            </a:pPr>
            <a:r>
              <a:rPr lang="en-GB" sz="1800" b="1" dirty="0" smtClean="0">
                <a:solidFill>
                  <a:srgbClr val="002B71"/>
                </a:solidFill>
                <a:latin typeface="Verdana" pitchFamily="34" charset="0"/>
              </a:rPr>
              <a:t>Port </a:t>
            </a:r>
            <a:r>
              <a:rPr lang="en-GB" sz="1800" b="1" dirty="0">
                <a:solidFill>
                  <a:srgbClr val="002B71"/>
                </a:solidFill>
                <a:latin typeface="Verdana" pitchFamily="34" charset="0"/>
              </a:rPr>
              <a:t>Plus notifications</a:t>
            </a:r>
            <a:r>
              <a:rPr lang="en-GB" sz="1800" dirty="0">
                <a:solidFill>
                  <a:srgbClr val="002B71"/>
                </a:solidFill>
                <a:latin typeface="Verdana" pitchFamily="34" charset="0"/>
              </a:rPr>
              <a:t>: </a:t>
            </a:r>
            <a:r>
              <a:rPr lang="en-GB" sz="1800" dirty="0" smtClean="0">
                <a:solidFill>
                  <a:srgbClr val="002B71"/>
                </a:solidFill>
                <a:latin typeface="Verdana" pitchFamily="34" charset="0"/>
              </a:rPr>
              <a:t>Pre-arrival </a:t>
            </a:r>
            <a:r>
              <a:rPr lang="en-GB" sz="1800" dirty="0">
                <a:solidFill>
                  <a:srgbClr val="002B71"/>
                </a:solidFill>
                <a:latin typeface="Verdana" pitchFamily="34" charset="0"/>
              </a:rPr>
              <a:t>(72h - 24 hours ), </a:t>
            </a:r>
            <a:r>
              <a:rPr lang="fr-FR" sz="1800" dirty="0" err="1">
                <a:solidFill>
                  <a:srgbClr val="002B71"/>
                </a:solidFill>
                <a:latin typeface="Verdana" pitchFamily="34" charset="0"/>
              </a:rPr>
              <a:t>Arrival</a:t>
            </a:r>
            <a:r>
              <a:rPr lang="fr-FR" sz="1800" dirty="0">
                <a:solidFill>
                  <a:srgbClr val="002B71"/>
                </a:solidFill>
                <a:latin typeface="Verdana" pitchFamily="34" charset="0"/>
              </a:rPr>
              <a:t> and </a:t>
            </a:r>
            <a:r>
              <a:rPr lang="fr-FR" sz="1800" dirty="0" err="1" smtClean="0">
                <a:solidFill>
                  <a:srgbClr val="002B71"/>
                </a:solidFill>
                <a:latin typeface="Verdana" pitchFamily="34" charset="0"/>
              </a:rPr>
              <a:t>Departure</a:t>
            </a:r>
            <a:endParaRPr lang="en-GB" sz="1800" dirty="0">
              <a:solidFill>
                <a:srgbClr val="002B71"/>
              </a:solidFill>
              <a:latin typeface="Verdana" pitchFamily="34" charset="0"/>
            </a:endParaRPr>
          </a:p>
          <a:p>
            <a:pPr marL="285750" indent="-285750" eaLnBrk="0" hangingPunct="0">
              <a:spcBef>
                <a:spcPct val="20000"/>
              </a:spcBef>
              <a:buFontTx/>
              <a:buChar char="–"/>
            </a:pPr>
            <a:endParaRPr lang="en-GB" sz="1800" dirty="0" smtClean="0">
              <a:solidFill>
                <a:srgbClr val="002B71"/>
              </a:solidFill>
              <a:latin typeface="Verdana" pitchFamily="34" charset="0"/>
            </a:endParaRPr>
          </a:p>
          <a:p>
            <a:pPr marL="285750" indent="-285750" eaLnBrk="0" hangingPunct="0">
              <a:spcBef>
                <a:spcPct val="20000"/>
              </a:spcBef>
              <a:buFontTx/>
              <a:buChar char="–"/>
            </a:pPr>
            <a:r>
              <a:rPr lang="en-GB" sz="1800" b="1" dirty="0" smtClean="0">
                <a:solidFill>
                  <a:srgbClr val="002B71"/>
                </a:solidFill>
                <a:latin typeface="Verdana" pitchFamily="34" charset="0"/>
              </a:rPr>
              <a:t>Hazmat </a:t>
            </a:r>
            <a:r>
              <a:rPr lang="en-GB" sz="1800" b="1" dirty="0">
                <a:solidFill>
                  <a:srgbClr val="002B71"/>
                </a:solidFill>
                <a:latin typeface="Verdana" pitchFamily="34" charset="0"/>
              </a:rPr>
              <a:t>notification </a:t>
            </a:r>
            <a:r>
              <a:rPr lang="en-GB" sz="1800" dirty="0">
                <a:solidFill>
                  <a:srgbClr val="002B71"/>
                </a:solidFill>
                <a:latin typeface="Verdana" pitchFamily="34" charset="0"/>
              </a:rPr>
              <a:t>(information on dangerous and polluting goods on  board ships - embedded in </a:t>
            </a:r>
            <a:r>
              <a:rPr lang="en-GB" sz="1800" dirty="0" err="1">
                <a:solidFill>
                  <a:srgbClr val="002B71"/>
                </a:solidFill>
                <a:latin typeface="Verdana" pitchFamily="34" charset="0"/>
              </a:rPr>
              <a:t>PortPlus</a:t>
            </a:r>
            <a:r>
              <a:rPr lang="en-GB" sz="1800" dirty="0">
                <a:solidFill>
                  <a:srgbClr val="002B71"/>
                </a:solidFill>
                <a:latin typeface="Verdana" pitchFamily="34" charset="0"/>
              </a:rPr>
              <a:t>)</a:t>
            </a:r>
          </a:p>
        </p:txBody>
      </p:sp>
    </p:spTree>
    <p:extLst>
      <p:ext uri="{BB962C8B-B14F-4D97-AF65-F5344CB8AC3E}">
        <p14:creationId xmlns:p14="http://schemas.microsoft.com/office/powerpoint/2010/main" val="202513643"/>
      </p:ext>
    </p:extLst>
  </p:cSld>
  <p:clrMapOvr>
    <a:masterClrMapping/>
  </p:clrMapOvr>
  <p:transition spd="slow"/>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Incidents reports-5. Other reports 1/6</a:t>
            </a:r>
            <a:endParaRPr lang="en-IE" dirty="0"/>
          </a:p>
        </p:txBody>
      </p:sp>
      <p:sp>
        <p:nvSpPr>
          <p:cNvPr id="47106" name="Content Placeholder 2"/>
          <p:cNvSpPr>
            <a:spLocks noGrp="1"/>
          </p:cNvSpPr>
          <p:nvPr>
            <p:ph idx="1"/>
          </p:nvPr>
        </p:nvSpPr>
        <p:spPr/>
        <p:txBody>
          <a:bodyPr/>
          <a:lstStyle/>
          <a:p>
            <a:pPr marL="57150" indent="0">
              <a:buNone/>
            </a:pPr>
            <a:r>
              <a:rPr lang="en-GB" sz="2400" b="1" dirty="0"/>
              <a:t>Other </a:t>
            </a:r>
            <a:r>
              <a:rPr lang="en-GB" sz="2400" b="1" dirty="0" smtClean="0"/>
              <a:t>reports: </a:t>
            </a:r>
            <a:r>
              <a:rPr lang="en-GB" sz="2200" dirty="0" smtClean="0"/>
              <a:t>Ships which have </a:t>
            </a:r>
            <a:r>
              <a:rPr lang="en-GB" sz="2200" b="1" dirty="0" smtClean="0"/>
              <a:t>failed</a:t>
            </a:r>
            <a:r>
              <a:rPr lang="en-GB" sz="2200" dirty="0" smtClean="0"/>
              <a:t> to </a:t>
            </a:r>
            <a:r>
              <a:rPr lang="en-GB" sz="2200" b="1" dirty="0" smtClean="0"/>
              <a:t>comply</a:t>
            </a:r>
            <a:r>
              <a:rPr lang="en-GB" sz="2200" dirty="0" smtClean="0"/>
              <a:t> with the </a:t>
            </a:r>
            <a:r>
              <a:rPr lang="en-GB" sz="2400" dirty="0"/>
              <a:t>reporting requirements of </a:t>
            </a:r>
            <a:r>
              <a:rPr lang="en-GB" sz="2200" dirty="0" smtClean="0"/>
              <a:t> </a:t>
            </a:r>
            <a:r>
              <a:rPr lang="en-GB" sz="2200" b="1" dirty="0" smtClean="0"/>
              <a:t>Directive</a:t>
            </a:r>
            <a:r>
              <a:rPr lang="en-GB" sz="2200" dirty="0" smtClean="0"/>
              <a:t> 2002/59;</a:t>
            </a:r>
          </a:p>
          <a:p>
            <a:pPr lvl="1">
              <a:buNone/>
            </a:pPr>
            <a:endParaRPr lang="en-GB" sz="2200" dirty="0" smtClean="0"/>
          </a:p>
          <a:p>
            <a:pPr>
              <a:buNone/>
            </a:pPr>
            <a:r>
              <a:rPr lang="en-GB" sz="2200" dirty="0" smtClean="0"/>
              <a:t>Example:</a:t>
            </a:r>
          </a:p>
          <a:p>
            <a:pPr marL="714375">
              <a:buNone/>
            </a:pPr>
            <a:r>
              <a:rPr lang="en-GB" dirty="0" smtClean="0"/>
              <a:t>A ship did not report to a coastal station any of</a:t>
            </a:r>
          </a:p>
          <a:p>
            <a:pPr marL="714375">
              <a:buNone/>
            </a:pPr>
            <a:r>
              <a:rPr lang="en-GB" dirty="0" smtClean="0"/>
              <a:t>the report required by Article 17 (</a:t>
            </a:r>
            <a:r>
              <a:rPr lang="en-GB" dirty="0" err="1" smtClean="0"/>
              <a:t>e.g</a:t>
            </a:r>
            <a:r>
              <a:rPr lang="en-GB" dirty="0" smtClean="0"/>
              <a:t> a SITREP).</a:t>
            </a:r>
          </a:p>
          <a:p>
            <a:pPr marL="714375">
              <a:buNone/>
            </a:pPr>
            <a:r>
              <a:rPr lang="en-GB" dirty="0" smtClean="0"/>
              <a:t>An awareness incident report should be</a:t>
            </a:r>
          </a:p>
          <a:p>
            <a:pPr marL="714375">
              <a:buNone/>
            </a:pPr>
            <a:r>
              <a:rPr lang="en-GB" dirty="0" smtClean="0"/>
              <a:t>distributed to the coastal stations located along</a:t>
            </a:r>
          </a:p>
          <a:p>
            <a:pPr marL="714375">
              <a:buNone/>
            </a:pPr>
            <a:r>
              <a:rPr lang="en-GB" dirty="0" smtClean="0"/>
              <a:t>the planned route of the vessel.</a:t>
            </a:r>
            <a:endParaRPr lang="fr-FR" dirty="0" smtClean="0"/>
          </a:p>
          <a:p>
            <a:pPr lvl="1"/>
            <a:endParaRPr lang="en-GB" sz="2200" dirty="0" smtClean="0"/>
          </a:p>
          <a:p>
            <a:pPr lvl="1"/>
            <a:endParaRPr lang="en-IE" sz="2200" dirty="0" smtClean="0"/>
          </a:p>
        </p:txBody>
      </p:sp>
      <p:sp>
        <p:nvSpPr>
          <p:cNvPr id="4" name="Slide Number Placeholder 3"/>
          <p:cNvSpPr>
            <a:spLocks noGrp="1"/>
          </p:cNvSpPr>
          <p:nvPr>
            <p:ph type="sldNum" sz="quarter" idx="12"/>
          </p:nvPr>
        </p:nvSpPr>
        <p:spPr/>
        <p:txBody>
          <a:bodyPr/>
          <a:lstStyle/>
          <a:p>
            <a:pPr>
              <a:defRPr/>
            </a:pPr>
            <a:fld id="{560A2888-676A-4A69-8024-F8145EDA2620}" type="slidenum">
              <a:rPr lang="en-IE" smtClean="0"/>
              <a:pPr>
                <a:defRPr/>
              </a:pPr>
              <a:t>30</a:t>
            </a:fld>
            <a:endParaRPr lang="en-IE"/>
          </a:p>
        </p:txBody>
      </p:sp>
    </p:spTree>
    <p:extLst>
      <p:ext uri="{BB962C8B-B14F-4D97-AF65-F5344CB8AC3E}">
        <p14:creationId xmlns:p14="http://schemas.microsoft.com/office/powerpoint/2010/main" val="159710132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Incidents </a:t>
            </a:r>
            <a:r>
              <a:rPr lang="en-GB" dirty="0"/>
              <a:t>reports -5. Other reports </a:t>
            </a:r>
            <a:r>
              <a:rPr lang="en-GB" dirty="0" smtClean="0"/>
              <a:t>2/6</a:t>
            </a:r>
            <a:endParaRPr lang="en-IE" dirty="0"/>
          </a:p>
        </p:txBody>
      </p:sp>
      <p:sp>
        <p:nvSpPr>
          <p:cNvPr id="47106" name="Content Placeholder 2"/>
          <p:cNvSpPr>
            <a:spLocks noGrp="1"/>
          </p:cNvSpPr>
          <p:nvPr>
            <p:ph idx="1"/>
          </p:nvPr>
        </p:nvSpPr>
        <p:spPr/>
        <p:txBody>
          <a:bodyPr/>
          <a:lstStyle/>
          <a:p>
            <a:pPr marL="0" indent="0">
              <a:buFontTx/>
              <a:buNone/>
            </a:pPr>
            <a:r>
              <a:rPr lang="en-GB" sz="2200" b="1" dirty="0" smtClean="0"/>
              <a:t>Other reports: </a:t>
            </a:r>
            <a:r>
              <a:rPr lang="en-GB" sz="2200" dirty="0" smtClean="0"/>
              <a:t>Ships which have </a:t>
            </a:r>
            <a:r>
              <a:rPr lang="en-GB" sz="2200" b="1" dirty="0" smtClean="0"/>
              <a:t>failed to comply </a:t>
            </a:r>
            <a:r>
              <a:rPr lang="en-GB" sz="2200" dirty="0" smtClean="0"/>
              <a:t>with the applicable rules in </a:t>
            </a:r>
            <a:r>
              <a:rPr lang="en-GB" sz="2200" b="1" dirty="0" smtClean="0"/>
              <a:t>ships’ routeing systems and VTS</a:t>
            </a:r>
            <a:r>
              <a:rPr lang="en-GB" sz="2200" dirty="0" smtClean="0"/>
              <a:t>;</a:t>
            </a:r>
          </a:p>
          <a:p>
            <a:pPr lvl="1"/>
            <a:endParaRPr lang="en-GB" sz="2200" dirty="0" smtClean="0"/>
          </a:p>
          <a:p>
            <a:pPr>
              <a:buNone/>
            </a:pPr>
            <a:r>
              <a:rPr lang="en-GB" sz="2200" dirty="0" smtClean="0"/>
              <a:t>Example:</a:t>
            </a:r>
          </a:p>
          <a:p>
            <a:pPr marL="363538" indent="-1588">
              <a:buNone/>
            </a:pPr>
            <a:r>
              <a:rPr lang="en-GB" dirty="0"/>
              <a:t>A vessel contravenes the reporting rules during its transit through a declared VTS area. An Incident Report message should be distributed to the MSs along the planned route of the </a:t>
            </a:r>
            <a:r>
              <a:rPr lang="en-GB" dirty="0" smtClean="0"/>
              <a:t>vessel.</a:t>
            </a:r>
            <a:endParaRPr lang="fr-FR" dirty="0" smtClean="0"/>
          </a:p>
          <a:p>
            <a:pPr lvl="1">
              <a:buNone/>
            </a:pPr>
            <a:endParaRPr lang="en-GB" sz="2200" dirty="0" smtClean="0"/>
          </a:p>
        </p:txBody>
      </p:sp>
      <p:sp>
        <p:nvSpPr>
          <p:cNvPr id="4" name="Slide Number Placeholder 3"/>
          <p:cNvSpPr>
            <a:spLocks noGrp="1"/>
          </p:cNvSpPr>
          <p:nvPr>
            <p:ph type="sldNum" sz="quarter" idx="12"/>
          </p:nvPr>
        </p:nvSpPr>
        <p:spPr/>
        <p:txBody>
          <a:bodyPr/>
          <a:lstStyle/>
          <a:p>
            <a:pPr>
              <a:defRPr/>
            </a:pPr>
            <a:fld id="{560A2888-676A-4A69-8024-F8145EDA2620}" type="slidenum">
              <a:rPr lang="en-IE" smtClean="0"/>
              <a:pPr>
                <a:defRPr/>
              </a:pPr>
              <a:t>31</a:t>
            </a:fld>
            <a:endParaRPr lang="en-IE"/>
          </a:p>
        </p:txBody>
      </p:sp>
    </p:spTree>
    <p:extLst>
      <p:ext uri="{BB962C8B-B14F-4D97-AF65-F5344CB8AC3E}">
        <p14:creationId xmlns:p14="http://schemas.microsoft.com/office/powerpoint/2010/main" val="760550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Incidents </a:t>
            </a:r>
            <a:r>
              <a:rPr lang="en-GB" dirty="0"/>
              <a:t>reports -5. Other reports </a:t>
            </a:r>
            <a:r>
              <a:rPr lang="en-GB" dirty="0" smtClean="0"/>
              <a:t>3/6</a:t>
            </a:r>
            <a:endParaRPr lang="en-IE" dirty="0"/>
          </a:p>
        </p:txBody>
      </p:sp>
      <p:sp>
        <p:nvSpPr>
          <p:cNvPr id="47106" name="Content Placeholder 2"/>
          <p:cNvSpPr>
            <a:spLocks noGrp="1"/>
          </p:cNvSpPr>
          <p:nvPr>
            <p:ph idx="1"/>
          </p:nvPr>
        </p:nvSpPr>
        <p:spPr>
          <a:xfrm>
            <a:off x="609600" y="1916832"/>
            <a:ext cx="7772400" cy="4114800"/>
          </a:xfrm>
        </p:spPr>
        <p:txBody>
          <a:bodyPr/>
          <a:lstStyle/>
          <a:p>
            <a:pPr marL="0" indent="0">
              <a:buFontTx/>
              <a:buNone/>
            </a:pPr>
            <a:r>
              <a:rPr lang="en-GB" sz="2200" b="1" dirty="0" smtClean="0"/>
              <a:t>Other reports</a:t>
            </a:r>
            <a:r>
              <a:rPr lang="en-GB" sz="2200" dirty="0" smtClean="0"/>
              <a:t>: Ships which have been </a:t>
            </a:r>
            <a:r>
              <a:rPr lang="en-GB" sz="2200" b="1" dirty="0" smtClean="0"/>
              <a:t>refused access to ports </a:t>
            </a:r>
            <a:r>
              <a:rPr lang="en-GB" sz="2200" dirty="0" smtClean="0"/>
              <a:t>of the Member States;</a:t>
            </a:r>
          </a:p>
          <a:p>
            <a:pPr marL="0" indent="0">
              <a:buFontTx/>
              <a:buNone/>
            </a:pPr>
            <a:endParaRPr lang="en-GB" sz="2200" dirty="0"/>
          </a:p>
          <a:p>
            <a:pPr marL="0" indent="0">
              <a:buFontTx/>
              <a:buNone/>
            </a:pPr>
            <a:r>
              <a:rPr lang="en-GB" sz="2200" dirty="0" smtClean="0"/>
              <a:t>Example: </a:t>
            </a:r>
          </a:p>
          <a:p>
            <a:pPr marL="265113" indent="0">
              <a:buNone/>
            </a:pPr>
            <a:r>
              <a:rPr lang="en-GB" dirty="0" smtClean="0"/>
              <a:t>A </a:t>
            </a:r>
            <a:r>
              <a:rPr lang="en-GB" dirty="0"/>
              <a:t>ship which has a refusal of access order (“banned”) on the Paris </a:t>
            </a:r>
            <a:r>
              <a:rPr lang="en-GB" dirty="0" err="1"/>
              <a:t>MoU</a:t>
            </a:r>
            <a:r>
              <a:rPr lang="en-GB" dirty="0"/>
              <a:t> list is passing the MRS of a MS. The MS, even if the ship is not calling at one of its ports, should send an incident report of the type “other”. As the destination is known, and as the ship will proceed within the areas of responsibility of other MSs, this Incident Report type “Other” should also be distributed along the planned route of the </a:t>
            </a:r>
            <a:r>
              <a:rPr lang="en-GB" dirty="0" smtClean="0"/>
              <a:t>ship (</a:t>
            </a:r>
            <a:r>
              <a:rPr lang="en-GB" sz="1800" i="1" dirty="0" smtClean="0"/>
              <a:t>Once </a:t>
            </a:r>
            <a:r>
              <a:rPr lang="en-GB" sz="1800" i="1" dirty="0"/>
              <a:t>the refusal of access order has been lifted, the information should be exchanged through </a:t>
            </a:r>
            <a:r>
              <a:rPr lang="en-GB" sz="1800" i="1" dirty="0" smtClean="0"/>
              <a:t>SSN)</a:t>
            </a:r>
            <a:r>
              <a:rPr lang="en-GB" dirty="0" smtClean="0"/>
              <a:t>.</a:t>
            </a:r>
          </a:p>
        </p:txBody>
      </p:sp>
      <p:sp>
        <p:nvSpPr>
          <p:cNvPr id="4" name="Slide Number Placeholder 3"/>
          <p:cNvSpPr>
            <a:spLocks noGrp="1"/>
          </p:cNvSpPr>
          <p:nvPr>
            <p:ph type="sldNum" sz="quarter" idx="12"/>
          </p:nvPr>
        </p:nvSpPr>
        <p:spPr/>
        <p:txBody>
          <a:bodyPr/>
          <a:lstStyle/>
          <a:p>
            <a:pPr>
              <a:defRPr/>
            </a:pPr>
            <a:fld id="{560A2888-676A-4A69-8024-F8145EDA2620}" type="slidenum">
              <a:rPr lang="en-IE" smtClean="0"/>
              <a:pPr>
                <a:defRPr/>
              </a:pPr>
              <a:t>32</a:t>
            </a:fld>
            <a:endParaRPr lang="en-IE"/>
          </a:p>
        </p:txBody>
      </p:sp>
    </p:spTree>
    <p:extLst>
      <p:ext uri="{BB962C8B-B14F-4D97-AF65-F5344CB8AC3E}">
        <p14:creationId xmlns:p14="http://schemas.microsoft.com/office/powerpoint/2010/main" val="318625322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Incidents </a:t>
            </a:r>
            <a:r>
              <a:rPr lang="en-GB" dirty="0"/>
              <a:t>reports -5. Other reports </a:t>
            </a:r>
            <a:r>
              <a:rPr lang="en-GB" dirty="0" smtClean="0"/>
              <a:t>4/6</a:t>
            </a:r>
            <a:endParaRPr lang="en-IE" dirty="0"/>
          </a:p>
        </p:txBody>
      </p:sp>
      <p:sp>
        <p:nvSpPr>
          <p:cNvPr id="39938" name="Content Placeholder 2"/>
          <p:cNvSpPr>
            <a:spLocks noGrp="1"/>
          </p:cNvSpPr>
          <p:nvPr>
            <p:ph idx="1"/>
          </p:nvPr>
        </p:nvSpPr>
        <p:spPr>
          <a:xfrm>
            <a:off x="609600" y="1628800"/>
            <a:ext cx="7772400" cy="1939280"/>
          </a:xfrm>
        </p:spPr>
        <p:txBody>
          <a:bodyPr/>
          <a:lstStyle/>
          <a:p>
            <a:pPr marL="0" indent="0" algn="just">
              <a:buNone/>
              <a:defRPr/>
            </a:pPr>
            <a:endParaRPr lang="en-GB" sz="1500" b="1" dirty="0" smtClean="0"/>
          </a:p>
          <a:p>
            <a:pPr marL="0" indent="0" algn="just">
              <a:buNone/>
              <a:defRPr/>
            </a:pPr>
            <a:r>
              <a:rPr lang="en-GB" sz="2200" b="1" dirty="0" smtClean="0"/>
              <a:t>Other </a:t>
            </a:r>
            <a:r>
              <a:rPr lang="en-GB" sz="2200" b="1" dirty="0"/>
              <a:t>reports</a:t>
            </a:r>
            <a:r>
              <a:rPr lang="en-GB" sz="2200" dirty="0"/>
              <a:t>: </a:t>
            </a:r>
            <a:r>
              <a:rPr lang="en-GB" sz="2200" dirty="0" smtClean="0"/>
              <a:t>Ships </a:t>
            </a:r>
            <a:r>
              <a:rPr lang="en-GB" sz="2200" dirty="0"/>
              <a:t>which have failed to notify, or do not have, </a:t>
            </a:r>
            <a:r>
              <a:rPr lang="en-GB" sz="2200" b="1" dirty="0"/>
              <a:t>insurance certificates or financial guarantees </a:t>
            </a:r>
            <a:r>
              <a:rPr lang="en-GB" sz="2200" dirty="0"/>
              <a:t>pursuant to any Community </a:t>
            </a:r>
            <a:r>
              <a:rPr lang="en-GB" sz="2200" dirty="0" smtClean="0"/>
              <a:t>legislation </a:t>
            </a:r>
            <a:r>
              <a:rPr lang="en-GB" sz="2200" dirty="0"/>
              <a:t>and international rules (</a:t>
            </a:r>
            <a:r>
              <a:rPr lang="en-GB" sz="2200" dirty="0" err="1"/>
              <a:t>e.g</a:t>
            </a:r>
            <a:r>
              <a:rPr lang="en-GB" sz="2200" dirty="0"/>
              <a:t> Directive 2009/20/EC on the insurance of ship-owners for maritime claims )*</a:t>
            </a:r>
            <a:endParaRPr lang="en-IE" sz="2200" dirty="0"/>
          </a:p>
          <a:p>
            <a:pPr marL="0" indent="0" algn="just">
              <a:buNone/>
              <a:defRPr/>
            </a:pPr>
            <a:r>
              <a:rPr lang="fr-BE" sz="1000" i="1" dirty="0"/>
              <a:t>*On </a:t>
            </a:r>
            <a:r>
              <a:rPr lang="fr-BE" sz="1000" i="1" dirty="0" err="1"/>
              <a:t>hold</a:t>
            </a:r>
            <a:r>
              <a:rPr lang="fr-BE" sz="1000" i="1" dirty="0"/>
              <a:t>, </a:t>
            </a:r>
            <a:r>
              <a:rPr lang="fr-BE" sz="1000" i="1" dirty="0" err="1"/>
              <a:t>pending</a:t>
            </a:r>
            <a:r>
              <a:rPr lang="fr-BE" sz="1000" i="1" dirty="0"/>
              <a:t> the validation of the format</a:t>
            </a:r>
          </a:p>
          <a:p>
            <a:pPr marL="0" indent="0" algn="just">
              <a:buNone/>
              <a:defRPr/>
            </a:pPr>
            <a:endParaRPr lang="en-GB" sz="1000" dirty="0" smtClean="0"/>
          </a:p>
          <a:p>
            <a:pPr marL="0" indent="0" algn="just">
              <a:buNone/>
              <a:defRPr/>
            </a:pPr>
            <a:r>
              <a:rPr lang="en-GB" dirty="0" smtClean="0"/>
              <a:t>Example:</a:t>
            </a:r>
          </a:p>
          <a:p>
            <a:pPr marL="361950" indent="0" algn="just">
              <a:buNone/>
              <a:defRPr/>
            </a:pPr>
            <a:r>
              <a:rPr lang="en-GB" dirty="0" smtClean="0"/>
              <a:t>A </a:t>
            </a:r>
            <a:r>
              <a:rPr lang="en-GB" dirty="0"/>
              <a:t>ship is inspected and no certificate of insurance or other financial security in respect of civil liability for oil pollution damage is found on board by the inspector. The Coastal Station, as defined in Directive 2002/59, should distribute an Incident Report providing the information concerned. This Incident Report shall be sent to those MSs along the planned route of the ship. </a:t>
            </a:r>
            <a:endParaRPr lang="en-GB" sz="2200" i="1" dirty="0" smtClean="0"/>
          </a:p>
          <a:p>
            <a:pPr lvl="1">
              <a:buNone/>
              <a:defRPr/>
            </a:pPr>
            <a:endParaRPr lang="en-GB" sz="2200" dirty="0"/>
          </a:p>
          <a:p>
            <a:pPr>
              <a:defRPr/>
            </a:pPr>
            <a:endParaRPr lang="en-IE" sz="2200" dirty="0" smtClean="0"/>
          </a:p>
        </p:txBody>
      </p:sp>
      <p:sp>
        <p:nvSpPr>
          <p:cNvPr id="4" name="Slide Number Placeholder 3"/>
          <p:cNvSpPr>
            <a:spLocks noGrp="1"/>
          </p:cNvSpPr>
          <p:nvPr>
            <p:ph type="sldNum" sz="quarter" idx="12"/>
          </p:nvPr>
        </p:nvSpPr>
        <p:spPr/>
        <p:txBody>
          <a:bodyPr/>
          <a:lstStyle/>
          <a:p>
            <a:pPr>
              <a:defRPr/>
            </a:pPr>
            <a:fld id="{B881F093-405F-45DC-825F-67196A5340C2}" type="slidenum">
              <a:rPr lang="en-IE" smtClean="0"/>
              <a:pPr>
                <a:defRPr/>
              </a:pPr>
              <a:t>33</a:t>
            </a:fld>
            <a:endParaRPr lang="en-IE"/>
          </a:p>
        </p:txBody>
      </p:sp>
    </p:spTree>
    <p:extLst>
      <p:ext uri="{BB962C8B-B14F-4D97-AF65-F5344CB8AC3E}">
        <p14:creationId xmlns:p14="http://schemas.microsoft.com/office/powerpoint/2010/main" val="84108295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Incidents </a:t>
            </a:r>
            <a:r>
              <a:rPr lang="en-GB" dirty="0"/>
              <a:t>reports -5. Other reports 5</a:t>
            </a:r>
            <a:r>
              <a:rPr lang="en-GB" dirty="0" smtClean="0"/>
              <a:t>/6</a:t>
            </a:r>
            <a:endParaRPr lang="en-IE" dirty="0"/>
          </a:p>
        </p:txBody>
      </p:sp>
      <p:sp>
        <p:nvSpPr>
          <p:cNvPr id="39938" name="Content Placeholder 2"/>
          <p:cNvSpPr>
            <a:spLocks noGrp="1"/>
          </p:cNvSpPr>
          <p:nvPr>
            <p:ph idx="1"/>
          </p:nvPr>
        </p:nvSpPr>
        <p:spPr>
          <a:xfrm>
            <a:off x="609600" y="2060848"/>
            <a:ext cx="7772400" cy="4536504"/>
          </a:xfrm>
        </p:spPr>
        <p:txBody>
          <a:bodyPr/>
          <a:lstStyle/>
          <a:p>
            <a:pPr marL="0" indent="0">
              <a:buNone/>
              <a:defRPr/>
            </a:pPr>
            <a:r>
              <a:rPr lang="en-GB" sz="2200" b="1" dirty="0"/>
              <a:t>Other</a:t>
            </a:r>
            <a:r>
              <a:rPr lang="en-GB" sz="2200" dirty="0" smtClean="0"/>
              <a:t> </a:t>
            </a:r>
            <a:r>
              <a:rPr lang="en-GB" sz="2200" b="1" dirty="0" smtClean="0"/>
              <a:t>reports</a:t>
            </a:r>
            <a:r>
              <a:rPr lang="en-GB" sz="2200" dirty="0" smtClean="0"/>
              <a:t>: Ships </a:t>
            </a:r>
            <a:r>
              <a:rPr lang="en-GB" sz="2200" b="1" dirty="0" smtClean="0"/>
              <a:t>reported by pilots or port authorities </a:t>
            </a:r>
            <a:r>
              <a:rPr lang="en-GB" sz="2200" dirty="0" smtClean="0"/>
              <a:t>as having apparent anomalies which may prejudice their safe navigation or create a risk for the environment*.</a:t>
            </a:r>
          </a:p>
          <a:p>
            <a:pPr marL="0" indent="0" algn="just">
              <a:buNone/>
              <a:defRPr/>
            </a:pPr>
            <a:r>
              <a:rPr lang="fr-BE" sz="1000" i="1" dirty="0"/>
              <a:t>*On </a:t>
            </a:r>
            <a:r>
              <a:rPr lang="fr-BE" sz="1000" i="1" dirty="0" err="1"/>
              <a:t>hold</a:t>
            </a:r>
            <a:r>
              <a:rPr lang="fr-BE" sz="1000" i="1" dirty="0"/>
              <a:t>, </a:t>
            </a:r>
            <a:r>
              <a:rPr lang="fr-BE" sz="1000" i="1" dirty="0" err="1"/>
              <a:t>pending</a:t>
            </a:r>
            <a:r>
              <a:rPr lang="fr-BE" sz="1000" i="1" dirty="0"/>
              <a:t> the validation of the format</a:t>
            </a:r>
          </a:p>
          <a:p>
            <a:pPr marL="0" indent="0">
              <a:buNone/>
            </a:pPr>
            <a:endParaRPr lang="en-GB" sz="1200" dirty="0" smtClean="0"/>
          </a:p>
          <a:p>
            <a:pPr marL="0" indent="0">
              <a:buNone/>
            </a:pPr>
            <a:r>
              <a:rPr lang="en-GB" dirty="0" smtClean="0"/>
              <a:t>Example:</a:t>
            </a:r>
          </a:p>
          <a:p>
            <a:pPr marL="361950" indent="0">
              <a:buNone/>
            </a:pPr>
            <a:r>
              <a:rPr lang="en-GB" dirty="0" smtClean="0"/>
              <a:t>The </a:t>
            </a:r>
            <a:r>
              <a:rPr lang="en-GB" dirty="0"/>
              <a:t>Pilot Service of a Port in MS A detects a problem in the steering gear of a ship when departing. This information, communicated to the relevant authority in MS A, has to be sent by this authority to the MSs along the planned route of the ship using an incident report type “other”.</a:t>
            </a:r>
          </a:p>
          <a:p>
            <a:pPr marL="0" indent="0">
              <a:buNone/>
              <a:defRPr/>
            </a:pPr>
            <a:endParaRPr lang="en-GB" sz="2200" i="1" dirty="0" smtClean="0"/>
          </a:p>
          <a:p>
            <a:pPr lvl="1">
              <a:buNone/>
              <a:defRPr/>
            </a:pPr>
            <a:endParaRPr lang="en-GB" sz="2200" dirty="0"/>
          </a:p>
          <a:p>
            <a:pPr>
              <a:defRPr/>
            </a:pPr>
            <a:endParaRPr lang="en-IE" sz="2200" dirty="0" smtClean="0"/>
          </a:p>
        </p:txBody>
      </p:sp>
      <p:sp>
        <p:nvSpPr>
          <p:cNvPr id="4" name="Slide Number Placeholder 3"/>
          <p:cNvSpPr>
            <a:spLocks noGrp="1"/>
          </p:cNvSpPr>
          <p:nvPr>
            <p:ph type="sldNum" sz="quarter" idx="12"/>
          </p:nvPr>
        </p:nvSpPr>
        <p:spPr/>
        <p:txBody>
          <a:bodyPr/>
          <a:lstStyle/>
          <a:p>
            <a:pPr>
              <a:defRPr/>
            </a:pPr>
            <a:fld id="{B881F093-405F-45DC-825F-67196A5340C2}" type="slidenum">
              <a:rPr lang="en-IE" smtClean="0"/>
              <a:pPr>
                <a:defRPr/>
              </a:pPr>
              <a:t>34</a:t>
            </a:fld>
            <a:endParaRPr lang="en-IE"/>
          </a:p>
        </p:txBody>
      </p:sp>
    </p:spTree>
    <p:extLst>
      <p:ext uri="{BB962C8B-B14F-4D97-AF65-F5344CB8AC3E}">
        <p14:creationId xmlns:p14="http://schemas.microsoft.com/office/powerpoint/2010/main" val="13361575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609600" y="1844824"/>
            <a:ext cx="7772400" cy="4387552"/>
          </a:xfrm>
        </p:spPr>
        <p:txBody>
          <a:bodyPr/>
          <a:lstStyle/>
          <a:p>
            <a:pPr marL="0" lvl="1" indent="0">
              <a:buNone/>
            </a:pPr>
            <a:r>
              <a:rPr lang="en-GB" b="1" dirty="0"/>
              <a:t>Actions undertaken by </a:t>
            </a:r>
            <a:r>
              <a:rPr lang="en-GB" b="1" dirty="0" smtClean="0"/>
              <a:t>MS:</a:t>
            </a:r>
            <a:r>
              <a:rPr lang="en-GB" dirty="0" smtClean="0"/>
              <a:t> </a:t>
            </a:r>
            <a:r>
              <a:rPr lang="en-GB" dirty="0"/>
              <a:t>following Article 16.3 of Directive 2002/59/EC</a:t>
            </a:r>
          </a:p>
          <a:p>
            <a:pPr marL="0" indent="0">
              <a:buNone/>
              <a:defRPr/>
            </a:pPr>
            <a:endParaRPr lang="en-GB" sz="2200" dirty="0" smtClean="0"/>
          </a:p>
          <a:p>
            <a:pPr marL="0" indent="0">
              <a:buNone/>
              <a:defRPr/>
            </a:pPr>
            <a:r>
              <a:rPr lang="en-GB" sz="2200" dirty="0" smtClean="0"/>
              <a:t>Example:</a:t>
            </a:r>
          </a:p>
          <a:p>
            <a:pPr marL="266700" indent="0">
              <a:buNone/>
            </a:pPr>
            <a:r>
              <a:rPr lang="en-GB" dirty="0" smtClean="0"/>
              <a:t>A </a:t>
            </a:r>
            <a:r>
              <a:rPr lang="en-GB" dirty="0"/>
              <a:t>ship did not report when entering a MRS area of Member State A and did not answer to VHF calls. Through SSN </a:t>
            </a:r>
            <a:r>
              <a:rPr lang="en-GB" dirty="0" smtClean="0"/>
              <a:t>the </a:t>
            </a:r>
            <a:r>
              <a:rPr lang="en-GB" dirty="0"/>
              <a:t>available information confirmed that the ship was expected at a Port X (MS B). An incident report type “other” (Ships failed to comply with the applicable rules in ships’ routeing systems and VTSs operated within the responsibility of a MS) has been sent by MS A and distributed on the planned route of the ship</a:t>
            </a:r>
            <a:r>
              <a:rPr lang="en-GB" dirty="0" smtClean="0"/>
              <a:t>. The </a:t>
            </a:r>
            <a:r>
              <a:rPr lang="en-GB" dirty="0"/>
              <a:t>destination MS </a:t>
            </a:r>
            <a:r>
              <a:rPr lang="en-GB" dirty="0" smtClean="0"/>
              <a:t>B decided </a:t>
            </a:r>
            <a:r>
              <a:rPr lang="en-GB" dirty="0"/>
              <a:t>to carry out an </a:t>
            </a:r>
            <a:r>
              <a:rPr lang="en-GB" dirty="0" smtClean="0"/>
              <a:t>inspection. The findings are reported </a:t>
            </a:r>
            <a:r>
              <a:rPr lang="en-GB" dirty="0"/>
              <a:t>to the MS A though an incident report </a:t>
            </a:r>
            <a:r>
              <a:rPr lang="en-GB" dirty="0" smtClean="0"/>
              <a:t>“actions </a:t>
            </a:r>
            <a:r>
              <a:rPr lang="en-GB" dirty="0"/>
              <a:t>undertaken by </a:t>
            </a:r>
            <a:r>
              <a:rPr lang="en-GB" dirty="0" smtClean="0"/>
              <a:t>MS”.</a:t>
            </a:r>
            <a:endParaRPr lang="en-GB" dirty="0"/>
          </a:p>
          <a:p>
            <a:pPr marL="0" indent="0" algn="just">
              <a:buNone/>
              <a:defRPr/>
            </a:pPr>
            <a:endParaRPr lang="fr-BE" sz="2200" dirty="0"/>
          </a:p>
        </p:txBody>
      </p:sp>
      <p:sp>
        <p:nvSpPr>
          <p:cNvPr id="4" name="Slide Number Placeholder 3"/>
          <p:cNvSpPr>
            <a:spLocks noGrp="1"/>
          </p:cNvSpPr>
          <p:nvPr>
            <p:ph type="sldNum" sz="quarter" idx="12"/>
          </p:nvPr>
        </p:nvSpPr>
        <p:spPr/>
        <p:txBody>
          <a:bodyPr/>
          <a:lstStyle/>
          <a:p>
            <a:pPr>
              <a:defRPr/>
            </a:pPr>
            <a:fld id="{B881F093-405F-45DC-825F-67196A5340C2}" type="slidenum">
              <a:rPr lang="en-IE" smtClean="0"/>
              <a:pPr>
                <a:defRPr/>
              </a:pPr>
              <a:t>35</a:t>
            </a:fld>
            <a:endParaRPr lang="en-IE"/>
          </a:p>
        </p:txBody>
      </p:sp>
      <p:sp>
        <p:nvSpPr>
          <p:cNvPr id="5" name="Title 1"/>
          <p:cNvSpPr txBox="1">
            <a:spLocks/>
          </p:cNvSpPr>
          <p:nvPr/>
        </p:nvSpPr>
        <p:spPr bwMode="auto">
          <a:xfrm>
            <a:off x="609600" y="1006624"/>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2800" b="1">
                <a:solidFill>
                  <a:srgbClr val="0078C7"/>
                </a:solidFill>
                <a:latin typeface="+mj-lt"/>
                <a:ea typeface="+mj-ea"/>
                <a:cs typeface="+mj-cs"/>
              </a:defRPr>
            </a:lvl1pPr>
            <a:lvl2pPr algn="l" rtl="0" eaLnBrk="0" fontAlgn="base" hangingPunct="0">
              <a:spcBef>
                <a:spcPct val="0"/>
              </a:spcBef>
              <a:spcAft>
                <a:spcPct val="0"/>
              </a:spcAft>
              <a:defRPr sz="2800" b="1">
                <a:solidFill>
                  <a:srgbClr val="0078C7"/>
                </a:solidFill>
                <a:latin typeface="Verdana" pitchFamily="34" charset="0"/>
              </a:defRPr>
            </a:lvl2pPr>
            <a:lvl3pPr algn="l" rtl="0" eaLnBrk="0" fontAlgn="base" hangingPunct="0">
              <a:spcBef>
                <a:spcPct val="0"/>
              </a:spcBef>
              <a:spcAft>
                <a:spcPct val="0"/>
              </a:spcAft>
              <a:defRPr sz="2800" b="1">
                <a:solidFill>
                  <a:srgbClr val="0078C7"/>
                </a:solidFill>
                <a:latin typeface="Verdana" pitchFamily="34" charset="0"/>
              </a:defRPr>
            </a:lvl3pPr>
            <a:lvl4pPr algn="l" rtl="0" eaLnBrk="0" fontAlgn="base" hangingPunct="0">
              <a:spcBef>
                <a:spcPct val="0"/>
              </a:spcBef>
              <a:spcAft>
                <a:spcPct val="0"/>
              </a:spcAft>
              <a:defRPr sz="2800" b="1">
                <a:solidFill>
                  <a:srgbClr val="0078C7"/>
                </a:solidFill>
                <a:latin typeface="Verdana" pitchFamily="34" charset="0"/>
              </a:defRPr>
            </a:lvl4pPr>
            <a:lvl5pPr algn="l" rtl="0" eaLnBrk="0" fontAlgn="base" hangingPunct="0">
              <a:spcBef>
                <a:spcPct val="0"/>
              </a:spcBef>
              <a:spcAft>
                <a:spcPct val="0"/>
              </a:spcAft>
              <a:defRPr sz="2800" b="1">
                <a:solidFill>
                  <a:srgbClr val="0078C7"/>
                </a:solidFill>
                <a:latin typeface="Verdana" pitchFamily="34" charset="0"/>
              </a:defRPr>
            </a:lvl5pPr>
            <a:lvl6pPr marL="457200" algn="l" rtl="0" eaLnBrk="1" fontAlgn="base" hangingPunct="1">
              <a:spcBef>
                <a:spcPct val="0"/>
              </a:spcBef>
              <a:spcAft>
                <a:spcPct val="0"/>
              </a:spcAft>
              <a:defRPr sz="2800" b="1">
                <a:solidFill>
                  <a:srgbClr val="0078C7"/>
                </a:solidFill>
                <a:latin typeface="Verdana" pitchFamily="34" charset="0"/>
              </a:defRPr>
            </a:lvl6pPr>
            <a:lvl7pPr marL="914400" algn="l" rtl="0" eaLnBrk="1" fontAlgn="base" hangingPunct="1">
              <a:spcBef>
                <a:spcPct val="0"/>
              </a:spcBef>
              <a:spcAft>
                <a:spcPct val="0"/>
              </a:spcAft>
              <a:defRPr sz="2800" b="1">
                <a:solidFill>
                  <a:srgbClr val="0078C7"/>
                </a:solidFill>
                <a:latin typeface="Verdana" pitchFamily="34" charset="0"/>
              </a:defRPr>
            </a:lvl7pPr>
            <a:lvl8pPr marL="1371600" algn="l" rtl="0" eaLnBrk="1" fontAlgn="base" hangingPunct="1">
              <a:spcBef>
                <a:spcPct val="0"/>
              </a:spcBef>
              <a:spcAft>
                <a:spcPct val="0"/>
              </a:spcAft>
              <a:defRPr sz="2800" b="1">
                <a:solidFill>
                  <a:srgbClr val="0078C7"/>
                </a:solidFill>
                <a:latin typeface="Verdana" pitchFamily="34" charset="0"/>
              </a:defRPr>
            </a:lvl8pPr>
            <a:lvl9pPr marL="1828800" algn="l" rtl="0" eaLnBrk="1" fontAlgn="base" hangingPunct="1">
              <a:spcBef>
                <a:spcPct val="0"/>
              </a:spcBef>
              <a:spcAft>
                <a:spcPct val="0"/>
              </a:spcAft>
              <a:defRPr sz="2800" b="1">
                <a:solidFill>
                  <a:srgbClr val="0078C7"/>
                </a:solidFill>
                <a:latin typeface="Verdana" pitchFamily="34" charset="0"/>
              </a:defRPr>
            </a:lvl9pPr>
          </a:lstStyle>
          <a:p>
            <a:r>
              <a:rPr lang="en-GB" dirty="0" smtClean="0"/>
              <a:t>Incidents reports -5. Action taken 6/6</a:t>
            </a:r>
            <a:endParaRPr lang="en-IE" dirty="0"/>
          </a:p>
        </p:txBody>
      </p:sp>
    </p:spTree>
    <p:extLst>
      <p:ext uri="{BB962C8B-B14F-4D97-AF65-F5344CB8AC3E}">
        <p14:creationId xmlns:p14="http://schemas.microsoft.com/office/powerpoint/2010/main" val="204605560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2" name="Picture 13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148063" y="1293748"/>
            <a:ext cx="3166493" cy="22403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54" name="Title 1"/>
          <p:cNvSpPr>
            <a:spLocks noGrp="1"/>
          </p:cNvSpPr>
          <p:nvPr>
            <p:ph type="title"/>
          </p:nvPr>
        </p:nvSpPr>
        <p:spPr>
          <a:xfrm>
            <a:off x="218818" y="764704"/>
            <a:ext cx="7809566" cy="576064"/>
          </a:xfrm>
        </p:spPr>
        <p:txBody>
          <a:bodyPr/>
          <a:lstStyle/>
          <a:p>
            <a:r>
              <a:rPr lang="en-GB" sz="2600" dirty="0" smtClean="0"/>
              <a:t>IR via central SSN web</a:t>
            </a:r>
            <a:endParaRPr lang="en-IE" sz="2600" dirty="0" smtClean="0"/>
          </a:p>
        </p:txBody>
      </p:sp>
      <p:sp>
        <p:nvSpPr>
          <p:cNvPr id="4" name="Slide Number Placeholder 3"/>
          <p:cNvSpPr>
            <a:spLocks noGrp="1"/>
          </p:cNvSpPr>
          <p:nvPr>
            <p:ph type="sldNum" sz="quarter" idx="12"/>
          </p:nvPr>
        </p:nvSpPr>
        <p:spPr>
          <a:xfrm>
            <a:off x="8532440" y="3408422"/>
            <a:ext cx="685800" cy="308610"/>
          </a:xfrm>
        </p:spPr>
        <p:txBody>
          <a:bodyPr/>
          <a:lstStyle/>
          <a:p>
            <a:pPr>
              <a:defRPr/>
            </a:pPr>
            <a:fld id="{217A8CDD-D7E8-40A7-A948-10C75767482D}" type="slidenum">
              <a:rPr lang="en-IE" smtClean="0">
                <a:solidFill>
                  <a:srgbClr val="FFFFFF"/>
                </a:solidFill>
              </a:rPr>
              <a:pPr>
                <a:defRPr/>
              </a:pPr>
              <a:t>36</a:t>
            </a:fld>
            <a:endParaRPr lang="en-IE">
              <a:solidFill>
                <a:srgbClr val="FFFFFF"/>
              </a:solidFill>
            </a:endParaRPr>
          </a:p>
        </p:txBody>
      </p:sp>
      <p:sp>
        <p:nvSpPr>
          <p:cNvPr id="3"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fontAlgn="base">
              <a:spcBef>
                <a:spcPct val="0"/>
              </a:spcBef>
              <a:spcAft>
                <a:spcPct val="0"/>
              </a:spcAft>
            </a:pPr>
            <a:endParaRPr lang="en-IE" sz="2400">
              <a:solidFill>
                <a:srgbClr val="000000"/>
              </a:solidFill>
              <a:latin typeface="Times New Roman" pitchFamily="18" charset="0"/>
            </a:endParaRPr>
          </a:p>
        </p:txBody>
      </p:sp>
      <p:graphicFrame>
        <p:nvGraphicFramePr>
          <p:cNvPr id="6" name="Object 5"/>
          <p:cNvGraphicFramePr>
            <a:graphicFrameLocks noChangeAspect="1"/>
          </p:cNvGraphicFramePr>
          <p:nvPr>
            <p:extLst>
              <p:ext uri="{D42A27DB-BD31-4B8C-83A1-F6EECF244321}">
                <p14:modId xmlns:p14="http://schemas.microsoft.com/office/powerpoint/2010/main" val="3029616891"/>
              </p:ext>
            </p:extLst>
          </p:nvPr>
        </p:nvGraphicFramePr>
        <p:xfrm>
          <a:off x="288844" y="1806037"/>
          <a:ext cx="363736" cy="874737"/>
        </p:xfrm>
        <a:graphic>
          <a:graphicData uri="http://schemas.openxmlformats.org/presentationml/2006/ole">
            <mc:AlternateContent xmlns:mc="http://schemas.openxmlformats.org/markup-compatibility/2006">
              <mc:Choice xmlns:v="urn:schemas-microsoft-com:vml" Requires="v">
                <p:oleObj spid="_x0000_s147647" name="Visio" r:id="rId4" imgW="592694" imgH="1424026" progId="Visio.Drawing.11">
                  <p:embed/>
                </p:oleObj>
              </mc:Choice>
              <mc:Fallback>
                <p:oleObj name="Visio" r:id="rId4" imgW="592694" imgH="1424026" progId="Visio.Drawing.11">
                  <p:embed/>
                  <p:pic>
                    <p:nvPicPr>
                      <p:cNvPr id="0" name="Picture 4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844" y="1806037"/>
                        <a:ext cx="363736" cy="8747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8" name="Object 7"/>
          <p:cNvGraphicFramePr>
            <a:graphicFrameLocks noChangeAspect="1"/>
          </p:cNvGraphicFramePr>
          <p:nvPr>
            <p:extLst>
              <p:ext uri="{D42A27DB-BD31-4B8C-83A1-F6EECF244321}">
                <p14:modId xmlns:p14="http://schemas.microsoft.com/office/powerpoint/2010/main" val="4174976334"/>
              </p:ext>
            </p:extLst>
          </p:nvPr>
        </p:nvGraphicFramePr>
        <p:xfrm>
          <a:off x="1721967" y="1407716"/>
          <a:ext cx="1808123" cy="2305735"/>
        </p:xfrm>
        <a:graphic>
          <a:graphicData uri="http://schemas.openxmlformats.org/presentationml/2006/ole">
            <mc:AlternateContent xmlns:mc="http://schemas.openxmlformats.org/markup-compatibility/2006">
              <mc:Choice xmlns:v="urn:schemas-microsoft-com:vml" Requires="v">
                <p:oleObj spid="_x0000_s147648" name="Visio" r:id="rId6" imgW="3608507" imgH="4936947" progId="Visio.Drawing.11">
                  <p:embed/>
                </p:oleObj>
              </mc:Choice>
              <mc:Fallback>
                <p:oleObj name="Visio" r:id="rId6" imgW="3608507" imgH="4936947" progId="Visio.Drawing.11">
                  <p:embed/>
                  <p:pic>
                    <p:nvPicPr>
                      <p:cNvPr id="0" name="Picture 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21967" y="1407716"/>
                        <a:ext cx="1808123" cy="230573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p:cNvGraphicFramePr>
            <a:graphicFrameLocks noChangeAspect="1"/>
          </p:cNvGraphicFramePr>
          <p:nvPr>
            <p:extLst>
              <p:ext uri="{D42A27DB-BD31-4B8C-83A1-F6EECF244321}">
                <p14:modId xmlns:p14="http://schemas.microsoft.com/office/powerpoint/2010/main" val="1361802230"/>
              </p:ext>
            </p:extLst>
          </p:nvPr>
        </p:nvGraphicFramePr>
        <p:xfrm>
          <a:off x="773710" y="4026232"/>
          <a:ext cx="758447" cy="828582"/>
        </p:xfrm>
        <a:graphic>
          <a:graphicData uri="http://schemas.openxmlformats.org/presentationml/2006/ole">
            <mc:AlternateContent xmlns:mc="http://schemas.openxmlformats.org/markup-compatibility/2006">
              <mc:Choice xmlns:v="urn:schemas-microsoft-com:vml" Requires="v">
                <p:oleObj spid="_x0000_s147649" name="Visio" r:id="rId8" imgW="1201969" imgH="1312509" progId="Visio.Drawing.11">
                  <p:embed/>
                </p:oleObj>
              </mc:Choice>
              <mc:Fallback>
                <p:oleObj name="Visio" r:id="rId8" imgW="1201969" imgH="1312509" progId="Visio.Drawing.11">
                  <p:embed/>
                  <p:pic>
                    <p:nvPicPr>
                      <p:cNvPr id="0" name="Picture 4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73710" y="4026232"/>
                        <a:ext cx="758447" cy="82858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Rectangle 13"/>
          <p:cNvSpPr/>
          <p:nvPr/>
        </p:nvSpPr>
        <p:spPr>
          <a:xfrm>
            <a:off x="6932634" y="4703536"/>
            <a:ext cx="1763624" cy="373945"/>
          </a:xfrm>
          <a:prstGeom prst="rect">
            <a:avLst/>
          </a:prstGeom>
        </p:spPr>
        <p:txBody>
          <a:bodyPr wrap="none">
            <a:spAutoFit/>
          </a:bodyPr>
          <a:lstStyle/>
          <a:p>
            <a:pPr fontAlgn="base">
              <a:spcBef>
                <a:spcPct val="0"/>
              </a:spcBef>
              <a:spcAft>
                <a:spcPct val="0"/>
              </a:spcAft>
            </a:pPr>
            <a:r>
              <a:rPr lang="en-IE" sz="2400" b="1" dirty="0">
                <a:solidFill>
                  <a:srgbClr val="000000"/>
                </a:solidFill>
                <a:latin typeface="Times New Roman" pitchFamily="18" charset="0"/>
              </a:rPr>
              <a:t>E-mail alert</a:t>
            </a:r>
          </a:p>
        </p:txBody>
      </p:sp>
      <p:sp>
        <p:nvSpPr>
          <p:cNvPr id="24" name="Rectangle 23"/>
          <p:cNvSpPr/>
          <p:nvPr/>
        </p:nvSpPr>
        <p:spPr>
          <a:xfrm>
            <a:off x="3667518" y="2745017"/>
            <a:ext cx="1672253" cy="373945"/>
          </a:xfrm>
          <a:prstGeom prst="rect">
            <a:avLst/>
          </a:prstGeom>
        </p:spPr>
        <p:txBody>
          <a:bodyPr wrap="none">
            <a:spAutoFit/>
          </a:bodyPr>
          <a:lstStyle/>
          <a:p>
            <a:pPr fontAlgn="base">
              <a:spcBef>
                <a:spcPct val="0"/>
              </a:spcBef>
              <a:spcAft>
                <a:spcPct val="0"/>
              </a:spcAft>
            </a:pPr>
            <a:r>
              <a:rPr lang="en-IE" sz="2400" b="1" dirty="0">
                <a:solidFill>
                  <a:srgbClr val="000000"/>
                </a:solidFill>
                <a:latin typeface="Times New Roman" pitchFamily="18" charset="0"/>
              </a:rPr>
              <a:t>Distribute?</a:t>
            </a:r>
          </a:p>
        </p:txBody>
      </p:sp>
      <p:sp>
        <p:nvSpPr>
          <p:cNvPr id="25" name="Rectangle 24"/>
          <p:cNvSpPr/>
          <p:nvPr/>
        </p:nvSpPr>
        <p:spPr>
          <a:xfrm>
            <a:off x="720886" y="2548985"/>
            <a:ext cx="1005403" cy="373945"/>
          </a:xfrm>
          <a:prstGeom prst="rect">
            <a:avLst/>
          </a:prstGeom>
        </p:spPr>
        <p:txBody>
          <a:bodyPr wrap="none">
            <a:spAutoFit/>
          </a:bodyPr>
          <a:lstStyle/>
          <a:p>
            <a:pPr fontAlgn="base">
              <a:spcBef>
                <a:spcPct val="0"/>
              </a:spcBef>
              <a:spcAft>
                <a:spcPct val="0"/>
              </a:spcAft>
            </a:pPr>
            <a:r>
              <a:rPr lang="en-IE" sz="2400" b="1" dirty="0">
                <a:solidFill>
                  <a:srgbClr val="000000"/>
                </a:solidFill>
                <a:latin typeface="Times New Roman" pitchFamily="18" charset="0"/>
              </a:rPr>
              <a:t>Notify</a:t>
            </a:r>
          </a:p>
        </p:txBody>
      </p:sp>
      <p:sp>
        <p:nvSpPr>
          <p:cNvPr id="26" name="Rectangle 25"/>
          <p:cNvSpPr/>
          <p:nvPr/>
        </p:nvSpPr>
        <p:spPr>
          <a:xfrm>
            <a:off x="1619672" y="4293096"/>
            <a:ext cx="879600" cy="373945"/>
          </a:xfrm>
          <a:prstGeom prst="rect">
            <a:avLst/>
          </a:prstGeom>
        </p:spPr>
        <p:txBody>
          <a:bodyPr wrap="none">
            <a:spAutoFit/>
          </a:bodyPr>
          <a:lstStyle/>
          <a:p>
            <a:pPr fontAlgn="base">
              <a:spcBef>
                <a:spcPct val="0"/>
              </a:spcBef>
              <a:spcAft>
                <a:spcPct val="0"/>
              </a:spcAft>
            </a:pPr>
            <a:r>
              <a:rPr lang="en-IE" sz="2400" b="1" dirty="0">
                <a:solidFill>
                  <a:srgbClr val="000000"/>
                </a:solidFill>
                <a:latin typeface="Times New Roman" pitchFamily="18" charset="0"/>
              </a:rPr>
              <a:t>Store</a:t>
            </a:r>
          </a:p>
        </p:txBody>
      </p:sp>
      <p:pic>
        <p:nvPicPr>
          <p:cNvPr id="1160" name="Picture 13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275856" y="4277141"/>
            <a:ext cx="3344828" cy="2139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Straight Arrow Connector 4"/>
          <p:cNvCxnSpPr/>
          <p:nvPr/>
        </p:nvCxnSpPr>
        <p:spPr bwMode="auto">
          <a:xfrm>
            <a:off x="864902" y="2238075"/>
            <a:ext cx="727832" cy="0"/>
          </a:xfrm>
          <a:prstGeom prst="straightConnector1">
            <a:avLst/>
          </a:prstGeom>
          <a:solidFill>
            <a:schemeClr val="accent1"/>
          </a:solidFill>
          <a:ln w="3810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3" name="Straight Arrow Connector 22"/>
          <p:cNvCxnSpPr/>
          <p:nvPr/>
        </p:nvCxnSpPr>
        <p:spPr bwMode="auto">
          <a:xfrm flipH="1">
            <a:off x="1478371" y="3764158"/>
            <a:ext cx="789373" cy="346125"/>
          </a:xfrm>
          <a:prstGeom prst="straightConnector1">
            <a:avLst/>
          </a:prstGeom>
          <a:solidFill>
            <a:schemeClr val="accent1"/>
          </a:solidFill>
          <a:ln w="3810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Straight Arrow Connector 26"/>
          <p:cNvCxnSpPr/>
          <p:nvPr/>
        </p:nvCxnSpPr>
        <p:spPr bwMode="auto">
          <a:xfrm>
            <a:off x="3953494" y="2390475"/>
            <a:ext cx="727832" cy="0"/>
          </a:xfrm>
          <a:prstGeom prst="straightConnector1">
            <a:avLst/>
          </a:prstGeom>
          <a:solidFill>
            <a:schemeClr val="accent1"/>
          </a:solidFill>
          <a:ln w="3810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Straight Arrow Connector 27"/>
          <p:cNvCxnSpPr/>
          <p:nvPr/>
        </p:nvCxnSpPr>
        <p:spPr bwMode="auto">
          <a:xfrm flipH="1">
            <a:off x="7166372" y="3657506"/>
            <a:ext cx="648074" cy="905554"/>
          </a:xfrm>
          <a:prstGeom prst="straightConnector1">
            <a:avLst/>
          </a:prstGeom>
          <a:solidFill>
            <a:schemeClr val="accent1"/>
          </a:solidFill>
          <a:ln w="38100" cap="flat" cmpd="sng" algn="ctr">
            <a:solidFill>
              <a:srgbClr val="0070C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0" name="Rectangle 19"/>
          <p:cNvSpPr/>
          <p:nvPr/>
        </p:nvSpPr>
        <p:spPr>
          <a:xfrm>
            <a:off x="928220" y="1530199"/>
            <a:ext cx="550151" cy="573386"/>
          </a:xfrm>
          <a:prstGeom prst="rect">
            <a:avLst/>
          </a:prstGeom>
          <a:noFill/>
        </p:spPr>
        <p:txBody>
          <a:bodyPr wrap="none" lIns="91440" tIns="45720" rIns="91440" bIns="45720">
            <a:spAutoFit/>
          </a:bodyPr>
          <a:lstStyle/>
          <a:p>
            <a:pPr algn="ctr"/>
            <a:r>
              <a:rPr lang="en-US" sz="4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1</a:t>
            </a:r>
            <a:endParaRPr lang="en-US"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21" name="Rectangle 20"/>
          <p:cNvSpPr/>
          <p:nvPr/>
        </p:nvSpPr>
        <p:spPr>
          <a:xfrm>
            <a:off x="2031461" y="3798658"/>
            <a:ext cx="585418" cy="623249"/>
          </a:xfrm>
          <a:prstGeom prst="rect">
            <a:avLst/>
          </a:prstGeom>
        </p:spPr>
        <p:txBody>
          <a:bodyPr wrap="none">
            <a:spAutoFit/>
          </a:bodyPr>
          <a:lstStyle/>
          <a:p>
            <a:pPr algn="ctr"/>
            <a:r>
              <a:rPr lang="en-US" sz="44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2</a:t>
            </a:r>
            <a:endParaRPr lang="en-US" sz="4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22" name="Rectangle 21"/>
          <p:cNvSpPr/>
          <p:nvPr/>
        </p:nvSpPr>
        <p:spPr>
          <a:xfrm>
            <a:off x="3953494" y="1667862"/>
            <a:ext cx="550151" cy="573386"/>
          </a:xfrm>
          <a:prstGeom prst="rect">
            <a:avLst/>
          </a:prstGeom>
          <a:noFill/>
        </p:spPr>
        <p:txBody>
          <a:bodyPr wrap="none" lIns="91440" tIns="45720" rIns="91440" bIns="45720">
            <a:spAutoFit/>
          </a:bodyPr>
          <a:lstStyle/>
          <a:p>
            <a:pPr algn="ctr"/>
            <a:r>
              <a:rPr lang="en-US" sz="4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3</a:t>
            </a:r>
            <a:endParaRPr lang="en-US"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29" name="Rectangle 28"/>
          <p:cNvSpPr/>
          <p:nvPr/>
        </p:nvSpPr>
        <p:spPr>
          <a:xfrm>
            <a:off x="7340945" y="3981471"/>
            <a:ext cx="585417" cy="623249"/>
          </a:xfrm>
          <a:prstGeom prst="rect">
            <a:avLst/>
          </a:prstGeom>
          <a:noFill/>
        </p:spPr>
        <p:txBody>
          <a:bodyPr wrap="none" lIns="91440" tIns="45720" rIns="91440" bIns="45720">
            <a:spAutoFit/>
          </a:bodyPr>
          <a:lstStyle/>
          <a:p>
            <a:pPr algn="ctr"/>
            <a:r>
              <a:rPr lang="en-US" sz="4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4</a:t>
            </a:r>
            <a:endParaRPr lang="en-US" sz="4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799127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fade">
                                      <p:cBhvr>
                                        <p:cTn id="16" dur="500"/>
                                        <p:tgtEl>
                                          <p:spTgt spid="25"/>
                                        </p:tgtEl>
                                      </p:cBhvr>
                                    </p:animEffect>
                                  </p:childTnLst>
                                </p:cTn>
                              </p:par>
                              <p:par>
                                <p:cTn id="17" presetID="22" presetClass="entr" presetSubtype="4"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par>
                                <p:cTn id="25" presetID="10" presetClass="entr" presetSubtype="0" fill="hold" nodeType="with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fade">
                                      <p:cBhvr>
                                        <p:cTn id="38" dur="500"/>
                                        <p:tgtEl>
                                          <p:spTgt spid="2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6" presetClass="entr" presetSubtype="21" fill="hold" nodeType="withEffect">
                                  <p:stCondLst>
                                    <p:cond delay="0"/>
                                  </p:stCondLst>
                                  <p:childTnLst>
                                    <p:set>
                                      <p:cBhvr>
                                        <p:cTn id="43" dur="1" fill="hold">
                                          <p:stCondLst>
                                            <p:cond delay="0"/>
                                          </p:stCondLst>
                                        </p:cTn>
                                        <p:tgtEl>
                                          <p:spTgt spid="1162"/>
                                        </p:tgtEl>
                                        <p:attrNameLst>
                                          <p:attrName>style.visibility</p:attrName>
                                        </p:attrNameLst>
                                      </p:cBhvr>
                                      <p:to>
                                        <p:strVal val="visible"/>
                                      </p:to>
                                    </p:set>
                                    <p:animEffect transition="in" filter="barn(inVertical)">
                                      <p:cBhvr>
                                        <p:cTn id="44" dur="500"/>
                                        <p:tgtEl>
                                          <p:spTgt spid="116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160"/>
                                        </p:tgtEl>
                                        <p:attrNameLst>
                                          <p:attrName>style.visibility</p:attrName>
                                        </p:attrNameLst>
                                      </p:cBhvr>
                                      <p:to>
                                        <p:strVal val="visible"/>
                                      </p:to>
                                    </p:set>
                                    <p:animEffect transition="in" filter="fade">
                                      <p:cBhvr>
                                        <p:cTn id="52" dur="1000"/>
                                        <p:tgtEl>
                                          <p:spTgt spid="1160"/>
                                        </p:tgtEl>
                                      </p:cBhvr>
                                    </p:animEffect>
                                    <p:anim calcmode="lin" valueType="num">
                                      <p:cBhvr>
                                        <p:cTn id="53" dur="1000" fill="hold"/>
                                        <p:tgtEl>
                                          <p:spTgt spid="1160"/>
                                        </p:tgtEl>
                                        <p:attrNameLst>
                                          <p:attrName>ppt_x</p:attrName>
                                        </p:attrNameLst>
                                      </p:cBhvr>
                                      <p:tavLst>
                                        <p:tav tm="0">
                                          <p:val>
                                            <p:strVal val="#ppt_x"/>
                                          </p:val>
                                        </p:tav>
                                        <p:tav tm="100000">
                                          <p:val>
                                            <p:strVal val="#ppt_x"/>
                                          </p:val>
                                        </p:tav>
                                      </p:tavLst>
                                    </p:anim>
                                    <p:anim calcmode="lin" valueType="num">
                                      <p:cBhvr>
                                        <p:cTn id="54" dur="1000" fill="hold"/>
                                        <p:tgtEl>
                                          <p:spTgt spid="1160"/>
                                        </p:tgtEl>
                                        <p:attrNameLst>
                                          <p:attrName>ppt_y</p:attrName>
                                        </p:attrNameLst>
                                      </p:cBhvr>
                                      <p:tavLst>
                                        <p:tav tm="0">
                                          <p:val>
                                            <p:strVal val="#ppt_y+.1"/>
                                          </p:val>
                                        </p:tav>
                                        <p:tav tm="100000">
                                          <p:val>
                                            <p:strVal val="#ppt_y"/>
                                          </p:val>
                                        </p:tav>
                                      </p:tavLst>
                                    </p:anim>
                                  </p:childTnLst>
                                </p:cTn>
                              </p:par>
                              <p:par>
                                <p:cTn id="55" presetID="10" presetClass="entr" presetSubtype="0" fill="hold"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fade">
                                      <p:cBhvr>
                                        <p:cTn id="60" dur="500"/>
                                        <p:tgtEl>
                                          <p:spTgt spid="14"/>
                                        </p:tgtEl>
                                      </p:cBhvr>
                                    </p:animEffect>
                                  </p:childTnLst>
                                </p:cTn>
                              </p:par>
                            </p:childTnLst>
                          </p:cTn>
                        </p:par>
                        <p:par>
                          <p:cTn id="61" fill="hold">
                            <p:stCondLst>
                              <p:cond delay="1000"/>
                            </p:stCondLst>
                            <p:childTnLst>
                              <p:par>
                                <p:cTn id="62" presetID="10"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4" grpId="0"/>
      <p:bldP spid="25" grpId="0"/>
      <p:bldP spid="26" grpId="0"/>
      <p:bldP spid="20" grpId="0"/>
      <p:bldP spid="21" grpId="0"/>
      <p:bldP spid="22" grpId="0"/>
      <p:bldP spid="2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300732" y="718592"/>
            <a:ext cx="6431508" cy="838200"/>
          </a:xfrm>
        </p:spPr>
        <p:txBody>
          <a:bodyPr/>
          <a:lstStyle/>
          <a:p>
            <a:r>
              <a:rPr lang="en-GB" sz="2600" dirty="0" smtClean="0"/>
              <a:t>Notifying Incident reports</a:t>
            </a:r>
            <a:endParaRPr lang="en-IE" sz="2600" dirty="0" smtClean="0"/>
          </a:p>
        </p:txBody>
      </p:sp>
      <p:sp>
        <p:nvSpPr>
          <p:cNvPr id="4" name="Slide Number Placeholder 3"/>
          <p:cNvSpPr>
            <a:spLocks noGrp="1"/>
          </p:cNvSpPr>
          <p:nvPr>
            <p:ph type="sldNum" sz="quarter" idx="12"/>
          </p:nvPr>
        </p:nvSpPr>
        <p:spPr/>
        <p:txBody>
          <a:bodyPr/>
          <a:lstStyle/>
          <a:p>
            <a:pPr>
              <a:defRPr/>
            </a:pPr>
            <a:fld id="{217A8CDD-D7E8-40A7-A948-10C75767482D}" type="slidenum">
              <a:rPr lang="en-IE" smtClean="0"/>
              <a:pPr>
                <a:defRPr/>
              </a:pPr>
              <a:t>37</a:t>
            </a:fld>
            <a:endParaRPr lang="en-IE"/>
          </a:p>
        </p:txBody>
      </p:sp>
      <p:pic>
        <p:nvPicPr>
          <p:cNvPr id="49156"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2339752" y="1777365"/>
            <a:ext cx="5873502" cy="3832859"/>
          </a:xfrm>
          <a:prstGeom prst="rect">
            <a:avLst/>
          </a:prstGeom>
          <a:ln>
            <a:noFill/>
          </a:ln>
          <a:effectLst>
            <a:outerShdw blurRad="292100" dist="139700" dir="2700000" algn="tl" rotWithShape="0">
              <a:srgbClr val="333333">
                <a:alpha val="65000"/>
              </a:srgbClr>
            </a:outerShdw>
          </a:effectLst>
        </p:spPr>
      </p:pic>
      <p:pic>
        <p:nvPicPr>
          <p:cNvPr id="4915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27584" y="2904784"/>
            <a:ext cx="1817688" cy="318770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9159" name="Right Arrow 2"/>
          <p:cNvSpPr>
            <a:spLocks noChangeArrowheads="1"/>
          </p:cNvSpPr>
          <p:nvPr/>
        </p:nvSpPr>
        <p:spPr bwMode="auto">
          <a:xfrm flipH="1">
            <a:off x="2431840" y="3388899"/>
            <a:ext cx="2500200" cy="976205"/>
          </a:xfrm>
          <a:prstGeom prst="rightArrow">
            <a:avLst>
              <a:gd name="adj1" fmla="val 50000"/>
              <a:gd name="adj2" fmla="val 49915"/>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dirty="0">
                <a:latin typeface="Tahoma" pitchFamily="34" charset="0"/>
              </a:rPr>
              <a:t>2. Choose e.g. SITREP</a:t>
            </a:r>
            <a:endParaRPr lang="en-IE" sz="1400" dirty="0">
              <a:latin typeface="Tahoma" pitchFamily="34" charset="0"/>
            </a:endParaRPr>
          </a:p>
        </p:txBody>
      </p:sp>
      <p:pic>
        <p:nvPicPr>
          <p:cNvPr id="49160"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707904" y="5805264"/>
            <a:ext cx="4708525"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9161" name="Right Arrow 2"/>
          <p:cNvSpPr>
            <a:spLocks noChangeArrowheads="1"/>
          </p:cNvSpPr>
          <p:nvPr/>
        </p:nvSpPr>
        <p:spPr bwMode="auto">
          <a:xfrm>
            <a:off x="1508622" y="5517233"/>
            <a:ext cx="2273300" cy="801018"/>
          </a:xfrm>
          <a:prstGeom prst="rightArrow">
            <a:avLst>
              <a:gd name="adj1" fmla="val 50000"/>
              <a:gd name="adj2" fmla="val 49915"/>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dirty="0">
                <a:latin typeface="Tahoma" pitchFamily="34" charset="0"/>
              </a:rPr>
              <a:t>3. </a:t>
            </a:r>
            <a:r>
              <a:rPr lang="en-GB" sz="1400" dirty="0" smtClean="0">
                <a:latin typeface="Tahoma" pitchFamily="34" charset="0"/>
              </a:rPr>
              <a:t>Select </a:t>
            </a:r>
            <a:r>
              <a:rPr lang="en-GB" sz="1400" dirty="0">
                <a:latin typeface="Tahoma" pitchFamily="34" charset="0"/>
              </a:rPr>
              <a:t>vessel</a:t>
            </a:r>
            <a:endParaRPr lang="en-IE" sz="1400" dirty="0">
              <a:latin typeface="Tahoma" pitchFamily="34" charset="0"/>
            </a:endParaRPr>
          </a:p>
        </p:txBody>
      </p:sp>
      <p:sp>
        <p:nvSpPr>
          <p:cNvPr id="49157" name="Right Arrow 2"/>
          <p:cNvSpPr>
            <a:spLocks noChangeArrowheads="1"/>
          </p:cNvSpPr>
          <p:nvPr/>
        </p:nvSpPr>
        <p:spPr bwMode="auto">
          <a:xfrm>
            <a:off x="2555776" y="2348880"/>
            <a:ext cx="2779712" cy="792088"/>
          </a:xfrm>
          <a:prstGeom prst="rightArrow">
            <a:avLst>
              <a:gd name="adj1" fmla="val 50000"/>
              <a:gd name="adj2" fmla="val 49911"/>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dirty="0">
                <a:latin typeface="Tahoma" pitchFamily="34" charset="0"/>
              </a:rPr>
              <a:t>1. Go to Send Notifications</a:t>
            </a:r>
            <a:endParaRPr lang="en-IE" sz="1400" dirty="0">
              <a:latin typeface="Tahoma" pitchFamily="34" charset="0"/>
            </a:endParaRPr>
          </a:p>
        </p:txBody>
      </p:sp>
      <p:sp>
        <p:nvSpPr>
          <p:cNvPr id="10" name="Rectangle 9"/>
          <p:cNvSpPr/>
          <p:nvPr/>
        </p:nvSpPr>
        <p:spPr>
          <a:xfrm>
            <a:off x="1115616" y="1343446"/>
            <a:ext cx="550151" cy="573386"/>
          </a:xfrm>
          <a:prstGeom prst="rect">
            <a:avLst/>
          </a:prstGeom>
          <a:noFill/>
        </p:spPr>
        <p:txBody>
          <a:bodyPr wrap="none" lIns="91440" tIns="45720" rIns="91440" bIns="45720">
            <a:spAutoFit/>
          </a:bodyPr>
          <a:lstStyle/>
          <a:p>
            <a:pPr algn="ctr"/>
            <a:r>
              <a:rPr lang="en-US" sz="4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1</a:t>
            </a:r>
            <a:endParaRPr lang="en-US"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396977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pPr>
              <a:defRPr/>
            </a:pPr>
            <a:fld id="{3549E394-7613-481F-81D5-324FDBEC1C0B}" type="slidenum">
              <a:rPr lang="en-IE" smtClean="0"/>
              <a:pPr>
                <a:defRPr/>
              </a:pPr>
              <a:t>38</a:t>
            </a:fld>
            <a:endParaRPr lang="en-IE"/>
          </a:p>
        </p:txBody>
      </p:sp>
      <p:pic>
        <p:nvPicPr>
          <p:cNvPr id="50180" name="Picture 2"/>
          <p:cNvPicPr>
            <a:picLocks noGrp="1" noChangeAspect="1" noChangeArrowheads="1"/>
          </p:cNvPicPr>
          <p:nvPr>
            <p:ph sz="half" idx="2"/>
          </p:nvPr>
        </p:nvPicPr>
        <p:blipFill>
          <a:blip r:embed="rId2" cstate="print">
            <a:extLst>
              <a:ext uri="{28A0092B-C50C-407E-A947-70E740481C1C}">
                <a14:useLocalDpi xmlns:a14="http://schemas.microsoft.com/office/drawing/2010/main" val="0"/>
              </a:ext>
            </a:extLst>
          </a:blip>
          <a:srcRect/>
          <a:stretch>
            <a:fillRect/>
          </a:stretch>
        </p:blipFill>
        <p:spPr>
          <a:xfrm>
            <a:off x="4065988" y="1709692"/>
            <a:ext cx="4258816" cy="3793608"/>
          </a:xfrm>
          <a:prstGeom prst="rect">
            <a:avLst/>
          </a:prstGeom>
          <a:ln>
            <a:noFill/>
          </a:ln>
          <a:effectLst>
            <a:outerShdw blurRad="292100" dist="139700" dir="2700000" algn="tl" rotWithShape="0">
              <a:srgbClr val="333333">
                <a:alpha val="65000"/>
              </a:srgbClr>
            </a:outerShdw>
          </a:effectLst>
        </p:spPr>
      </p:pic>
      <p:pic>
        <p:nvPicPr>
          <p:cNvPr id="50182" name="Picture 2"/>
          <p:cNvPicPr>
            <a:picLocks noGrp="1" noChangeAspect="1" noChangeArrowheads="1"/>
          </p:cNvPicPr>
          <p:nvPr>
            <p:ph sz="quarter" idx="4"/>
          </p:nvPr>
        </p:nvPicPr>
        <p:blipFill>
          <a:blip r:embed="rId3" cstate="print">
            <a:extLst>
              <a:ext uri="{28A0092B-C50C-407E-A947-70E740481C1C}">
                <a14:useLocalDpi xmlns:a14="http://schemas.microsoft.com/office/drawing/2010/main" val="0"/>
              </a:ext>
            </a:extLst>
          </a:blip>
          <a:srcRect/>
          <a:stretch>
            <a:fillRect/>
          </a:stretch>
        </p:blipFill>
        <p:spPr>
          <a:xfrm>
            <a:off x="463798" y="1916832"/>
            <a:ext cx="2940596" cy="4270212"/>
          </a:xfrm>
          <a:prstGeom prst="rect">
            <a:avLst/>
          </a:prstGeom>
          <a:ln>
            <a:noFill/>
          </a:ln>
          <a:effectLst>
            <a:outerShdw blurRad="292100" dist="139700" dir="2700000" algn="tl" rotWithShape="0">
              <a:srgbClr val="333333">
                <a:alpha val="65000"/>
              </a:srgbClr>
            </a:outerShdw>
          </a:effectLst>
        </p:spPr>
      </p:pic>
      <p:sp>
        <p:nvSpPr>
          <p:cNvPr id="50183" name="Right Arrow 2"/>
          <p:cNvSpPr>
            <a:spLocks noChangeArrowheads="1"/>
          </p:cNvSpPr>
          <p:nvPr/>
        </p:nvSpPr>
        <p:spPr bwMode="auto">
          <a:xfrm flipH="1">
            <a:off x="2399387" y="3033092"/>
            <a:ext cx="3340100" cy="1254125"/>
          </a:xfrm>
          <a:prstGeom prst="rightArrow">
            <a:avLst>
              <a:gd name="adj1" fmla="val 50000"/>
              <a:gd name="adj2" fmla="val 49924"/>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dirty="0">
                <a:latin typeface="Tahoma" pitchFamily="34" charset="0"/>
              </a:rPr>
              <a:t>5</a:t>
            </a:r>
            <a:r>
              <a:rPr lang="pl-PL" sz="1400" dirty="0">
                <a:latin typeface="Tahoma" pitchFamily="34" charset="0"/>
              </a:rPr>
              <a:t>. Provide all descriptions and position, </a:t>
            </a:r>
            <a:r>
              <a:rPr lang="en-GB" sz="1400" dirty="0" smtClean="0">
                <a:latin typeface="Tahoma" pitchFamily="34" charset="0"/>
              </a:rPr>
              <a:t>or</a:t>
            </a:r>
            <a:endParaRPr lang="en-IE" sz="1400" dirty="0">
              <a:latin typeface="Tahoma" pitchFamily="34" charset="0"/>
            </a:endParaRPr>
          </a:p>
        </p:txBody>
      </p:sp>
      <p:sp>
        <p:nvSpPr>
          <p:cNvPr id="9" name="Title 1"/>
          <p:cNvSpPr>
            <a:spLocks noGrp="1"/>
          </p:cNvSpPr>
          <p:nvPr>
            <p:ph type="title"/>
          </p:nvPr>
        </p:nvSpPr>
        <p:spPr>
          <a:xfrm>
            <a:off x="323528" y="692696"/>
            <a:ext cx="7920880" cy="838200"/>
          </a:xfrm>
        </p:spPr>
        <p:txBody>
          <a:bodyPr/>
          <a:lstStyle/>
          <a:p>
            <a:r>
              <a:rPr lang="en-GB" sz="2600" dirty="0" smtClean="0"/>
              <a:t>Notifying </a:t>
            </a:r>
            <a:r>
              <a:rPr lang="en-GB" sz="2600" dirty="0"/>
              <a:t>incident </a:t>
            </a:r>
            <a:r>
              <a:rPr lang="en-GB" sz="2600" dirty="0" smtClean="0"/>
              <a:t>reports</a:t>
            </a:r>
            <a:endParaRPr lang="en-IE" sz="2600" dirty="0" smtClean="0"/>
          </a:p>
        </p:txBody>
      </p:sp>
      <p:pic>
        <p:nvPicPr>
          <p:cNvPr id="8" name="Content Placeholder 3" descr="Screen Clipping"/>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27984" y="4287217"/>
            <a:ext cx="4258816" cy="20667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Right Arrow 2"/>
          <p:cNvSpPr>
            <a:spLocks noChangeArrowheads="1"/>
          </p:cNvSpPr>
          <p:nvPr/>
        </p:nvSpPr>
        <p:spPr bwMode="auto">
          <a:xfrm>
            <a:off x="2267744" y="4869160"/>
            <a:ext cx="2273300" cy="1196752"/>
          </a:xfrm>
          <a:prstGeom prst="rightArrow">
            <a:avLst>
              <a:gd name="adj1" fmla="val 50000"/>
              <a:gd name="adj2" fmla="val 49915"/>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dirty="0">
                <a:solidFill>
                  <a:srgbClr val="000000"/>
                </a:solidFill>
                <a:latin typeface="Tahoma" pitchFamily="34" charset="0"/>
              </a:rPr>
              <a:t>6</a:t>
            </a:r>
            <a:r>
              <a:rPr lang="pl-PL" sz="1400" dirty="0">
                <a:solidFill>
                  <a:srgbClr val="000000"/>
                </a:solidFill>
                <a:latin typeface="Tahoma" pitchFamily="34" charset="0"/>
              </a:rPr>
              <a:t>. </a:t>
            </a:r>
            <a:r>
              <a:rPr lang="en-GB" sz="1400" dirty="0" smtClean="0">
                <a:solidFill>
                  <a:srgbClr val="000000"/>
                </a:solidFill>
                <a:latin typeface="Tahoma" pitchFamily="34" charset="0"/>
              </a:rPr>
              <a:t>or, </a:t>
            </a:r>
            <a:r>
              <a:rPr lang="pl-PL" sz="1400" dirty="0" smtClean="0">
                <a:solidFill>
                  <a:srgbClr val="000000"/>
                </a:solidFill>
                <a:latin typeface="Tahoma" pitchFamily="34" charset="0"/>
              </a:rPr>
              <a:t>Upload </a:t>
            </a:r>
            <a:r>
              <a:rPr lang="pl-PL" sz="1400" dirty="0">
                <a:solidFill>
                  <a:srgbClr val="000000"/>
                </a:solidFill>
                <a:latin typeface="Tahoma" pitchFamily="34" charset="0"/>
              </a:rPr>
              <a:t>the document</a:t>
            </a:r>
            <a:endParaRPr lang="en-IE" sz="1400" dirty="0">
              <a:solidFill>
                <a:srgbClr val="000000"/>
              </a:solidFill>
              <a:latin typeface="Tahoma" pitchFamily="34" charset="0"/>
            </a:endParaRPr>
          </a:p>
        </p:txBody>
      </p:sp>
      <p:sp>
        <p:nvSpPr>
          <p:cNvPr id="50181" name="Right Arrow 2"/>
          <p:cNvSpPr>
            <a:spLocks noChangeArrowheads="1"/>
          </p:cNvSpPr>
          <p:nvPr/>
        </p:nvSpPr>
        <p:spPr bwMode="auto">
          <a:xfrm>
            <a:off x="1807698" y="1686867"/>
            <a:ext cx="2273300" cy="708025"/>
          </a:xfrm>
          <a:prstGeom prst="rightArrow">
            <a:avLst>
              <a:gd name="adj1" fmla="val 50000"/>
              <a:gd name="adj2" fmla="val 49915"/>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dirty="0">
                <a:latin typeface="Tahoma" pitchFamily="34" charset="0"/>
              </a:rPr>
              <a:t>4. Fill in details</a:t>
            </a:r>
            <a:endParaRPr lang="en-IE" sz="1400" dirty="0">
              <a:latin typeface="Tahoma" pitchFamily="34" charset="0"/>
            </a:endParaRPr>
          </a:p>
        </p:txBody>
      </p:sp>
      <p:sp>
        <p:nvSpPr>
          <p:cNvPr id="12" name="Rectangle 11"/>
          <p:cNvSpPr/>
          <p:nvPr/>
        </p:nvSpPr>
        <p:spPr>
          <a:xfrm>
            <a:off x="2005625" y="1124744"/>
            <a:ext cx="550151" cy="573386"/>
          </a:xfrm>
          <a:prstGeom prst="rect">
            <a:avLst/>
          </a:prstGeom>
          <a:noFill/>
        </p:spPr>
        <p:txBody>
          <a:bodyPr wrap="none" lIns="91440" tIns="45720" rIns="91440" bIns="45720">
            <a:spAutoFit/>
          </a:bodyPr>
          <a:lstStyle/>
          <a:p>
            <a:pPr algn="ctr"/>
            <a:r>
              <a:rPr lang="en-US" sz="4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1</a:t>
            </a:r>
            <a:endParaRPr lang="en-US"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842961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Content Placeholder 7" descr="Screen Clipping"/>
          <p:cNvPicPr>
            <a:picLocks noGrp="1" noChangeAspect="1"/>
          </p:cNvPicPr>
          <p:nvPr>
            <p:ph sz="quarter" idx="4"/>
          </p:nvPr>
        </p:nvPicPr>
        <p:blipFill>
          <a:blip r:embed="rId2" cstate="print"/>
          <a:srcRect/>
          <a:stretch>
            <a:fillRect/>
          </a:stretch>
        </p:blipFill>
        <p:spPr>
          <a:xfrm>
            <a:off x="5436096" y="1700808"/>
            <a:ext cx="2905125" cy="1230312"/>
          </a:xfrm>
          <a:effectLst>
            <a:outerShdw blurRad="292100" dist="139700" dir="2700000" algn="tl" rotWithShape="0">
              <a:srgbClr val="333333">
                <a:alpha val="65000"/>
              </a:srgbClr>
            </a:outerShdw>
          </a:effectLst>
        </p:spPr>
      </p:pic>
      <p:sp>
        <p:nvSpPr>
          <p:cNvPr id="7" name="Slide Number Placeholder 6"/>
          <p:cNvSpPr>
            <a:spLocks noGrp="1"/>
          </p:cNvSpPr>
          <p:nvPr>
            <p:ph type="sldNum" sz="quarter" idx="12"/>
          </p:nvPr>
        </p:nvSpPr>
        <p:spPr/>
        <p:txBody>
          <a:bodyPr/>
          <a:lstStyle/>
          <a:p>
            <a:pPr>
              <a:defRPr/>
            </a:pPr>
            <a:fld id="{4ADD32EB-6329-4B9F-870A-FFE55CAAEA52}" type="slidenum">
              <a:rPr lang="en-IE" smtClean="0">
                <a:solidFill>
                  <a:srgbClr val="FFFFFF"/>
                </a:solidFill>
              </a:rPr>
              <a:pPr>
                <a:defRPr/>
              </a:pPr>
              <a:t>39</a:t>
            </a:fld>
            <a:endParaRPr lang="en-IE">
              <a:solidFill>
                <a:srgbClr val="FFFFFF"/>
              </a:solidFill>
            </a:endParaRPr>
          </a:p>
        </p:txBody>
      </p:sp>
      <p:pic>
        <p:nvPicPr>
          <p:cNvPr id="53253" name="Picture 2"/>
          <p:cNvPicPr>
            <a:picLocks noGrp="1" noChangeAspect="1" noChangeArrowheads="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376238" y="2670174"/>
            <a:ext cx="4040187" cy="3598863"/>
          </a:xfrm>
          <a:effectLst>
            <a:softEdge rad="112500"/>
          </a:effectLst>
        </p:spPr>
      </p:pic>
      <p:sp>
        <p:nvSpPr>
          <p:cNvPr id="6" name="Rectangle 5"/>
          <p:cNvSpPr/>
          <p:nvPr/>
        </p:nvSpPr>
        <p:spPr bwMode="auto">
          <a:xfrm>
            <a:off x="376238" y="5616575"/>
            <a:ext cx="1081087" cy="436563"/>
          </a:xfrm>
          <a:prstGeom prst="rect">
            <a:avLst/>
          </a:prstGeom>
          <a:solidFill>
            <a:schemeClr val="accent3">
              <a:lumMod val="85000"/>
              <a:alpha val="29000"/>
            </a:schemeClr>
          </a:solidFill>
          <a:ln w="25400" cap="flat" cmpd="sng" algn="ctr">
            <a:solidFill>
              <a:srgbClr val="FF0000"/>
            </a:solidFill>
            <a:prstDash val="solid"/>
            <a:round/>
            <a:headEnd type="none" w="med" len="med"/>
            <a:tailEnd type="none" w="med" len="med"/>
          </a:ln>
          <a:effectLst/>
          <a:extLst/>
        </p:spPr>
        <p:txBody>
          <a:bodyPr/>
          <a:lstStyle/>
          <a:p>
            <a:pPr eaLnBrk="0" fontAlgn="base" hangingPunct="0">
              <a:spcBef>
                <a:spcPct val="0"/>
              </a:spcBef>
              <a:spcAft>
                <a:spcPct val="0"/>
              </a:spcAft>
              <a:defRPr/>
            </a:pPr>
            <a:endParaRPr lang="pl-PL" sz="2400">
              <a:solidFill>
                <a:srgbClr val="000000"/>
              </a:solidFill>
              <a:latin typeface="Times New Roman" charset="0"/>
            </a:endParaRPr>
          </a:p>
        </p:txBody>
      </p:sp>
      <p:sp>
        <p:nvSpPr>
          <p:cNvPr id="52231" name="Right Arrow 2"/>
          <p:cNvSpPr>
            <a:spLocks noChangeArrowheads="1"/>
          </p:cNvSpPr>
          <p:nvPr/>
        </p:nvSpPr>
        <p:spPr bwMode="auto">
          <a:xfrm>
            <a:off x="683568" y="1556792"/>
            <a:ext cx="4697660" cy="1368152"/>
          </a:xfrm>
          <a:prstGeom prst="rightArrow">
            <a:avLst>
              <a:gd name="adj1" fmla="val 50000"/>
              <a:gd name="adj2" fmla="val 48404"/>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fontAlgn="base">
              <a:spcBef>
                <a:spcPct val="0"/>
              </a:spcBef>
              <a:spcAft>
                <a:spcPct val="0"/>
              </a:spcAft>
            </a:pPr>
            <a:r>
              <a:rPr lang="en-GB" sz="1400" dirty="0">
                <a:solidFill>
                  <a:srgbClr val="000000"/>
                </a:solidFill>
                <a:latin typeface="Tahoma" pitchFamily="34" charset="0"/>
              </a:rPr>
              <a:t>7</a:t>
            </a:r>
            <a:r>
              <a:rPr lang="pl-PL" sz="1400" dirty="0">
                <a:solidFill>
                  <a:srgbClr val="000000"/>
                </a:solidFill>
                <a:latin typeface="Tahoma" pitchFamily="34" charset="0"/>
              </a:rPr>
              <a:t>. SSN wil ask you for voyage details to cal</a:t>
            </a:r>
            <a:r>
              <a:rPr lang="en-GB" sz="1400" dirty="0">
                <a:solidFill>
                  <a:srgbClr val="000000"/>
                </a:solidFill>
                <a:latin typeface="Tahoma" pitchFamily="34" charset="0"/>
              </a:rPr>
              <a:t>c</a:t>
            </a:r>
            <a:r>
              <a:rPr lang="pl-PL" sz="1400" dirty="0">
                <a:solidFill>
                  <a:srgbClr val="000000"/>
                </a:solidFill>
                <a:latin typeface="Tahoma" pitchFamily="34" charset="0"/>
              </a:rPr>
              <a:t>ulate route and </a:t>
            </a:r>
            <a:r>
              <a:rPr lang="en-GB" sz="1400" dirty="0">
                <a:solidFill>
                  <a:srgbClr val="000000"/>
                </a:solidFill>
                <a:latin typeface="Tahoma" pitchFamily="34" charset="0"/>
              </a:rPr>
              <a:t>propose </a:t>
            </a:r>
            <a:r>
              <a:rPr lang="pl-PL" sz="1400" dirty="0">
                <a:solidFill>
                  <a:srgbClr val="000000"/>
                </a:solidFill>
                <a:latin typeface="Tahoma" pitchFamily="34" charset="0"/>
              </a:rPr>
              <a:t>automatic</a:t>
            </a:r>
            <a:r>
              <a:rPr lang="en-GB" sz="1400" dirty="0">
                <a:solidFill>
                  <a:srgbClr val="000000"/>
                </a:solidFill>
                <a:latin typeface="Tahoma" pitchFamily="34" charset="0"/>
              </a:rPr>
              <a:t>a</a:t>
            </a:r>
            <a:r>
              <a:rPr lang="pl-PL" sz="1400" dirty="0">
                <a:solidFill>
                  <a:srgbClr val="000000"/>
                </a:solidFill>
                <a:latin typeface="Tahoma" pitchFamily="34" charset="0"/>
              </a:rPr>
              <a:t>lly the list of recipients</a:t>
            </a:r>
            <a:r>
              <a:rPr lang="en-GB" sz="1400" dirty="0">
                <a:solidFill>
                  <a:srgbClr val="000000"/>
                </a:solidFill>
                <a:latin typeface="Tahoma" pitchFamily="34" charset="0"/>
              </a:rPr>
              <a:t> along the planned route</a:t>
            </a:r>
            <a:endParaRPr lang="en-IE" sz="1400" dirty="0">
              <a:solidFill>
                <a:srgbClr val="000000"/>
              </a:solidFill>
              <a:latin typeface="Tahoma" pitchFamily="34" charset="0"/>
            </a:endParaRPr>
          </a:p>
        </p:txBody>
      </p:sp>
      <p:sp>
        <p:nvSpPr>
          <p:cNvPr id="52233" name="Right Arrow 2"/>
          <p:cNvSpPr>
            <a:spLocks noChangeArrowheads="1"/>
          </p:cNvSpPr>
          <p:nvPr/>
        </p:nvSpPr>
        <p:spPr bwMode="auto">
          <a:xfrm>
            <a:off x="1506537" y="3068960"/>
            <a:ext cx="2921447" cy="963612"/>
          </a:xfrm>
          <a:prstGeom prst="rightArrow">
            <a:avLst>
              <a:gd name="adj1" fmla="val 50000"/>
              <a:gd name="adj2" fmla="val 49888"/>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fontAlgn="base">
              <a:spcBef>
                <a:spcPct val="0"/>
              </a:spcBef>
              <a:spcAft>
                <a:spcPct val="0"/>
              </a:spcAft>
            </a:pPr>
            <a:r>
              <a:rPr lang="en-GB" sz="1400" dirty="0">
                <a:solidFill>
                  <a:srgbClr val="000000"/>
                </a:solidFill>
                <a:latin typeface="Tahoma" pitchFamily="34" charset="0"/>
              </a:rPr>
              <a:t>8</a:t>
            </a:r>
            <a:r>
              <a:rPr lang="pl-PL" sz="1400" dirty="0">
                <a:solidFill>
                  <a:srgbClr val="000000"/>
                </a:solidFill>
                <a:latin typeface="Tahoma" pitchFamily="34" charset="0"/>
              </a:rPr>
              <a:t>. </a:t>
            </a:r>
            <a:r>
              <a:rPr lang="pl-PL" sz="1400" dirty="0" smtClean="0">
                <a:solidFill>
                  <a:srgbClr val="000000"/>
                </a:solidFill>
                <a:latin typeface="Tahoma" pitchFamily="34" charset="0"/>
              </a:rPr>
              <a:t>Sele</a:t>
            </a:r>
            <a:r>
              <a:rPr lang="en-GB" sz="1400" dirty="0" smtClean="0">
                <a:solidFill>
                  <a:srgbClr val="000000"/>
                </a:solidFill>
                <a:latin typeface="Tahoma" pitchFamily="34" charset="0"/>
              </a:rPr>
              <a:t>c</a:t>
            </a:r>
            <a:r>
              <a:rPr lang="pl-PL" sz="1400" dirty="0" smtClean="0">
                <a:solidFill>
                  <a:srgbClr val="000000"/>
                </a:solidFill>
                <a:latin typeface="Tahoma" pitchFamily="34" charset="0"/>
              </a:rPr>
              <a:t>t </a:t>
            </a:r>
            <a:r>
              <a:rPr lang="pl-PL" sz="1400" dirty="0">
                <a:solidFill>
                  <a:srgbClr val="000000"/>
                </a:solidFill>
                <a:latin typeface="Tahoma" pitchFamily="34" charset="0"/>
              </a:rPr>
              <a:t>list of recipients</a:t>
            </a:r>
            <a:endParaRPr lang="en-IE" sz="1400" dirty="0">
              <a:solidFill>
                <a:srgbClr val="000000"/>
              </a:solidFill>
              <a:latin typeface="Tahoma" pitchFamily="34" charset="0"/>
            </a:endParaRPr>
          </a:p>
        </p:txBody>
      </p:sp>
      <p:sp>
        <p:nvSpPr>
          <p:cNvPr id="52234" name="Left Arrow 1"/>
          <p:cNvSpPr>
            <a:spLocks noChangeArrowheads="1"/>
          </p:cNvSpPr>
          <p:nvPr/>
        </p:nvSpPr>
        <p:spPr bwMode="auto">
          <a:xfrm>
            <a:off x="1506537" y="5323681"/>
            <a:ext cx="2840627" cy="1022350"/>
          </a:xfrm>
          <a:prstGeom prst="leftArrow">
            <a:avLst>
              <a:gd name="adj1" fmla="val 50000"/>
              <a:gd name="adj2" fmla="val 50055"/>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fontAlgn="base" hangingPunct="0">
              <a:spcBef>
                <a:spcPct val="0"/>
              </a:spcBef>
              <a:spcAft>
                <a:spcPct val="0"/>
              </a:spcAft>
            </a:pPr>
            <a:r>
              <a:rPr lang="en-GB" sz="1600" dirty="0">
                <a:solidFill>
                  <a:srgbClr val="000000"/>
                </a:solidFill>
                <a:latin typeface="Tahoma" pitchFamily="34" charset="0"/>
                <a:cs typeface="Tahoma" pitchFamily="34" charset="0"/>
              </a:rPr>
              <a:t>9</a:t>
            </a:r>
            <a:r>
              <a:rPr lang="pl-PL" sz="1600" dirty="0">
                <a:solidFill>
                  <a:srgbClr val="000000"/>
                </a:solidFill>
                <a:latin typeface="Tahoma" pitchFamily="34" charset="0"/>
                <a:cs typeface="Tahoma" pitchFamily="34" charset="0"/>
              </a:rPr>
              <a:t>. Finish the process by submitting the alert</a:t>
            </a:r>
          </a:p>
        </p:txBody>
      </p:sp>
      <p:sp>
        <p:nvSpPr>
          <p:cNvPr id="12" name="Title 1"/>
          <p:cNvSpPr>
            <a:spLocks noGrp="1"/>
          </p:cNvSpPr>
          <p:nvPr>
            <p:ph type="title"/>
          </p:nvPr>
        </p:nvSpPr>
        <p:spPr>
          <a:xfrm>
            <a:off x="395536" y="764704"/>
            <a:ext cx="8352928" cy="576064"/>
          </a:xfrm>
        </p:spPr>
        <p:txBody>
          <a:bodyPr/>
          <a:lstStyle/>
          <a:p>
            <a:r>
              <a:rPr lang="en-GB" sz="2600" dirty="0" smtClean="0"/>
              <a:t>Distribution</a:t>
            </a:r>
            <a:endParaRPr lang="en-IE" sz="2600" dirty="0" smtClean="0"/>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47165" y="3356992"/>
            <a:ext cx="4796836"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ectangle 10"/>
          <p:cNvSpPr/>
          <p:nvPr/>
        </p:nvSpPr>
        <p:spPr>
          <a:xfrm>
            <a:off x="2113607" y="1048760"/>
            <a:ext cx="466795" cy="769441"/>
          </a:xfrm>
          <a:prstGeom prst="rect">
            <a:avLst/>
          </a:prstGeom>
        </p:spPr>
        <p:txBody>
          <a:bodyPr wrap="none">
            <a:spAutoFit/>
          </a:bodyPr>
          <a:lstStyle/>
          <a:p>
            <a:pPr algn="ctr"/>
            <a:r>
              <a:rPr lang="en-US" sz="44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3</a:t>
            </a:r>
          </a:p>
        </p:txBody>
      </p:sp>
    </p:spTree>
    <p:extLst>
      <p:ext uri="{BB962C8B-B14F-4D97-AF65-F5344CB8AC3E}">
        <p14:creationId xmlns:p14="http://schemas.microsoft.com/office/powerpoint/2010/main" val="1712084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ounded Rectangle 1"/>
          <p:cNvSpPr>
            <a:spLocks noChangeArrowheads="1"/>
          </p:cNvSpPr>
          <p:nvPr/>
        </p:nvSpPr>
        <p:spPr bwMode="auto">
          <a:xfrm>
            <a:off x="1619250" y="1830388"/>
            <a:ext cx="6762750" cy="1141412"/>
          </a:xfrm>
          <a:prstGeom prst="roundRect">
            <a:avLst>
              <a:gd name="adj" fmla="val 16667"/>
            </a:avLst>
          </a:prstGeom>
          <a:solidFill>
            <a:schemeClr val="accent1"/>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0" hangingPunct="0"/>
            <a:endParaRPr lang="en-US"/>
          </a:p>
        </p:txBody>
      </p:sp>
      <p:sp>
        <p:nvSpPr>
          <p:cNvPr id="49" name="Rectangle 6"/>
          <p:cNvSpPr>
            <a:spLocks noGrp="1" noChangeArrowheads="1"/>
          </p:cNvSpPr>
          <p:nvPr>
            <p:ph type="sldNum" sz="quarter" idx="12"/>
          </p:nvPr>
        </p:nvSpPr>
        <p:spPr/>
        <p:txBody>
          <a:bodyPr/>
          <a:lstStyle/>
          <a:p>
            <a:pPr>
              <a:defRPr/>
            </a:pPr>
            <a:fld id="{8C99CE66-5063-42CD-B33D-68CD46794D4C}" type="slidenum">
              <a:rPr lang="en-GB"/>
              <a:pPr>
                <a:defRPr/>
              </a:pPr>
              <a:t>4</a:t>
            </a:fld>
            <a:endParaRPr lang="en-GB"/>
          </a:p>
        </p:txBody>
      </p:sp>
      <p:sp>
        <p:nvSpPr>
          <p:cNvPr id="22532" name="Rectangle 2"/>
          <p:cNvSpPr>
            <a:spLocks noGrp="1" noChangeArrowheads="1"/>
          </p:cNvSpPr>
          <p:nvPr>
            <p:ph type="title" idx="4294967295"/>
          </p:nvPr>
        </p:nvSpPr>
        <p:spPr>
          <a:xfrm>
            <a:off x="395288" y="1052736"/>
            <a:ext cx="8488362" cy="666750"/>
          </a:xfrm>
        </p:spPr>
        <p:txBody>
          <a:bodyPr/>
          <a:lstStyle/>
          <a:p>
            <a:r>
              <a:rPr lang="en-GB" sz="2600" dirty="0" smtClean="0"/>
              <a:t>Information exchanged through SSN</a:t>
            </a:r>
          </a:p>
        </p:txBody>
      </p:sp>
      <p:pic>
        <p:nvPicPr>
          <p:cNvPr id="22535" name="Picture 5" descr="j02353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5288" y="2590800"/>
            <a:ext cx="685800" cy="762000"/>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2536" name="Picture 6" descr="j023531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956550" y="5516563"/>
            <a:ext cx="685800" cy="700087"/>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pic>
      <p:sp>
        <p:nvSpPr>
          <p:cNvPr id="22537" name="Text Box 7"/>
          <p:cNvSpPr txBox="1">
            <a:spLocks noChangeArrowheads="1"/>
          </p:cNvSpPr>
          <p:nvPr/>
        </p:nvSpPr>
        <p:spPr bwMode="auto">
          <a:xfrm>
            <a:off x="250825" y="1830388"/>
            <a:ext cx="1223963" cy="439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5000"/>
              </a:lnSpc>
              <a:spcBef>
                <a:spcPct val="50000"/>
              </a:spcBef>
              <a:buClr>
                <a:srgbClr val="000000"/>
              </a:buClr>
              <a:buSzPct val="100000"/>
              <a:buFont typeface="Times New Roman" pitchFamily="18" charset="0"/>
              <a:buNone/>
            </a:pPr>
            <a:r>
              <a:rPr lang="en-GB" dirty="0">
                <a:latin typeface="Arial" charset="0"/>
                <a:ea typeface="ＭＳ Ｐゴシック" pitchFamily="-108" charset="-128"/>
                <a:cs typeface="Lucida Sans Unicode" pitchFamily="34" charset="0"/>
              </a:rPr>
              <a:t>Port  A</a:t>
            </a:r>
          </a:p>
        </p:txBody>
      </p:sp>
      <p:sp>
        <p:nvSpPr>
          <p:cNvPr id="22538" name="Text Box 8"/>
          <p:cNvSpPr txBox="1">
            <a:spLocks noChangeArrowheads="1"/>
          </p:cNvSpPr>
          <p:nvPr/>
        </p:nvSpPr>
        <p:spPr bwMode="auto">
          <a:xfrm>
            <a:off x="7667625" y="5013325"/>
            <a:ext cx="1223963" cy="439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5000"/>
              </a:lnSpc>
              <a:spcBef>
                <a:spcPct val="50000"/>
              </a:spcBef>
              <a:buClr>
                <a:srgbClr val="000000"/>
              </a:buClr>
              <a:buSzPct val="100000"/>
              <a:buFont typeface="Times New Roman" pitchFamily="18" charset="0"/>
              <a:buNone/>
            </a:pPr>
            <a:r>
              <a:rPr lang="en-GB">
                <a:latin typeface="Arial" charset="0"/>
                <a:ea typeface="ＭＳ Ｐゴシック" pitchFamily="-108" charset="-128"/>
                <a:cs typeface="Lucida Sans Unicode" pitchFamily="34" charset="0"/>
              </a:rPr>
              <a:t>Port B</a:t>
            </a:r>
          </a:p>
        </p:txBody>
      </p:sp>
      <p:sp>
        <p:nvSpPr>
          <p:cNvPr id="22541" name="Text Box 12"/>
          <p:cNvSpPr txBox="1">
            <a:spLocks noChangeArrowheads="1"/>
          </p:cNvSpPr>
          <p:nvPr/>
        </p:nvSpPr>
        <p:spPr bwMode="auto">
          <a:xfrm>
            <a:off x="4365625" y="2016125"/>
            <a:ext cx="1296988" cy="769938"/>
          </a:xfrm>
          <a:prstGeom prst="rect">
            <a:avLst/>
          </a:prstGeom>
          <a:solidFill>
            <a:srgbClr val="FFFF00"/>
          </a:solidFill>
          <a:ln w="6350">
            <a:solidFill>
              <a:schemeClr val="tx1"/>
            </a:solidFill>
            <a:miter lim="800000"/>
            <a:headEnd/>
            <a:tailEnd/>
          </a:ln>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5000"/>
              </a:lnSpc>
              <a:spcBef>
                <a:spcPct val="50000"/>
              </a:spcBef>
              <a:buClr>
                <a:srgbClr val="000000"/>
              </a:buClr>
              <a:buSzPct val="100000"/>
              <a:buFont typeface="Times New Roman" pitchFamily="18" charset="0"/>
              <a:buNone/>
            </a:pPr>
            <a:r>
              <a:rPr lang="en-GB" sz="1600" b="1" dirty="0">
                <a:latin typeface="Arial" charset="0"/>
                <a:ea typeface="ＭＳ Ｐゴシック" pitchFamily="-108" charset="-128"/>
                <a:cs typeface="Lucida Sans Unicode" pitchFamily="34" charset="0"/>
              </a:rPr>
              <a:t>Pre-arrival</a:t>
            </a:r>
          </a:p>
          <a:p>
            <a:pPr>
              <a:lnSpc>
                <a:spcPct val="95000"/>
              </a:lnSpc>
              <a:spcBef>
                <a:spcPct val="50000"/>
              </a:spcBef>
              <a:buClr>
                <a:srgbClr val="000000"/>
              </a:buClr>
              <a:buSzPct val="100000"/>
              <a:buFont typeface="Times New Roman" pitchFamily="18" charset="0"/>
              <a:buNone/>
            </a:pPr>
            <a:r>
              <a:rPr lang="en-GB" sz="1200" dirty="0">
                <a:latin typeface="Arial" charset="0"/>
                <a:ea typeface="ＭＳ Ｐゴシック" pitchFamily="-108" charset="-128"/>
                <a:cs typeface="Lucida Sans Unicode" pitchFamily="34" charset="0"/>
              </a:rPr>
              <a:t>Ship ID, ETA, ETD, POB etc…</a:t>
            </a:r>
          </a:p>
        </p:txBody>
      </p:sp>
      <p:sp>
        <p:nvSpPr>
          <p:cNvPr id="22542" name="Text Box 13"/>
          <p:cNvSpPr txBox="1">
            <a:spLocks noChangeArrowheads="1"/>
          </p:cNvSpPr>
          <p:nvPr/>
        </p:nvSpPr>
        <p:spPr bwMode="auto">
          <a:xfrm>
            <a:off x="990600" y="5257800"/>
            <a:ext cx="1366838" cy="1122363"/>
          </a:xfrm>
          <a:prstGeom prst="rect">
            <a:avLst/>
          </a:prstGeom>
          <a:solidFill>
            <a:srgbClr val="FFFF00"/>
          </a:solidFill>
          <a:ln w="6350">
            <a:solidFill>
              <a:schemeClr val="tx1"/>
            </a:solidFill>
            <a:miter lim="800000"/>
            <a:headEnd/>
            <a:tailEnd/>
          </a:ln>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5000"/>
              </a:lnSpc>
              <a:spcBef>
                <a:spcPct val="50000"/>
              </a:spcBef>
              <a:buClr>
                <a:srgbClr val="000000"/>
              </a:buClr>
              <a:buSzPct val="100000"/>
              <a:buFont typeface="Times New Roman" pitchFamily="18" charset="0"/>
              <a:buNone/>
            </a:pPr>
            <a:r>
              <a:rPr lang="en-GB" sz="1600" b="1">
                <a:latin typeface="Arial" charset="0"/>
                <a:ea typeface="ＭＳ Ｐゴシック" pitchFamily="-108" charset="-128"/>
                <a:cs typeface="Lucida Sans Unicode" pitchFamily="34" charset="0"/>
              </a:rPr>
              <a:t>Ship report</a:t>
            </a:r>
          </a:p>
          <a:p>
            <a:pPr>
              <a:lnSpc>
                <a:spcPct val="95000"/>
              </a:lnSpc>
              <a:spcBef>
                <a:spcPct val="50000"/>
              </a:spcBef>
              <a:buClr>
                <a:srgbClr val="000000"/>
              </a:buClr>
              <a:buSzPct val="100000"/>
              <a:buFont typeface="Times New Roman" pitchFamily="18" charset="0"/>
              <a:buNone/>
            </a:pPr>
            <a:r>
              <a:rPr lang="fr-FR" sz="1600" b="1">
                <a:latin typeface="Arial" charset="0"/>
                <a:ea typeface="ＭＳ Ｐゴシック" pitchFamily="-108" charset="-128"/>
                <a:cs typeface="Lucida Sans Unicode" pitchFamily="34" charset="0"/>
              </a:rPr>
              <a:t>AIS/MRS</a:t>
            </a:r>
            <a:endParaRPr lang="en-GB" sz="1600" b="1">
              <a:latin typeface="Arial" charset="0"/>
              <a:ea typeface="ＭＳ Ｐゴシック" pitchFamily="-108" charset="-128"/>
              <a:cs typeface="Lucida Sans Unicode" pitchFamily="34" charset="0"/>
            </a:endParaRPr>
          </a:p>
          <a:p>
            <a:pPr>
              <a:lnSpc>
                <a:spcPct val="95000"/>
              </a:lnSpc>
              <a:spcBef>
                <a:spcPct val="50000"/>
              </a:spcBef>
              <a:buClr>
                <a:srgbClr val="000000"/>
              </a:buClr>
              <a:buSzPct val="100000"/>
              <a:buFont typeface="Times New Roman" pitchFamily="18" charset="0"/>
              <a:buNone/>
            </a:pPr>
            <a:r>
              <a:rPr lang="en-GB" sz="1200">
                <a:latin typeface="Arial" charset="0"/>
                <a:ea typeface="ＭＳ Ｐゴシック" pitchFamily="-108" charset="-128"/>
                <a:cs typeface="Lucida Sans Unicode" pitchFamily="34" charset="0"/>
              </a:rPr>
              <a:t>ID, POB,  Position…</a:t>
            </a:r>
          </a:p>
        </p:txBody>
      </p:sp>
      <p:sp>
        <p:nvSpPr>
          <p:cNvPr id="22543" name="Text Box 14"/>
          <p:cNvSpPr txBox="1">
            <a:spLocks noChangeArrowheads="1"/>
          </p:cNvSpPr>
          <p:nvPr/>
        </p:nvSpPr>
        <p:spPr bwMode="auto">
          <a:xfrm>
            <a:off x="1763713" y="2060575"/>
            <a:ext cx="2046287" cy="595313"/>
          </a:xfrm>
          <a:prstGeom prst="rect">
            <a:avLst/>
          </a:prstGeom>
          <a:solidFill>
            <a:srgbClr val="FFFF00"/>
          </a:solidFill>
          <a:ln w="6350">
            <a:solidFill>
              <a:schemeClr val="tx1"/>
            </a:solidFill>
            <a:miter lim="800000"/>
            <a:headEnd/>
            <a:tailEnd/>
          </a:ln>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5000"/>
              </a:lnSpc>
              <a:spcBef>
                <a:spcPct val="50000"/>
              </a:spcBef>
              <a:buClr>
                <a:srgbClr val="000000"/>
              </a:buClr>
              <a:buSzPct val="100000"/>
              <a:buFont typeface="Times New Roman" pitchFamily="18" charset="0"/>
              <a:buNone/>
            </a:pPr>
            <a:r>
              <a:rPr lang="fr-FR" sz="1600" b="1">
                <a:latin typeface="Arial" charset="0"/>
                <a:ea typeface="ＭＳ Ｐゴシック" pitchFamily="-108" charset="-128"/>
                <a:cs typeface="Lucida Sans Unicode" pitchFamily="34" charset="0"/>
              </a:rPr>
              <a:t>HAZMAT</a:t>
            </a:r>
            <a:endParaRPr lang="en-GB" sz="1600" b="1">
              <a:latin typeface="Arial" charset="0"/>
              <a:ea typeface="ＭＳ Ｐゴシック" pitchFamily="-108" charset="-128"/>
              <a:cs typeface="Lucida Sans Unicode" pitchFamily="34" charset="0"/>
            </a:endParaRPr>
          </a:p>
          <a:p>
            <a:pPr>
              <a:lnSpc>
                <a:spcPct val="95000"/>
              </a:lnSpc>
              <a:spcBef>
                <a:spcPct val="50000"/>
              </a:spcBef>
              <a:buClr>
                <a:srgbClr val="000000"/>
              </a:buClr>
              <a:buSzPct val="100000"/>
              <a:buFont typeface="Times New Roman" pitchFamily="18" charset="0"/>
              <a:buNone/>
            </a:pPr>
            <a:r>
              <a:rPr lang="en-GB" sz="1200">
                <a:latin typeface="Arial" charset="0"/>
                <a:ea typeface="ＭＳ Ｐゴシック" pitchFamily="-108" charset="-128"/>
                <a:cs typeface="Lucida Sans Unicode" pitchFamily="34" charset="0"/>
              </a:rPr>
              <a:t>Ship ID, ETD, ETA, Cargo</a:t>
            </a:r>
            <a:r>
              <a:rPr lang="en-GB" sz="1200" b="1">
                <a:latin typeface="Arial" charset="0"/>
                <a:ea typeface="ＭＳ Ｐゴシック" pitchFamily="-108" charset="-128"/>
                <a:cs typeface="Lucida Sans Unicode" pitchFamily="34" charset="0"/>
              </a:rPr>
              <a:t> </a:t>
            </a:r>
          </a:p>
        </p:txBody>
      </p:sp>
      <p:sp>
        <p:nvSpPr>
          <p:cNvPr id="22544" name="Rectangle 15"/>
          <p:cNvSpPr>
            <a:spLocks noChangeArrowheads="1"/>
          </p:cNvSpPr>
          <p:nvPr/>
        </p:nvSpPr>
        <p:spPr bwMode="auto">
          <a:xfrm>
            <a:off x="609600" y="1143000"/>
            <a:ext cx="7770813"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p>
            <a:pPr eaLnBrk="0" hangingPunct="0"/>
            <a:endParaRPr lang="en-US" sz="2800" b="1">
              <a:solidFill>
                <a:srgbClr val="0078C7"/>
              </a:solidFill>
              <a:latin typeface="Verdana" pitchFamily="34" charset="0"/>
              <a:ea typeface="ＭＳ Ｐゴシック" pitchFamily="-108" charset="-128"/>
            </a:endParaRPr>
          </a:p>
        </p:txBody>
      </p:sp>
      <p:sp>
        <p:nvSpPr>
          <p:cNvPr id="22547" name="Rectangle 18"/>
          <p:cNvSpPr>
            <a:spLocks noChangeArrowheads="1"/>
          </p:cNvSpPr>
          <p:nvPr/>
        </p:nvSpPr>
        <p:spPr bwMode="auto">
          <a:xfrm>
            <a:off x="609600" y="1143000"/>
            <a:ext cx="7770813"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p>
            <a:pPr eaLnBrk="0" hangingPunct="0"/>
            <a:endParaRPr lang="en-US" sz="2800" b="1">
              <a:solidFill>
                <a:srgbClr val="0078C7"/>
              </a:solidFill>
              <a:latin typeface="Verdana" pitchFamily="34" charset="0"/>
              <a:ea typeface="ＭＳ Ｐゴシック" pitchFamily="-108" charset="-128"/>
            </a:endParaRPr>
          </a:p>
        </p:txBody>
      </p:sp>
      <p:sp>
        <p:nvSpPr>
          <p:cNvPr id="22550" name="Rectangle 21"/>
          <p:cNvSpPr>
            <a:spLocks noChangeArrowheads="1"/>
          </p:cNvSpPr>
          <p:nvPr/>
        </p:nvSpPr>
        <p:spPr bwMode="auto">
          <a:xfrm>
            <a:off x="609600" y="1143000"/>
            <a:ext cx="7770813"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p>
            <a:pPr eaLnBrk="0" hangingPunct="0"/>
            <a:endParaRPr lang="en-US" sz="2800" b="1">
              <a:solidFill>
                <a:srgbClr val="0078C7"/>
              </a:solidFill>
              <a:latin typeface="Verdana" pitchFamily="34" charset="0"/>
              <a:ea typeface="ＭＳ Ｐゴシック" pitchFamily="-108" charset="-128"/>
            </a:endParaRPr>
          </a:p>
        </p:txBody>
      </p:sp>
      <p:sp>
        <p:nvSpPr>
          <p:cNvPr id="22553" name="Rectangle 24"/>
          <p:cNvSpPr>
            <a:spLocks noChangeArrowheads="1"/>
          </p:cNvSpPr>
          <p:nvPr/>
        </p:nvSpPr>
        <p:spPr bwMode="auto">
          <a:xfrm>
            <a:off x="609600" y="1143000"/>
            <a:ext cx="7770813"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p>
            <a:pPr eaLnBrk="0" hangingPunct="0"/>
            <a:endParaRPr lang="en-US" sz="2800" b="1">
              <a:solidFill>
                <a:srgbClr val="0078C7"/>
              </a:solidFill>
              <a:latin typeface="Verdana" pitchFamily="34" charset="0"/>
              <a:ea typeface="ＭＳ Ｐゴシック" pitchFamily="-108" charset="-128"/>
            </a:endParaRPr>
          </a:p>
        </p:txBody>
      </p:sp>
      <p:sp>
        <p:nvSpPr>
          <p:cNvPr id="22556" name="Rectangle 27"/>
          <p:cNvSpPr>
            <a:spLocks noChangeArrowheads="1"/>
          </p:cNvSpPr>
          <p:nvPr/>
        </p:nvSpPr>
        <p:spPr bwMode="auto">
          <a:xfrm>
            <a:off x="611188" y="1196975"/>
            <a:ext cx="7770812"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p>
            <a:pPr eaLnBrk="0" hangingPunct="0"/>
            <a:endParaRPr lang="en-US" sz="2800" b="1">
              <a:solidFill>
                <a:srgbClr val="0078C7"/>
              </a:solidFill>
              <a:latin typeface="Verdana" pitchFamily="34" charset="0"/>
              <a:ea typeface="ＭＳ Ｐゴシック" pitchFamily="-108" charset="-128"/>
            </a:endParaRPr>
          </a:p>
        </p:txBody>
      </p:sp>
      <p:grpSp>
        <p:nvGrpSpPr>
          <p:cNvPr id="2" name="Group 1"/>
          <p:cNvGrpSpPr/>
          <p:nvPr/>
        </p:nvGrpSpPr>
        <p:grpSpPr>
          <a:xfrm>
            <a:off x="1619250" y="3788519"/>
            <a:ext cx="4248150" cy="936625"/>
            <a:chOff x="1619250" y="3717032"/>
            <a:chExt cx="4248150" cy="936625"/>
          </a:xfrm>
        </p:grpSpPr>
        <p:sp>
          <p:nvSpPr>
            <p:cNvPr id="22533" name="AutoShape 3"/>
            <p:cNvSpPr>
              <a:spLocks noChangeArrowheads="1"/>
            </p:cNvSpPr>
            <p:nvPr/>
          </p:nvSpPr>
          <p:spPr bwMode="auto">
            <a:xfrm>
              <a:off x="2484438" y="4365625"/>
              <a:ext cx="358775" cy="287338"/>
            </a:xfrm>
            <a:prstGeom prst="rtTriangle">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45" name="AutoShape 16"/>
            <p:cNvSpPr>
              <a:spLocks noChangeArrowheads="1"/>
            </p:cNvSpPr>
            <p:nvPr/>
          </p:nvSpPr>
          <p:spPr bwMode="auto">
            <a:xfrm>
              <a:off x="2484438" y="4365625"/>
              <a:ext cx="358775" cy="287338"/>
            </a:xfrm>
            <a:prstGeom prst="rtTriangle">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48" name="AutoShape 19"/>
            <p:cNvSpPr>
              <a:spLocks noChangeArrowheads="1"/>
            </p:cNvSpPr>
            <p:nvPr/>
          </p:nvSpPr>
          <p:spPr bwMode="auto">
            <a:xfrm>
              <a:off x="2484438" y="4365625"/>
              <a:ext cx="358775" cy="287338"/>
            </a:xfrm>
            <a:prstGeom prst="rtTriangle">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51" name="AutoShape 22"/>
            <p:cNvSpPr>
              <a:spLocks noChangeArrowheads="1"/>
            </p:cNvSpPr>
            <p:nvPr/>
          </p:nvSpPr>
          <p:spPr bwMode="auto">
            <a:xfrm>
              <a:off x="2484438" y="4365625"/>
              <a:ext cx="358775" cy="287338"/>
            </a:xfrm>
            <a:prstGeom prst="rtTriangle">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54" name="AutoShape 25"/>
            <p:cNvSpPr>
              <a:spLocks noChangeArrowheads="1"/>
            </p:cNvSpPr>
            <p:nvPr/>
          </p:nvSpPr>
          <p:spPr bwMode="auto">
            <a:xfrm>
              <a:off x="2484438" y="4365625"/>
              <a:ext cx="358775" cy="287338"/>
            </a:xfrm>
            <a:prstGeom prst="rtTriangle">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57" name="AutoShape 28"/>
            <p:cNvSpPr>
              <a:spLocks noChangeArrowheads="1"/>
            </p:cNvSpPr>
            <p:nvPr/>
          </p:nvSpPr>
          <p:spPr bwMode="auto">
            <a:xfrm>
              <a:off x="2530475" y="4366319"/>
              <a:ext cx="2879725" cy="287338"/>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836 w 21600"/>
                <a:gd name="T13" fmla="*/ 2836 h 21600"/>
                <a:gd name="T14" fmla="*/ 18764 w 21600"/>
                <a:gd name="T15" fmla="*/ 18764 h 21600"/>
              </a:gdLst>
              <a:ahLst/>
              <a:cxnLst>
                <a:cxn ang="T8">
                  <a:pos x="T0" y="T1"/>
                </a:cxn>
                <a:cxn ang="T9">
                  <a:pos x="T2" y="T3"/>
                </a:cxn>
                <a:cxn ang="T10">
                  <a:pos x="T4" y="T5"/>
                </a:cxn>
                <a:cxn ang="T11">
                  <a:pos x="T6" y="T7"/>
                </a:cxn>
              </a:cxnLst>
              <a:rect l="T12" t="T13" r="T14" b="T15"/>
              <a:pathLst>
                <a:path w="21600" h="21600">
                  <a:moveTo>
                    <a:pt x="0" y="0"/>
                  </a:moveTo>
                  <a:lnTo>
                    <a:pt x="2072" y="21600"/>
                  </a:lnTo>
                  <a:lnTo>
                    <a:pt x="19528" y="21600"/>
                  </a:lnTo>
                  <a:lnTo>
                    <a:pt x="21600" y="0"/>
                  </a:lnTo>
                  <a:lnTo>
                    <a:pt x="0" y="0"/>
                  </a:lnTo>
                  <a:close/>
                </a:path>
              </a:pathLst>
            </a:custGeom>
            <a:solidFill>
              <a:schemeClr val="tx1"/>
            </a:solidFill>
            <a:ln w="9525">
              <a:solidFill>
                <a:schemeClr val="tx1"/>
              </a:solidFill>
              <a:miter lim="800000"/>
              <a:headEnd/>
              <a:tailEnd/>
            </a:ln>
          </p:spPr>
          <p:txBody>
            <a:bodyPr wrap="none" anchor="ctr"/>
            <a:lstStyle/>
            <a:p>
              <a:endParaRPr lang="en-IE"/>
            </a:p>
          </p:txBody>
        </p:sp>
        <p:sp>
          <p:nvSpPr>
            <p:cNvPr id="22558" name="AutoShape 29"/>
            <p:cNvSpPr>
              <a:spLocks noChangeArrowheads="1"/>
            </p:cNvSpPr>
            <p:nvPr/>
          </p:nvSpPr>
          <p:spPr bwMode="auto">
            <a:xfrm>
              <a:off x="2484438" y="4365625"/>
              <a:ext cx="358775" cy="287338"/>
            </a:xfrm>
            <a:prstGeom prst="rtTriangle">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59" name="Line 30"/>
            <p:cNvSpPr>
              <a:spLocks noChangeShapeType="1"/>
            </p:cNvSpPr>
            <p:nvPr/>
          </p:nvSpPr>
          <p:spPr bwMode="auto">
            <a:xfrm>
              <a:off x="1619250" y="4653657"/>
              <a:ext cx="4248150" cy="0"/>
            </a:xfrm>
            <a:prstGeom prst="line">
              <a:avLst/>
            </a:prstGeom>
            <a:noFill/>
            <a:ln w="57150">
              <a:solidFill>
                <a:srgbClr val="0066FF"/>
              </a:solidFill>
              <a:round/>
              <a:headEnd/>
              <a:tailEnd/>
            </a:ln>
            <a:extLst>
              <a:ext uri="{909E8E84-426E-40DD-AFC4-6F175D3DCCD1}">
                <a14:hiddenFill xmlns:a14="http://schemas.microsoft.com/office/drawing/2010/main">
                  <a:noFill/>
                </a14:hiddenFill>
              </a:ext>
            </a:extLst>
          </p:spPr>
          <p:txBody>
            <a:bodyPr/>
            <a:lstStyle/>
            <a:p>
              <a:endParaRPr lang="en-IE"/>
            </a:p>
          </p:txBody>
        </p:sp>
        <p:sp>
          <p:nvSpPr>
            <p:cNvPr id="22560" name="Rectangle 31"/>
            <p:cNvSpPr>
              <a:spLocks noChangeArrowheads="1"/>
            </p:cNvSpPr>
            <p:nvPr/>
          </p:nvSpPr>
          <p:spPr bwMode="auto">
            <a:xfrm>
              <a:off x="3105150" y="4150419"/>
              <a:ext cx="504825" cy="215900"/>
            </a:xfrm>
            <a:prstGeom prst="rect">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61" name="Rectangle 32"/>
            <p:cNvSpPr>
              <a:spLocks noChangeArrowheads="1"/>
            </p:cNvSpPr>
            <p:nvPr/>
          </p:nvSpPr>
          <p:spPr bwMode="auto">
            <a:xfrm>
              <a:off x="3394075" y="3934519"/>
              <a:ext cx="215900" cy="215900"/>
            </a:xfrm>
            <a:prstGeom prst="rect">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62" name="AutoShape 33"/>
            <p:cNvSpPr>
              <a:spLocks noChangeArrowheads="1"/>
            </p:cNvSpPr>
            <p:nvPr/>
          </p:nvSpPr>
          <p:spPr bwMode="auto">
            <a:xfrm flipV="1">
              <a:off x="3105150" y="3717032"/>
              <a:ext cx="215900" cy="43180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chemeClr val="tx1"/>
            </a:solidFill>
            <a:ln w="9525">
              <a:solidFill>
                <a:schemeClr val="tx1"/>
              </a:solidFill>
              <a:miter lim="800000"/>
              <a:headEnd/>
              <a:tailEnd/>
            </a:ln>
          </p:spPr>
          <p:txBody>
            <a:bodyPr wrap="none" anchor="ctr"/>
            <a:lstStyle/>
            <a:p>
              <a:endParaRPr lang="en-IE"/>
            </a:p>
          </p:txBody>
        </p:sp>
        <p:sp>
          <p:nvSpPr>
            <p:cNvPr id="22563" name="Rectangle 34"/>
            <p:cNvSpPr>
              <a:spLocks noChangeArrowheads="1"/>
            </p:cNvSpPr>
            <p:nvPr/>
          </p:nvSpPr>
          <p:spPr bwMode="auto">
            <a:xfrm>
              <a:off x="3681413" y="4077394"/>
              <a:ext cx="215900" cy="288925"/>
            </a:xfrm>
            <a:prstGeom prst="rect">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64" name="Rectangle 35"/>
            <p:cNvSpPr>
              <a:spLocks noChangeArrowheads="1"/>
            </p:cNvSpPr>
            <p:nvPr/>
          </p:nvSpPr>
          <p:spPr bwMode="auto">
            <a:xfrm>
              <a:off x="3970338" y="4077394"/>
              <a:ext cx="215900" cy="288925"/>
            </a:xfrm>
            <a:prstGeom prst="rect">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65" name="Rectangle 36"/>
            <p:cNvSpPr>
              <a:spLocks noChangeArrowheads="1"/>
            </p:cNvSpPr>
            <p:nvPr/>
          </p:nvSpPr>
          <p:spPr bwMode="auto">
            <a:xfrm>
              <a:off x="4257675" y="4150419"/>
              <a:ext cx="215900" cy="215900"/>
            </a:xfrm>
            <a:prstGeom prst="rect">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66" name="Rectangle 37"/>
            <p:cNvSpPr>
              <a:spLocks noChangeArrowheads="1"/>
            </p:cNvSpPr>
            <p:nvPr/>
          </p:nvSpPr>
          <p:spPr bwMode="auto">
            <a:xfrm>
              <a:off x="4500563" y="4077394"/>
              <a:ext cx="215900" cy="288925"/>
            </a:xfrm>
            <a:prstGeom prst="rect">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67" name="Rectangle 38"/>
            <p:cNvSpPr>
              <a:spLocks noChangeArrowheads="1"/>
            </p:cNvSpPr>
            <p:nvPr/>
          </p:nvSpPr>
          <p:spPr bwMode="auto">
            <a:xfrm>
              <a:off x="4787900" y="4150419"/>
              <a:ext cx="215900" cy="215900"/>
            </a:xfrm>
            <a:prstGeom prst="rect">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68" name="Rectangle 39"/>
            <p:cNvSpPr>
              <a:spLocks noChangeArrowheads="1"/>
            </p:cNvSpPr>
            <p:nvPr/>
          </p:nvSpPr>
          <p:spPr bwMode="auto">
            <a:xfrm>
              <a:off x="2817813" y="4077394"/>
              <a:ext cx="215900" cy="288925"/>
            </a:xfrm>
            <a:prstGeom prst="rect">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sp>
          <p:nvSpPr>
            <p:cNvPr id="22569" name="Rectangle 40"/>
            <p:cNvSpPr>
              <a:spLocks noChangeArrowheads="1"/>
            </p:cNvSpPr>
            <p:nvPr/>
          </p:nvSpPr>
          <p:spPr bwMode="auto">
            <a:xfrm>
              <a:off x="2530475" y="4150419"/>
              <a:ext cx="215900" cy="215900"/>
            </a:xfrm>
            <a:prstGeom prst="rect">
              <a:avLst/>
            </a:prstGeom>
            <a:solidFill>
              <a:schemeClr val="tx1"/>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grpSp>
      <p:sp>
        <p:nvSpPr>
          <p:cNvPr id="22570" name="AutoShape 41"/>
          <p:cNvSpPr>
            <a:spLocks noChangeArrowheads="1"/>
          </p:cNvSpPr>
          <p:nvPr/>
        </p:nvSpPr>
        <p:spPr bwMode="auto">
          <a:xfrm rot="-7124015" flipH="1" flipV="1">
            <a:off x="1804195" y="3640931"/>
            <a:ext cx="1243012" cy="22320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000" y="9329"/>
                </a:moveTo>
                <a:cubicBezTo>
                  <a:pt x="16695" y="8039"/>
                  <a:pt x="15994" y="6877"/>
                  <a:pt x="14997" y="6004"/>
                </a:cubicBezTo>
                <a:lnTo>
                  <a:pt x="17913" y="2673"/>
                </a:lnTo>
                <a:cubicBezTo>
                  <a:pt x="19603" y="4152"/>
                  <a:pt x="20789" y="6121"/>
                  <a:pt x="21308" y="8307"/>
                </a:cubicBezTo>
                <a:lnTo>
                  <a:pt x="23935" y="7684"/>
                </a:lnTo>
                <a:lnTo>
                  <a:pt x="20290" y="13599"/>
                </a:lnTo>
                <a:lnTo>
                  <a:pt x="14373" y="9952"/>
                </a:lnTo>
                <a:lnTo>
                  <a:pt x="17000" y="9329"/>
                </a:lnTo>
                <a:close/>
              </a:path>
            </a:pathLst>
          </a:custGeom>
          <a:solidFill>
            <a:schemeClr val="accent1"/>
          </a:solidFill>
          <a:ln w="9525">
            <a:solidFill>
              <a:schemeClr val="tx1"/>
            </a:solidFill>
            <a:miter lim="800000"/>
            <a:headEnd/>
            <a:tailEnd/>
          </a:ln>
        </p:spPr>
        <p:txBody>
          <a:bodyPr rot="10800000" vert="eaVert" wrap="none" anchor="ctr"/>
          <a:lstStyle/>
          <a:p>
            <a:endParaRPr lang="en-IE"/>
          </a:p>
        </p:txBody>
      </p:sp>
      <p:sp>
        <p:nvSpPr>
          <p:cNvPr id="22571" name="Freeform 43"/>
          <p:cNvSpPr>
            <a:spLocks/>
          </p:cNvSpPr>
          <p:nvPr/>
        </p:nvSpPr>
        <p:spPr bwMode="auto">
          <a:xfrm>
            <a:off x="683716" y="2924175"/>
            <a:ext cx="7632700" cy="2160588"/>
          </a:xfrm>
          <a:custGeom>
            <a:avLst/>
            <a:gdLst>
              <a:gd name="T0" fmla="*/ 0 w 4808"/>
              <a:gd name="T1" fmla="*/ 0 h 1361"/>
              <a:gd name="T2" fmla="*/ 2147483647 w 4808"/>
              <a:gd name="T3" fmla="*/ 2147483647 h 1361"/>
              <a:gd name="T4" fmla="*/ 2147483647 w 4808"/>
              <a:gd name="T5" fmla="*/ 2147483647 h 1361"/>
              <a:gd name="T6" fmla="*/ 2147483647 w 4808"/>
              <a:gd name="T7" fmla="*/ 2147483647 h 1361"/>
              <a:gd name="T8" fmla="*/ 0 60000 65536"/>
              <a:gd name="T9" fmla="*/ 0 60000 65536"/>
              <a:gd name="T10" fmla="*/ 0 60000 65536"/>
              <a:gd name="T11" fmla="*/ 0 60000 65536"/>
              <a:gd name="T12" fmla="*/ 0 w 4808"/>
              <a:gd name="T13" fmla="*/ 0 h 1361"/>
              <a:gd name="T14" fmla="*/ 4808 w 4808"/>
              <a:gd name="T15" fmla="*/ 1361 h 1361"/>
            </a:gdLst>
            <a:ahLst/>
            <a:cxnLst>
              <a:cxn ang="T8">
                <a:pos x="T0" y="T1"/>
              </a:cxn>
              <a:cxn ang="T9">
                <a:pos x="T2" y="T3"/>
              </a:cxn>
              <a:cxn ang="T10">
                <a:pos x="T4" y="T5"/>
              </a:cxn>
              <a:cxn ang="T11">
                <a:pos x="T6" y="T7"/>
              </a:cxn>
            </a:cxnLst>
            <a:rect l="T12" t="T13" r="T14" b="T15"/>
            <a:pathLst>
              <a:path w="4808" h="1361">
                <a:moveTo>
                  <a:pt x="0" y="0"/>
                </a:moveTo>
                <a:cubicBezTo>
                  <a:pt x="227" y="412"/>
                  <a:pt x="454" y="824"/>
                  <a:pt x="1134" y="998"/>
                </a:cubicBezTo>
                <a:cubicBezTo>
                  <a:pt x="1814" y="1172"/>
                  <a:pt x="3470" y="983"/>
                  <a:pt x="4082" y="1044"/>
                </a:cubicBezTo>
                <a:cubicBezTo>
                  <a:pt x="4694" y="1105"/>
                  <a:pt x="4751" y="1233"/>
                  <a:pt x="4808" y="1361"/>
                </a:cubicBezTo>
              </a:path>
            </a:pathLst>
          </a:custGeom>
          <a:noFill/>
          <a:ln w="38100" cap="rnd">
            <a:solidFill>
              <a:schemeClr val="accent2"/>
            </a:solidFill>
            <a:prstDash val="sysDot"/>
            <a:round/>
            <a:headEnd/>
            <a:tailEnd type="triangle"/>
          </a:ln>
          <a:extLst>
            <a:ext uri="{909E8E84-426E-40DD-AFC4-6F175D3DCCD1}">
              <a14:hiddenFill xmlns:a14="http://schemas.microsoft.com/office/drawing/2010/main">
                <a:solidFill>
                  <a:srgbClr val="FFFFFF"/>
                </a:solidFill>
              </a14:hiddenFill>
            </a:ext>
          </a:extLst>
        </p:spPr>
        <p:txBody>
          <a:bodyPr/>
          <a:lstStyle/>
          <a:p>
            <a:endParaRPr lang="en-IE"/>
          </a:p>
        </p:txBody>
      </p:sp>
      <p:sp>
        <p:nvSpPr>
          <p:cNvPr id="22573" name="AutoShape 45"/>
          <p:cNvSpPr>
            <a:spLocks noChangeArrowheads="1"/>
          </p:cNvSpPr>
          <p:nvPr/>
        </p:nvSpPr>
        <p:spPr bwMode="auto">
          <a:xfrm rot="7124015" flipV="1">
            <a:off x="4291807" y="3682206"/>
            <a:ext cx="1243012" cy="2232025"/>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000" y="9329"/>
                </a:moveTo>
                <a:cubicBezTo>
                  <a:pt x="16695" y="8039"/>
                  <a:pt x="15994" y="6877"/>
                  <a:pt x="14997" y="6004"/>
                </a:cubicBezTo>
                <a:lnTo>
                  <a:pt x="17913" y="2673"/>
                </a:lnTo>
                <a:cubicBezTo>
                  <a:pt x="19603" y="4152"/>
                  <a:pt x="20789" y="6121"/>
                  <a:pt x="21308" y="8307"/>
                </a:cubicBezTo>
                <a:lnTo>
                  <a:pt x="23935" y="7684"/>
                </a:lnTo>
                <a:lnTo>
                  <a:pt x="20290" y="13599"/>
                </a:lnTo>
                <a:lnTo>
                  <a:pt x="14373" y="9952"/>
                </a:lnTo>
                <a:lnTo>
                  <a:pt x="17000" y="9329"/>
                </a:lnTo>
                <a:close/>
              </a:path>
            </a:pathLst>
          </a:custGeom>
          <a:solidFill>
            <a:schemeClr val="accent1"/>
          </a:solidFill>
          <a:ln w="9525">
            <a:solidFill>
              <a:schemeClr val="tx1"/>
            </a:solidFill>
            <a:miter lim="800000"/>
            <a:headEnd/>
            <a:tailEnd/>
          </a:ln>
        </p:spPr>
        <p:txBody>
          <a:bodyPr wrap="none" anchor="ctr"/>
          <a:lstStyle/>
          <a:p>
            <a:endParaRPr lang="en-IE"/>
          </a:p>
        </p:txBody>
      </p:sp>
      <p:grpSp>
        <p:nvGrpSpPr>
          <p:cNvPr id="3" name="Group 2"/>
          <p:cNvGrpSpPr/>
          <p:nvPr/>
        </p:nvGrpSpPr>
        <p:grpSpPr>
          <a:xfrm>
            <a:off x="4953000" y="4886325"/>
            <a:ext cx="1852613" cy="1665288"/>
            <a:chOff x="4953000" y="4886325"/>
            <a:chExt cx="1852613" cy="1665288"/>
          </a:xfrm>
        </p:grpSpPr>
        <p:sp>
          <p:nvSpPr>
            <p:cNvPr id="22572" name="Text Box 44"/>
            <p:cNvSpPr txBox="1">
              <a:spLocks noChangeArrowheads="1"/>
            </p:cNvSpPr>
            <p:nvPr/>
          </p:nvSpPr>
          <p:spPr bwMode="auto">
            <a:xfrm>
              <a:off x="4953000" y="4886325"/>
              <a:ext cx="1852613" cy="1665288"/>
            </a:xfrm>
            <a:prstGeom prst="rect">
              <a:avLst/>
            </a:prstGeom>
            <a:solidFill>
              <a:srgbClr val="FFFF00"/>
            </a:solidFill>
            <a:ln w="6350">
              <a:solidFill>
                <a:schemeClr val="tx1"/>
              </a:solidFill>
              <a:miter lim="800000"/>
              <a:headEnd/>
              <a:tailEnd/>
            </a:ln>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5000"/>
                </a:lnSpc>
                <a:spcBef>
                  <a:spcPct val="50000"/>
                </a:spcBef>
                <a:buClr>
                  <a:srgbClr val="000000"/>
                </a:buClr>
                <a:buSzPct val="100000"/>
                <a:buFont typeface="Times New Roman" pitchFamily="18" charset="0"/>
                <a:buNone/>
              </a:pPr>
              <a:r>
                <a:rPr lang="en-GB" sz="1600" b="1" dirty="0">
                  <a:latin typeface="Arial" charset="0"/>
                  <a:ea typeface="ＭＳ Ｐゴシック" pitchFamily="-108" charset="-128"/>
                  <a:cs typeface="Lucida Sans Unicode" pitchFamily="34" charset="0"/>
                </a:rPr>
                <a:t>Incident/accident</a:t>
              </a:r>
            </a:p>
            <a:p>
              <a:pPr>
                <a:lnSpc>
                  <a:spcPct val="95000"/>
                </a:lnSpc>
                <a:spcBef>
                  <a:spcPct val="50000"/>
                </a:spcBef>
                <a:buClr>
                  <a:srgbClr val="000000"/>
                </a:buClr>
                <a:buSzPct val="100000"/>
                <a:buFont typeface="Times New Roman" pitchFamily="18" charset="0"/>
                <a:buNone/>
              </a:pPr>
              <a:r>
                <a:rPr lang="en-GB" sz="1200" dirty="0" err="1">
                  <a:latin typeface="Arial" charset="0"/>
                  <a:ea typeface="ＭＳ Ｐゴシック" pitchFamily="-108" charset="-128"/>
                  <a:cs typeface="Lucida Sans Unicode" pitchFamily="34" charset="0"/>
                </a:rPr>
                <a:t>Polrep</a:t>
              </a:r>
              <a:r>
                <a:rPr lang="en-GB" sz="1200" dirty="0">
                  <a:latin typeface="Arial" charset="0"/>
                  <a:ea typeface="ＭＳ Ｐゴシック" pitchFamily="-108" charset="-128"/>
                  <a:cs typeface="Lucida Sans Unicode" pitchFamily="34" charset="0"/>
                </a:rPr>
                <a:t>, </a:t>
              </a:r>
            </a:p>
            <a:p>
              <a:pPr>
                <a:lnSpc>
                  <a:spcPct val="95000"/>
                </a:lnSpc>
                <a:spcBef>
                  <a:spcPct val="50000"/>
                </a:spcBef>
                <a:buClr>
                  <a:srgbClr val="000000"/>
                </a:buClr>
                <a:buSzPct val="100000"/>
                <a:buFont typeface="Times New Roman" pitchFamily="18" charset="0"/>
                <a:buNone/>
              </a:pPr>
              <a:r>
                <a:rPr lang="en-GB" sz="1200" dirty="0" err="1">
                  <a:latin typeface="Arial" charset="0"/>
                  <a:ea typeface="ＭＳ Ｐゴシック" pitchFamily="-108" charset="-128"/>
                  <a:cs typeface="Lucida Sans Unicode" pitchFamily="34" charset="0"/>
                </a:rPr>
                <a:t>Sitrep</a:t>
              </a:r>
              <a:r>
                <a:rPr lang="en-GB" sz="1200" dirty="0">
                  <a:latin typeface="Arial" charset="0"/>
                  <a:ea typeface="ＭＳ Ｐゴシック" pitchFamily="-108" charset="-128"/>
                  <a:cs typeface="Lucida Sans Unicode" pitchFamily="34" charset="0"/>
                </a:rPr>
                <a:t>, </a:t>
              </a:r>
            </a:p>
            <a:p>
              <a:pPr>
                <a:lnSpc>
                  <a:spcPct val="95000"/>
                </a:lnSpc>
                <a:spcBef>
                  <a:spcPct val="50000"/>
                </a:spcBef>
                <a:buClr>
                  <a:srgbClr val="000000"/>
                </a:buClr>
                <a:buSzPct val="100000"/>
                <a:buFont typeface="Times New Roman" pitchFamily="18" charset="0"/>
                <a:buNone/>
              </a:pPr>
              <a:r>
                <a:rPr lang="en-GB" sz="1200" dirty="0" err="1">
                  <a:latin typeface="Arial" charset="0"/>
                  <a:ea typeface="ＭＳ Ｐゴシック" pitchFamily="-108" charset="-128"/>
                  <a:cs typeface="Lucida Sans Unicode" pitchFamily="34" charset="0"/>
                </a:rPr>
                <a:t>Lost&amp;Found</a:t>
              </a:r>
              <a:r>
                <a:rPr lang="en-GB" sz="1200" dirty="0">
                  <a:latin typeface="Arial" charset="0"/>
                  <a:ea typeface="ＭＳ Ｐゴシック" pitchFamily="-108" charset="-128"/>
                  <a:cs typeface="Lucida Sans Unicode" pitchFamily="34" charset="0"/>
                </a:rPr>
                <a:t> Container </a:t>
              </a:r>
            </a:p>
            <a:p>
              <a:pPr>
                <a:lnSpc>
                  <a:spcPct val="95000"/>
                </a:lnSpc>
                <a:spcBef>
                  <a:spcPct val="50000"/>
                </a:spcBef>
                <a:buClr>
                  <a:srgbClr val="000000"/>
                </a:buClr>
                <a:buSzPct val="100000"/>
                <a:buFont typeface="Times New Roman" pitchFamily="18" charset="0"/>
                <a:buNone/>
              </a:pPr>
              <a:r>
                <a:rPr lang="en-GB" sz="1200" dirty="0">
                  <a:latin typeface="Arial" charset="0"/>
                  <a:ea typeface="ＭＳ Ｐゴシック" pitchFamily="-108" charset="-128"/>
                  <a:cs typeface="Lucida Sans Unicode" pitchFamily="34" charset="0"/>
                </a:rPr>
                <a:t>Waste</a:t>
              </a:r>
            </a:p>
            <a:p>
              <a:pPr>
                <a:lnSpc>
                  <a:spcPct val="95000"/>
                </a:lnSpc>
                <a:spcBef>
                  <a:spcPct val="50000"/>
                </a:spcBef>
                <a:buClr>
                  <a:srgbClr val="000000"/>
                </a:buClr>
                <a:buSzPct val="100000"/>
                <a:buFont typeface="Times New Roman" pitchFamily="18" charset="0"/>
                <a:buNone/>
              </a:pPr>
              <a:r>
                <a:rPr lang="en-GB" sz="1200" dirty="0">
                  <a:latin typeface="Arial" charset="0"/>
                  <a:ea typeface="ＭＳ Ｐゴシック" pitchFamily="-108" charset="-128"/>
                  <a:cs typeface="Lucida Sans Unicode" pitchFamily="34" charset="0"/>
                </a:rPr>
                <a:t>Other …</a:t>
              </a:r>
            </a:p>
          </p:txBody>
        </p:sp>
        <p:sp>
          <p:nvSpPr>
            <p:cNvPr id="22574" name="AutoShape 46"/>
            <p:cNvSpPr>
              <a:spLocks noChangeArrowheads="1"/>
            </p:cNvSpPr>
            <p:nvPr/>
          </p:nvSpPr>
          <p:spPr bwMode="auto">
            <a:xfrm>
              <a:off x="5757863" y="5221288"/>
              <a:ext cx="865187" cy="576262"/>
            </a:xfrm>
            <a:prstGeom prst="irregularSeal1">
              <a:avLst/>
            </a:prstGeom>
            <a:solidFill>
              <a:srgbClr val="CB210F"/>
            </a:solidFill>
            <a:ln w="9525">
              <a:solidFill>
                <a:schemeClr val="tx1"/>
              </a:solidFill>
              <a:miter lim="800000"/>
              <a:headEnd/>
              <a:tailEnd/>
            </a:ln>
          </p:spPr>
          <p:txBody>
            <a:bodyPr wrap="none" anchor="ctr"/>
            <a:lstStyle/>
            <a:p>
              <a:pPr eaLnBrk="0" hangingPunct="0"/>
              <a:endParaRPr lang="en-US" sz="2800">
                <a:ea typeface="ＭＳ Ｐゴシック" pitchFamily="-108" charset="-128"/>
              </a:endParaRPr>
            </a:p>
          </p:txBody>
        </p:sp>
      </p:grpSp>
      <p:sp>
        <p:nvSpPr>
          <p:cNvPr id="22575" name="Text Box 47"/>
          <p:cNvSpPr txBox="1">
            <a:spLocks noChangeArrowheads="1"/>
          </p:cNvSpPr>
          <p:nvPr/>
        </p:nvSpPr>
        <p:spPr bwMode="auto">
          <a:xfrm>
            <a:off x="755650" y="3141663"/>
            <a:ext cx="4318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5000"/>
              </a:lnSpc>
              <a:spcBef>
                <a:spcPct val="50000"/>
              </a:spcBef>
              <a:buClr>
                <a:srgbClr val="000000"/>
              </a:buClr>
              <a:buSzPct val="100000"/>
              <a:buFont typeface="Times New Roman" pitchFamily="18" charset="0"/>
              <a:buNone/>
            </a:pPr>
            <a:r>
              <a:rPr lang="en-US" sz="3200" dirty="0">
                <a:latin typeface="Berlin Sans FB Demi" pitchFamily="34" charset="0"/>
                <a:ea typeface="ＭＳ Ｐゴシック" pitchFamily="-108" charset="-128"/>
                <a:cs typeface="Lucida Sans Unicode" pitchFamily="34" charset="0"/>
              </a:rPr>
              <a:t>x</a:t>
            </a:r>
          </a:p>
        </p:txBody>
      </p:sp>
      <p:sp>
        <p:nvSpPr>
          <p:cNvPr id="22576" name="Text Box 48"/>
          <p:cNvSpPr txBox="1">
            <a:spLocks noChangeArrowheads="1"/>
          </p:cNvSpPr>
          <p:nvPr/>
        </p:nvSpPr>
        <p:spPr bwMode="auto">
          <a:xfrm>
            <a:off x="1692275" y="3933825"/>
            <a:ext cx="4318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5000"/>
              </a:lnSpc>
              <a:spcBef>
                <a:spcPct val="50000"/>
              </a:spcBef>
              <a:buClr>
                <a:srgbClr val="000000"/>
              </a:buClr>
              <a:buSzPct val="100000"/>
              <a:buFont typeface="Times New Roman" pitchFamily="18" charset="0"/>
              <a:buNone/>
            </a:pPr>
            <a:r>
              <a:rPr lang="en-US" sz="3200" dirty="0">
                <a:latin typeface="Berlin Sans FB Demi" pitchFamily="34" charset="0"/>
                <a:ea typeface="ＭＳ Ｐゴシック" pitchFamily="-108" charset="-128"/>
                <a:cs typeface="Lucida Sans Unicode" pitchFamily="34" charset="0"/>
              </a:rPr>
              <a:t>x</a:t>
            </a:r>
          </a:p>
        </p:txBody>
      </p:sp>
      <p:sp>
        <p:nvSpPr>
          <p:cNvPr id="22577" name="Text Box 49"/>
          <p:cNvSpPr txBox="1">
            <a:spLocks noChangeArrowheads="1"/>
          </p:cNvSpPr>
          <p:nvPr/>
        </p:nvSpPr>
        <p:spPr bwMode="auto">
          <a:xfrm>
            <a:off x="6732588" y="4221163"/>
            <a:ext cx="431800"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5000"/>
              </a:lnSpc>
              <a:spcBef>
                <a:spcPct val="50000"/>
              </a:spcBef>
              <a:buClr>
                <a:srgbClr val="000000"/>
              </a:buClr>
              <a:buSzPct val="100000"/>
              <a:buFont typeface="Times New Roman" pitchFamily="18" charset="0"/>
              <a:buNone/>
            </a:pPr>
            <a:r>
              <a:rPr lang="en-US" sz="3200" dirty="0">
                <a:latin typeface="Berlin Sans FB Demi" pitchFamily="34" charset="0"/>
                <a:ea typeface="ＭＳ Ｐゴシック" pitchFamily="-108" charset="-128"/>
                <a:cs typeface="Lucida Sans Unicode" pitchFamily="34" charset="0"/>
              </a:rPr>
              <a:t>x</a:t>
            </a:r>
          </a:p>
        </p:txBody>
      </p:sp>
      <p:sp>
        <p:nvSpPr>
          <p:cNvPr id="22578" name="Text Box 50"/>
          <p:cNvSpPr txBox="1">
            <a:spLocks noChangeArrowheads="1"/>
          </p:cNvSpPr>
          <p:nvPr/>
        </p:nvSpPr>
        <p:spPr bwMode="auto">
          <a:xfrm>
            <a:off x="5651500" y="4365625"/>
            <a:ext cx="1296988" cy="29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5000"/>
              </a:lnSpc>
              <a:spcBef>
                <a:spcPct val="50000"/>
              </a:spcBef>
              <a:buClr>
                <a:srgbClr val="000000"/>
              </a:buClr>
              <a:buSzPct val="100000"/>
              <a:buFont typeface="Times New Roman" pitchFamily="18" charset="0"/>
              <a:buNone/>
            </a:pPr>
            <a:r>
              <a:rPr lang="en-GB" sz="1400" dirty="0">
                <a:latin typeface="Arial Black" pitchFamily="34" charset="0"/>
                <a:ea typeface="ＭＳ Ｐゴシック" pitchFamily="-108" charset="-128"/>
                <a:cs typeface="Lucida Sans Unicode" pitchFamily="34" charset="0"/>
              </a:rPr>
              <a:t>AIS track</a:t>
            </a:r>
            <a:endParaRPr lang="en-GB" sz="1400" dirty="0">
              <a:solidFill>
                <a:schemeClr val="bg1"/>
              </a:solidFill>
              <a:latin typeface="Arial" charset="0"/>
              <a:ea typeface="ＭＳ Ｐゴシック" pitchFamily="-108" charset="-128"/>
              <a:cs typeface="Lucida Sans Unicode" pitchFamily="34" charset="0"/>
            </a:endParaRPr>
          </a:p>
        </p:txBody>
      </p:sp>
      <p:sp>
        <p:nvSpPr>
          <p:cNvPr id="22580" name="Text Box 12"/>
          <p:cNvSpPr txBox="1">
            <a:spLocks noChangeArrowheads="1"/>
          </p:cNvSpPr>
          <p:nvPr/>
        </p:nvSpPr>
        <p:spPr bwMode="auto">
          <a:xfrm>
            <a:off x="6548438" y="1927225"/>
            <a:ext cx="1687512" cy="624786"/>
          </a:xfrm>
          <a:prstGeom prst="rect">
            <a:avLst/>
          </a:prstGeom>
          <a:solidFill>
            <a:srgbClr val="FFFF00"/>
          </a:solidFill>
          <a:ln w="6350">
            <a:solidFill>
              <a:schemeClr val="tx1"/>
            </a:solidFill>
            <a:miter lim="800000"/>
            <a:headEnd/>
            <a:tailEnd/>
          </a:ln>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5000"/>
              </a:lnSpc>
              <a:spcBef>
                <a:spcPct val="50000"/>
              </a:spcBef>
              <a:buClr>
                <a:srgbClr val="000000"/>
              </a:buClr>
              <a:buSzPct val="100000"/>
              <a:buFont typeface="Times New Roman" pitchFamily="18" charset="0"/>
              <a:buNone/>
            </a:pPr>
            <a:r>
              <a:rPr lang="en-GB" sz="1200" dirty="0">
                <a:latin typeface="Arial" charset="0"/>
                <a:ea typeface="ＭＳ Ｐゴシック" pitchFamily="-108" charset="-128"/>
                <a:cs typeface="Lucida Sans Unicode" pitchFamily="34" charset="0"/>
              </a:rPr>
              <a:t>Ship ID +</a:t>
            </a:r>
          </a:p>
          <a:p>
            <a:pPr>
              <a:lnSpc>
                <a:spcPct val="95000"/>
              </a:lnSpc>
              <a:spcBef>
                <a:spcPct val="50000"/>
              </a:spcBef>
              <a:buClr>
                <a:srgbClr val="000000"/>
              </a:buClr>
              <a:buSzPct val="100000"/>
              <a:buFont typeface="Times New Roman" pitchFamily="18" charset="0"/>
              <a:buNone/>
            </a:pPr>
            <a:r>
              <a:rPr lang="en-GB" sz="1600" b="1" dirty="0">
                <a:latin typeface="Arial" charset="0"/>
                <a:ea typeface="ＭＳ Ｐゴシック" pitchFamily="-108" charset="-128"/>
                <a:cs typeface="Lucida Sans Unicode" pitchFamily="34" charset="0"/>
              </a:rPr>
              <a:t>Arrival (</a:t>
            </a:r>
            <a:r>
              <a:rPr lang="en-GB" sz="1200" dirty="0" smtClean="0">
                <a:latin typeface="Arial" charset="0"/>
                <a:ea typeface="ＭＳ Ｐゴシック" pitchFamily="-108" charset="-128"/>
                <a:cs typeface="Lucida Sans Unicode" pitchFamily="34" charset="0"/>
              </a:rPr>
              <a:t>ATA</a:t>
            </a:r>
            <a:r>
              <a:rPr lang="en-GB" sz="1600" b="1" dirty="0" smtClean="0">
                <a:latin typeface="Arial" charset="0"/>
                <a:ea typeface="ＭＳ Ｐゴシック" pitchFamily="-108" charset="-128"/>
                <a:cs typeface="Lucida Sans Unicode" pitchFamily="34" charset="0"/>
              </a:rPr>
              <a:t>)</a:t>
            </a:r>
            <a:endParaRPr lang="en-GB" sz="1600" b="1" dirty="0">
              <a:latin typeface="Arial" charset="0"/>
              <a:ea typeface="ＭＳ Ｐゴシック" pitchFamily="-108" charset="-128"/>
              <a:cs typeface="Lucida Sans Unicode" pitchFamily="34" charset="0"/>
            </a:endParaRPr>
          </a:p>
        </p:txBody>
      </p:sp>
      <p:sp>
        <p:nvSpPr>
          <p:cNvPr id="22581" name="TextBox 2"/>
          <p:cNvSpPr txBox="1">
            <a:spLocks noChangeArrowheads="1"/>
          </p:cNvSpPr>
          <p:nvPr/>
        </p:nvSpPr>
        <p:spPr bwMode="auto">
          <a:xfrm>
            <a:off x="5410200" y="2971800"/>
            <a:ext cx="2509838" cy="36933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r>
              <a:rPr lang="fr-FR" sz="1800" b="1" dirty="0">
                <a:latin typeface="+mj-lt"/>
              </a:rPr>
              <a:t>PortPlus message</a:t>
            </a:r>
            <a:endParaRPr lang="en-IE" sz="1800" b="1" dirty="0">
              <a:latin typeface="+mj-lt"/>
            </a:endParaRPr>
          </a:p>
        </p:txBody>
      </p:sp>
      <p:sp>
        <p:nvSpPr>
          <p:cNvPr id="51" name="AutoShape 41"/>
          <p:cNvSpPr>
            <a:spLocks noChangeArrowheads="1"/>
          </p:cNvSpPr>
          <p:nvPr/>
        </p:nvSpPr>
        <p:spPr bwMode="auto">
          <a:xfrm flipH="1" flipV="1">
            <a:off x="3515487" y="2418555"/>
            <a:ext cx="1293037" cy="1785141"/>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2147483647 h 21600"/>
              <a:gd name="T8" fmla="*/ 2147483647 w 21600"/>
              <a:gd name="T9" fmla="*/ 2147483647 h 21600"/>
              <a:gd name="T10" fmla="*/ 2147483647 w 21600"/>
              <a:gd name="T11" fmla="*/ 2147483647 h 21600"/>
              <a:gd name="T12" fmla="*/ 0 60000 65536"/>
              <a:gd name="T13" fmla="*/ 0 60000 65536"/>
              <a:gd name="T14" fmla="*/ 0 60000 65536"/>
              <a:gd name="T15" fmla="*/ 0 60000 65536"/>
              <a:gd name="T16" fmla="*/ 0 60000 65536"/>
              <a:gd name="T17" fmla="*/ 0 60000 65536"/>
              <a:gd name="T18" fmla="*/ 3163 w 21600"/>
              <a:gd name="T19" fmla="*/ 3163 h 21600"/>
              <a:gd name="T20" fmla="*/ 18437 w 21600"/>
              <a:gd name="T21" fmla="*/ 18437 h 21600"/>
            </a:gdLst>
            <a:ahLst/>
            <a:cxnLst>
              <a:cxn ang="T12">
                <a:pos x="T0" y="T1"/>
              </a:cxn>
              <a:cxn ang="T13">
                <a:pos x="T2" y="T3"/>
              </a:cxn>
              <a:cxn ang="T14">
                <a:pos x="T4" y="T5"/>
              </a:cxn>
              <a:cxn ang="T15">
                <a:pos x="T6" y="T7"/>
              </a:cxn>
              <a:cxn ang="T16">
                <a:pos x="T8" y="T9"/>
              </a:cxn>
              <a:cxn ang="T17">
                <a:pos x="T10" y="T11"/>
              </a:cxn>
            </a:cxnLst>
            <a:rect l="T18" t="T19" r="T20" b="T21"/>
            <a:pathLst>
              <a:path w="21600" h="21600">
                <a:moveTo>
                  <a:pt x="17000" y="9329"/>
                </a:moveTo>
                <a:cubicBezTo>
                  <a:pt x="16695" y="8039"/>
                  <a:pt x="15994" y="6877"/>
                  <a:pt x="14997" y="6004"/>
                </a:cubicBezTo>
                <a:lnTo>
                  <a:pt x="17913" y="2673"/>
                </a:lnTo>
                <a:cubicBezTo>
                  <a:pt x="19603" y="4152"/>
                  <a:pt x="20789" y="6121"/>
                  <a:pt x="21308" y="8307"/>
                </a:cubicBezTo>
                <a:lnTo>
                  <a:pt x="23935" y="7684"/>
                </a:lnTo>
                <a:lnTo>
                  <a:pt x="20290" y="13599"/>
                </a:lnTo>
                <a:lnTo>
                  <a:pt x="14373" y="9952"/>
                </a:lnTo>
                <a:lnTo>
                  <a:pt x="17000" y="9329"/>
                </a:lnTo>
                <a:close/>
              </a:path>
            </a:pathLst>
          </a:custGeom>
          <a:solidFill>
            <a:schemeClr val="accent1"/>
          </a:solidFill>
          <a:ln w="9525">
            <a:solidFill>
              <a:schemeClr val="tx1"/>
            </a:solidFill>
            <a:miter lim="800000"/>
            <a:headEnd/>
            <a:tailEnd/>
          </a:ln>
        </p:spPr>
        <p:txBody>
          <a:bodyPr rot="10800000" vert="eaVert" wrap="none" anchor="ctr"/>
          <a:lstStyle/>
          <a:p>
            <a:endParaRPr lang="en-IE"/>
          </a:p>
        </p:txBody>
      </p:sp>
      <p:sp>
        <p:nvSpPr>
          <p:cNvPr id="50" name="Text Box 12"/>
          <p:cNvSpPr txBox="1">
            <a:spLocks noChangeArrowheads="1"/>
          </p:cNvSpPr>
          <p:nvPr/>
        </p:nvSpPr>
        <p:spPr bwMode="auto">
          <a:xfrm>
            <a:off x="6556896" y="2598701"/>
            <a:ext cx="1687512" cy="326243"/>
          </a:xfrm>
          <a:prstGeom prst="rect">
            <a:avLst/>
          </a:prstGeom>
          <a:solidFill>
            <a:srgbClr val="FFFF00"/>
          </a:solidFill>
          <a:ln w="6350">
            <a:solidFill>
              <a:schemeClr val="tx1"/>
            </a:solidFill>
            <a:miter lim="800000"/>
            <a:headEnd/>
            <a:tailEnd/>
          </a:ln>
        </p:spPr>
        <p:txBody>
          <a:bodyPr>
            <a:spAutoFit/>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nSpc>
                <a:spcPct val="95000"/>
              </a:lnSpc>
              <a:spcBef>
                <a:spcPct val="50000"/>
              </a:spcBef>
              <a:buClr>
                <a:srgbClr val="000000"/>
              </a:buClr>
              <a:buSzPct val="100000"/>
              <a:buFont typeface="Times New Roman" pitchFamily="18" charset="0"/>
              <a:buNone/>
            </a:pPr>
            <a:r>
              <a:rPr lang="en-GB" sz="1600" b="1" dirty="0" smtClean="0">
                <a:latin typeface="Arial" charset="0"/>
                <a:ea typeface="ＭＳ Ｐゴシック" pitchFamily="-108" charset="-128"/>
                <a:cs typeface="Lucida Sans Unicode" pitchFamily="34" charset="0"/>
              </a:rPr>
              <a:t>Departure (</a:t>
            </a:r>
            <a:r>
              <a:rPr lang="en-GB" sz="1200" dirty="0" smtClean="0">
                <a:latin typeface="Arial" charset="0"/>
                <a:ea typeface="ＭＳ Ｐゴシック" pitchFamily="-108" charset="-128"/>
                <a:cs typeface="Lucida Sans Unicode" pitchFamily="34" charset="0"/>
              </a:rPr>
              <a:t>ATD</a:t>
            </a:r>
            <a:r>
              <a:rPr lang="en-GB" sz="1600" b="1" dirty="0" smtClean="0">
                <a:latin typeface="Arial" charset="0"/>
                <a:ea typeface="ＭＳ Ｐゴシック" pitchFamily="-108" charset="-128"/>
                <a:cs typeface="Lucida Sans Unicode" pitchFamily="34" charset="0"/>
              </a:rPr>
              <a:t>)</a:t>
            </a:r>
            <a:endParaRPr lang="en-GB" sz="1600" b="1" dirty="0">
              <a:latin typeface="Arial" charset="0"/>
              <a:ea typeface="ＭＳ Ｐゴシック" pitchFamily="-108" charset="-128"/>
              <a:cs typeface="Lucida Sans Unicode" pitchFamily="34" charset="0"/>
            </a:endParaRPr>
          </a:p>
        </p:txBody>
      </p:sp>
    </p:spTree>
    <p:extLst>
      <p:ext uri="{BB962C8B-B14F-4D97-AF65-F5344CB8AC3E}">
        <p14:creationId xmlns:p14="http://schemas.microsoft.com/office/powerpoint/2010/main" val="396354567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5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2538"/>
                                        </p:tgtEl>
                                        <p:attrNameLst>
                                          <p:attrName>style.visibility</p:attrName>
                                        </p:attrNameLst>
                                      </p:cBhvr>
                                      <p:to>
                                        <p:strVal val="visible"/>
                                      </p:to>
                                    </p:set>
                                  </p:childTnLst>
                                </p:cTn>
                              </p:par>
                              <p:par>
                                <p:cTn id="9" presetID="22" presetClass="entr" presetSubtype="8" fill="hold" grpId="0" nodeType="withEffect">
                                  <p:stCondLst>
                                    <p:cond delay="0"/>
                                  </p:stCondLst>
                                  <p:childTnLst>
                                    <p:set>
                                      <p:cBhvr>
                                        <p:cTn id="10" dur="1" fill="hold">
                                          <p:stCondLst>
                                            <p:cond delay="0"/>
                                          </p:stCondLst>
                                        </p:cTn>
                                        <p:tgtEl>
                                          <p:spTgt spid="22571"/>
                                        </p:tgtEl>
                                        <p:attrNameLst>
                                          <p:attrName>style.visibility</p:attrName>
                                        </p:attrNameLst>
                                      </p:cBhvr>
                                      <p:to>
                                        <p:strVal val="visible"/>
                                      </p:to>
                                    </p:set>
                                    <p:animEffect transition="in" filter="wipe(left)">
                                      <p:cBhvr>
                                        <p:cTn id="11" dur="2000"/>
                                        <p:tgtEl>
                                          <p:spTgt spid="22571"/>
                                        </p:tgtEl>
                                      </p:cBhvr>
                                    </p:animEffect>
                                  </p:childTnLst>
                                </p:cTn>
                              </p:par>
                              <p:par>
                                <p:cTn id="12" presetID="1"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2530"/>
                                        </p:tgtEl>
                                        <p:attrNameLst>
                                          <p:attrName>style.visibility</p:attrName>
                                        </p:attrNameLst>
                                      </p:cBhvr>
                                      <p:to>
                                        <p:strVal val="visible"/>
                                      </p:to>
                                    </p:set>
                                    <p:anim calcmode="lin" valueType="num">
                                      <p:cBhvr additive="base">
                                        <p:cTn id="18" dur="500" fill="hold"/>
                                        <p:tgtEl>
                                          <p:spTgt spid="22530"/>
                                        </p:tgtEl>
                                        <p:attrNameLst>
                                          <p:attrName>ppt_x</p:attrName>
                                        </p:attrNameLst>
                                      </p:cBhvr>
                                      <p:tavLst>
                                        <p:tav tm="0">
                                          <p:val>
                                            <p:strVal val="#ppt_x"/>
                                          </p:val>
                                        </p:tav>
                                        <p:tav tm="100000">
                                          <p:val>
                                            <p:strVal val="#ppt_x"/>
                                          </p:val>
                                        </p:tav>
                                      </p:tavLst>
                                    </p:anim>
                                    <p:anim calcmode="lin" valueType="num">
                                      <p:cBhvr additive="base">
                                        <p:cTn id="19" dur="500" fill="hold"/>
                                        <p:tgtEl>
                                          <p:spTgt spid="22530"/>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22543"/>
                                        </p:tgtEl>
                                        <p:attrNameLst>
                                          <p:attrName>style.visibility</p:attrName>
                                        </p:attrNameLst>
                                      </p:cBhvr>
                                      <p:to>
                                        <p:strVal val="visible"/>
                                      </p:to>
                                    </p:set>
                                    <p:anim calcmode="lin" valueType="num">
                                      <p:cBhvr additive="base">
                                        <p:cTn id="22" dur="500" fill="hold"/>
                                        <p:tgtEl>
                                          <p:spTgt spid="22543"/>
                                        </p:tgtEl>
                                        <p:attrNameLst>
                                          <p:attrName>ppt_x</p:attrName>
                                        </p:attrNameLst>
                                      </p:cBhvr>
                                      <p:tavLst>
                                        <p:tav tm="0">
                                          <p:val>
                                            <p:strVal val="#ppt_x"/>
                                          </p:val>
                                        </p:tav>
                                        <p:tav tm="100000">
                                          <p:val>
                                            <p:strVal val="#ppt_x"/>
                                          </p:val>
                                        </p:tav>
                                      </p:tavLst>
                                    </p:anim>
                                    <p:anim calcmode="lin" valueType="num">
                                      <p:cBhvr additive="base">
                                        <p:cTn id="23" dur="500" fill="hold"/>
                                        <p:tgtEl>
                                          <p:spTgt spid="22543"/>
                                        </p:tgtEl>
                                        <p:attrNameLst>
                                          <p:attrName>ppt_y</p:attrName>
                                        </p:attrNameLst>
                                      </p:cBhvr>
                                      <p:tavLst>
                                        <p:tav tm="0">
                                          <p:val>
                                            <p:strVal val="1+#ppt_h/2"/>
                                          </p:val>
                                        </p:tav>
                                        <p:tav tm="100000">
                                          <p:val>
                                            <p:strVal val="#ppt_y"/>
                                          </p:val>
                                        </p:tav>
                                      </p:tavLst>
                                    </p:anim>
                                  </p:childTnLst>
                                </p:cTn>
                              </p:par>
                              <p:par>
                                <p:cTn id="24" presetID="10" presetClass="entr" presetSubtype="0" fill="hold" grpId="0" nodeType="withEffect">
                                  <p:stCondLst>
                                    <p:cond delay="0"/>
                                  </p:stCondLst>
                                  <p:childTnLst>
                                    <p:set>
                                      <p:cBhvr>
                                        <p:cTn id="25" dur="1" fill="hold">
                                          <p:stCondLst>
                                            <p:cond delay="0"/>
                                          </p:stCondLst>
                                        </p:cTn>
                                        <p:tgtEl>
                                          <p:spTgt spid="51"/>
                                        </p:tgtEl>
                                        <p:attrNameLst>
                                          <p:attrName>style.visibility</p:attrName>
                                        </p:attrNameLst>
                                      </p:cBhvr>
                                      <p:to>
                                        <p:strVal val="visible"/>
                                      </p:to>
                                    </p:set>
                                    <p:animEffect transition="in" filter="fade">
                                      <p:cBhvr>
                                        <p:cTn id="26" dur="500"/>
                                        <p:tgtEl>
                                          <p:spTgt spid="51"/>
                                        </p:tgtEl>
                                      </p:cBhvr>
                                    </p:animEffect>
                                  </p:childTnLst>
                                </p:cTn>
                              </p:par>
                              <p:par>
                                <p:cTn id="27" presetID="1" presetClass="entr" presetSubtype="0" fill="hold" grpId="0" nodeType="withEffect">
                                  <p:stCondLst>
                                    <p:cond delay="0"/>
                                  </p:stCondLst>
                                  <p:childTnLst>
                                    <p:set>
                                      <p:cBhvr>
                                        <p:cTn id="28" dur="1" fill="hold">
                                          <p:stCondLst>
                                            <p:cond delay="0"/>
                                          </p:stCondLst>
                                        </p:cTn>
                                        <p:tgtEl>
                                          <p:spTgt spid="2257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2576"/>
                                        </p:tgtEl>
                                        <p:attrNameLst>
                                          <p:attrName>style.visibility</p:attrName>
                                        </p:attrNameLst>
                                      </p:cBhvr>
                                      <p:to>
                                        <p:strVal val="visible"/>
                                      </p:to>
                                    </p:set>
                                  </p:childTnLst>
                                </p:cTn>
                              </p:par>
                              <p:par>
                                <p:cTn id="33" presetID="2" presetClass="entr" presetSubtype="4" fill="hold" grpId="0" nodeType="withEffect">
                                  <p:stCondLst>
                                    <p:cond delay="0"/>
                                  </p:stCondLst>
                                  <p:childTnLst>
                                    <p:set>
                                      <p:cBhvr>
                                        <p:cTn id="34" dur="1" fill="hold">
                                          <p:stCondLst>
                                            <p:cond delay="0"/>
                                          </p:stCondLst>
                                        </p:cTn>
                                        <p:tgtEl>
                                          <p:spTgt spid="22542"/>
                                        </p:tgtEl>
                                        <p:attrNameLst>
                                          <p:attrName>style.visibility</p:attrName>
                                        </p:attrNameLst>
                                      </p:cBhvr>
                                      <p:to>
                                        <p:strVal val="visible"/>
                                      </p:to>
                                    </p:set>
                                    <p:anim calcmode="lin" valueType="num">
                                      <p:cBhvr additive="base">
                                        <p:cTn id="35" dur="500" fill="hold"/>
                                        <p:tgtEl>
                                          <p:spTgt spid="22542"/>
                                        </p:tgtEl>
                                        <p:attrNameLst>
                                          <p:attrName>ppt_x</p:attrName>
                                        </p:attrNameLst>
                                      </p:cBhvr>
                                      <p:tavLst>
                                        <p:tav tm="0">
                                          <p:val>
                                            <p:strVal val="#ppt_x"/>
                                          </p:val>
                                        </p:tav>
                                        <p:tav tm="100000">
                                          <p:val>
                                            <p:strVal val="#ppt_x"/>
                                          </p:val>
                                        </p:tav>
                                      </p:tavLst>
                                    </p:anim>
                                    <p:anim calcmode="lin" valueType="num">
                                      <p:cBhvr additive="base">
                                        <p:cTn id="36" dur="500" fill="hold"/>
                                        <p:tgtEl>
                                          <p:spTgt spid="22542"/>
                                        </p:tgtEl>
                                        <p:attrNameLst>
                                          <p:attrName>ppt_y</p:attrName>
                                        </p:attrNameLst>
                                      </p:cBhvr>
                                      <p:tavLst>
                                        <p:tav tm="0">
                                          <p:val>
                                            <p:strVal val="1+#ppt_h/2"/>
                                          </p:val>
                                        </p:tav>
                                        <p:tav tm="100000">
                                          <p:val>
                                            <p:strVal val="#ppt_y"/>
                                          </p:val>
                                        </p:tav>
                                      </p:tavLst>
                                    </p:anim>
                                  </p:childTnLst>
                                </p:cTn>
                              </p:par>
                              <p:par>
                                <p:cTn id="37" presetID="10" presetClass="entr" presetSubtype="0" fill="hold" grpId="0" nodeType="withEffect">
                                  <p:stCondLst>
                                    <p:cond delay="0"/>
                                  </p:stCondLst>
                                  <p:childTnLst>
                                    <p:set>
                                      <p:cBhvr>
                                        <p:cTn id="38" dur="1" fill="hold">
                                          <p:stCondLst>
                                            <p:cond delay="0"/>
                                          </p:stCondLst>
                                        </p:cTn>
                                        <p:tgtEl>
                                          <p:spTgt spid="22570"/>
                                        </p:tgtEl>
                                        <p:attrNameLst>
                                          <p:attrName>style.visibility</p:attrName>
                                        </p:attrNameLst>
                                      </p:cBhvr>
                                      <p:to>
                                        <p:strVal val="visible"/>
                                      </p:to>
                                    </p:set>
                                    <p:animEffect transition="in" filter="fade">
                                      <p:cBhvr>
                                        <p:cTn id="39" dur="500"/>
                                        <p:tgtEl>
                                          <p:spTgt spid="22570"/>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2578"/>
                                        </p:tgtEl>
                                        <p:attrNameLst>
                                          <p:attrName>style.visibility</p:attrName>
                                        </p:attrNameLst>
                                      </p:cBhvr>
                                      <p:to>
                                        <p:strVal val="visible"/>
                                      </p:to>
                                    </p:set>
                                    <p:animEffect transition="in" filter="fade">
                                      <p:cBhvr>
                                        <p:cTn id="42" dur="500"/>
                                        <p:tgtEl>
                                          <p:spTgt spid="22578"/>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2577"/>
                                        </p:tgtEl>
                                        <p:attrNameLst>
                                          <p:attrName>style.visibility</p:attrName>
                                        </p:attrNameLst>
                                      </p:cBhvr>
                                      <p:to>
                                        <p:strVal val="visible"/>
                                      </p:to>
                                    </p:set>
                                  </p:childTnLst>
                                </p:cTn>
                              </p:par>
                              <p:par>
                                <p:cTn id="47" presetID="2" presetClass="entr" presetSubtype="4" fill="hold" nodeType="with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ppt_x"/>
                                          </p:val>
                                        </p:tav>
                                        <p:tav tm="100000">
                                          <p:val>
                                            <p:strVal val="#ppt_x"/>
                                          </p:val>
                                        </p:tav>
                                      </p:tavLst>
                                    </p:anim>
                                    <p:anim calcmode="lin" valueType="num">
                                      <p:cBhvr additive="base">
                                        <p:cTn id="50" dur="500" fill="hold"/>
                                        <p:tgtEl>
                                          <p:spTgt spid="3"/>
                                        </p:tgtEl>
                                        <p:attrNameLst>
                                          <p:attrName>ppt_y</p:attrName>
                                        </p:attrNameLst>
                                      </p:cBhvr>
                                      <p:tavLst>
                                        <p:tav tm="0">
                                          <p:val>
                                            <p:strVal val="1+#ppt_h/2"/>
                                          </p:val>
                                        </p:tav>
                                        <p:tav tm="100000">
                                          <p:val>
                                            <p:strVal val="#ppt_y"/>
                                          </p:val>
                                        </p:tav>
                                      </p:tavLst>
                                    </p:anim>
                                  </p:childTnLst>
                                </p:cTn>
                              </p:par>
                              <p:par>
                                <p:cTn id="51" presetID="10" presetClass="entr" presetSubtype="0" fill="hold" grpId="0" nodeType="withEffect">
                                  <p:stCondLst>
                                    <p:cond delay="0"/>
                                  </p:stCondLst>
                                  <p:childTnLst>
                                    <p:set>
                                      <p:cBhvr>
                                        <p:cTn id="52" dur="1" fill="hold">
                                          <p:stCondLst>
                                            <p:cond delay="0"/>
                                          </p:stCondLst>
                                        </p:cTn>
                                        <p:tgtEl>
                                          <p:spTgt spid="22573"/>
                                        </p:tgtEl>
                                        <p:attrNameLst>
                                          <p:attrName>style.visibility</p:attrName>
                                        </p:attrNameLst>
                                      </p:cBhvr>
                                      <p:to>
                                        <p:strVal val="visible"/>
                                      </p:to>
                                    </p:set>
                                    <p:animEffect transition="in" filter="fade">
                                      <p:cBhvr>
                                        <p:cTn id="53" dur="500"/>
                                        <p:tgtEl>
                                          <p:spTgt spid="22573"/>
                                        </p:tgtEl>
                                      </p:cBhvr>
                                    </p:animEffect>
                                  </p:childTnLst>
                                </p:cTn>
                              </p:par>
                            </p:childTnLst>
                          </p:cTn>
                        </p:par>
                      </p:childTnLst>
                    </p:cTn>
                  </p:par>
                  <p:par>
                    <p:cTn id="54" fill="hold">
                      <p:stCondLst>
                        <p:cond delay="indefinite"/>
                      </p:stCondLst>
                      <p:childTnLst>
                        <p:par>
                          <p:cTn id="55" fill="hold">
                            <p:stCondLst>
                              <p:cond delay="0"/>
                            </p:stCondLst>
                            <p:childTnLst>
                              <p:par>
                                <p:cTn id="56" presetID="2" presetClass="entr" presetSubtype="4" fill="hold" grpId="0" nodeType="clickEffect">
                                  <p:stCondLst>
                                    <p:cond delay="0"/>
                                  </p:stCondLst>
                                  <p:childTnLst>
                                    <p:set>
                                      <p:cBhvr>
                                        <p:cTn id="57" dur="1" fill="hold">
                                          <p:stCondLst>
                                            <p:cond delay="0"/>
                                          </p:stCondLst>
                                        </p:cTn>
                                        <p:tgtEl>
                                          <p:spTgt spid="22541"/>
                                        </p:tgtEl>
                                        <p:attrNameLst>
                                          <p:attrName>style.visibility</p:attrName>
                                        </p:attrNameLst>
                                      </p:cBhvr>
                                      <p:to>
                                        <p:strVal val="visible"/>
                                      </p:to>
                                    </p:set>
                                    <p:anim calcmode="lin" valueType="num">
                                      <p:cBhvr additive="base">
                                        <p:cTn id="58" dur="500" fill="hold"/>
                                        <p:tgtEl>
                                          <p:spTgt spid="22541"/>
                                        </p:tgtEl>
                                        <p:attrNameLst>
                                          <p:attrName>ppt_x</p:attrName>
                                        </p:attrNameLst>
                                      </p:cBhvr>
                                      <p:tavLst>
                                        <p:tav tm="0">
                                          <p:val>
                                            <p:strVal val="#ppt_x"/>
                                          </p:val>
                                        </p:tav>
                                        <p:tav tm="100000">
                                          <p:val>
                                            <p:strVal val="#ppt_x"/>
                                          </p:val>
                                        </p:tav>
                                      </p:tavLst>
                                    </p:anim>
                                    <p:anim calcmode="lin" valueType="num">
                                      <p:cBhvr additive="base">
                                        <p:cTn id="59" dur="500" fill="hold"/>
                                        <p:tgtEl>
                                          <p:spTgt spid="22541"/>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22580"/>
                                        </p:tgtEl>
                                        <p:attrNameLst>
                                          <p:attrName>style.visibility</p:attrName>
                                        </p:attrNameLst>
                                      </p:cBhvr>
                                      <p:to>
                                        <p:strVal val="visible"/>
                                      </p:to>
                                    </p:set>
                                    <p:anim calcmode="lin" valueType="num">
                                      <p:cBhvr additive="base">
                                        <p:cTn id="64" dur="500" fill="hold"/>
                                        <p:tgtEl>
                                          <p:spTgt spid="22580"/>
                                        </p:tgtEl>
                                        <p:attrNameLst>
                                          <p:attrName>ppt_x</p:attrName>
                                        </p:attrNameLst>
                                      </p:cBhvr>
                                      <p:tavLst>
                                        <p:tav tm="0">
                                          <p:val>
                                            <p:strVal val="#ppt_x"/>
                                          </p:val>
                                        </p:tav>
                                        <p:tav tm="100000">
                                          <p:val>
                                            <p:strVal val="#ppt_x"/>
                                          </p:val>
                                        </p:tav>
                                      </p:tavLst>
                                    </p:anim>
                                    <p:anim calcmode="lin" valueType="num">
                                      <p:cBhvr additive="base">
                                        <p:cTn id="65" dur="500" fill="hold"/>
                                        <p:tgtEl>
                                          <p:spTgt spid="22580"/>
                                        </p:tgtEl>
                                        <p:attrNameLst>
                                          <p:attrName>ppt_y</p:attrName>
                                        </p:attrNameLst>
                                      </p:cBhvr>
                                      <p:tavLst>
                                        <p:tav tm="0">
                                          <p:val>
                                            <p:strVal val="1+#ppt_h/2"/>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4" fill="hold" grpId="0" nodeType="clickEffect">
                                  <p:stCondLst>
                                    <p:cond delay="0"/>
                                  </p:stCondLst>
                                  <p:childTnLst>
                                    <p:set>
                                      <p:cBhvr>
                                        <p:cTn id="69" dur="1" fill="hold">
                                          <p:stCondLst>
                                            <p:cond delay="0"/>
                                          </p:stCondLst>
                                        </p:cTn>
                                        <p:tgtEl>
                                          <p:spTgt spid="50"/>
                                        </p:tgtEl>
                                        <p:attrNameLst>
                                          <p:attrName>style.visibility</p:attrName>
                                        </p:attrNameLst>
                                      </p:cBhvr>
                                      <p:to>
                                        <p:strVal val="visible"/>
                                      </p:to>
                                    </p:set>
                                    <p:anim calcmode="lin" valueType="num">
                                      <p:cBhvr additive="base">
                                        <p:cTn id="70" dur="500" fill="hold"/>
                                        <p:tgtEl>
                                          <p:spTgt spid="50"/>
                                        </p:tgtEl>
                                        <p:attrNameLst>
                                          <p:attrName>ppt_x</p:attrName>
                                        </p:attrNameLst>
                                      </p:cBhvr>
                                      <p:tavLst>
                                        <p:tav tm="0">
                                          <p:val>
                                            <p:strVal val="#ppt_x"/>
                                          </p:val>
                                        </p:tav>
                                        <p:tav tm="100000">
                                          <p:val>
                                            <p:strVal val="#ppt_x"/>
                                          </p:val>
                                        </p:tav>
                                      </p:tavLst>
                                    </p:anim>
                                    <p:anim calcmode="lin" valueType="num">
                                      <p:cBhvr additive="base">
                                        <p:cTn id="71" dur="500" fill="hold"/>
                                        <p:tgtEl>
                                          <p:spTgt spid="50"/>
                                        </p:tgtEl>
                                        <p:attrNameLst>
                                          <p:attrName>ppt_y</p:attrName>
                                        </p:attrNameLst>
                                      </p:cBhvr>
                                      <p:tavLst>
                                        <p:tav tm="0">
                                          <p:val>
                                            <p:strVal val="1+#ppt_h/2"/>
                                          </p:val>
                                        </p:tav>
                                        <p:tav tm="100000">
                                          <p:val>
                                            <p:strVal val="#ppt_y"/>
                                          </p:val>
                                        </p:tav>
                                      </p:tavLst>
                                    </p:anim>
                                  </p:childTnLst>
                                </p:cTn>
                              </p:par>
                              <p:par>
                                <p:cTn id="72" presetID="14" presetClass="entr" presetSubtype="10" fill="hold" grpId="0" nodeType="withEffect">
                                  <p:stCondLst>
                                    <p:cond delay="0"/>
                                  </p:stCondLst>
                                  <p:childTnLst>
                                    <p:set>
                                      <p:cBhvr>
                                        <p:cTn id="73" dur="1" fill="hold">
                                          <p:stCondLst>
                                            <p:cond delay="0"/>
                                          </p:stCondLst>
                                        </p:cTn>
                                        <p:tgtEl>
                                          <p:spTgt spid="22581"/>
                                        </p:tgtEl>
                                        <p:attrNameLst>
                                          <p:attrName>style.visibility</p:attrName>
                                        </p:attrNameLst>
                                      </p:cBhvr>
                                      <p:to>
                                        <p:strVal val="visible"/>
                                      </p:to>
                                    </p:set>
                                    <p:animEffect transition="in" filter="randombar(horizontal)">
                                      <p:cBhvr>
                                        <p:cTn id="74" dur="500"/>
                                        <p:tgtEl>
                                          <p:spTgt spid="22581"/>
                                        </p:tgtEl>
                                      </p:cBhvr>
                                    </p:animEffect>
                                  </p:childTnLst>
                                </p:cTn>
                              </p:par>
                              <p:par>
                                <p:cTn id="75" presetID="26" presetClass="emph" presetSubtype="0" repeatCount="5000" fill="hold" grpId="1" nodeType="withEffect">
                                  <p:stCondLst>
                                    <p:cond delay="0"/>
                                  </p:stCondLst>
                                  <p:childTnLst>
                                    <p:animEffect transition="out" filter="fade">
                                      <p:cBhvr>
                                        <p:cTn id="76" dur="500" tmFilter="0, 0; .2, .5; .8, .5; 1, 0"/>
                                        <p:tgtEl>
                                          <p:spTgt spid="22581"/>
                                        </p:tgtEl>
                                      </p:cBhvr>
                                    </p:animEffect>
                                    <p:animScale>
                                      <p:cBhvr>
                                        <p:cTn id="77" dur="250" autoRev="1" fill="hold"/>
                                        <p:tgtEl>
                                          <p:spTgt spid="2258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nimBg="1"/>
      <p:bldP spid="22538" grpId="0"/>
      <p:bldP spid="22541" grpId="0" animBg="1"/>
      <p:bldP spid="22542" grpId="0" animBg="1"/>
      <p:bldP spid="22543" grpId="0" animBg="1"/>
      <p:bldP spid="22570" grpId="0" animBg="1"/>
      <p:bldP spid="22571" grpId="0" animBg="1"/>
      <p:bldP spid="22573" grpId="0" animBg="1"/>
      <p:bldP spid="22575" grpId="0"/>
      <p:bldP spid="22576" grpId="0"/>
      <p:bldP spid="22577" grpId="0"/>
      <p:bldP spid="22578" grpId="0"/>
      <p:bldP spid="22580" grpId="0" animBg="1"/>
      <p:bldP spid="22581" grpId="0" animBg="1"/>
      <p:bldP spid="22581" grpId="1" animBg="1"/>
      <p:bldP spid="51" grpId="0" animBg="1"/>
      <p:bldP spid="50"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395536" y="692696"/>
            <a:ext cx="8352928" cy="792088"/>
          </a:xfrm>
        </p:spPr>
        <p:txBody>
          <a:bodyPr/>
          <a:lstStyle/>
          <a:p>
            <a:r>
              <a:rPr lang="en-GB" sz="2600" dirty="0" smtClean="0"/>
              <a:t>Email Sent to </a:t>
            </a:r>
            <a:r>
              <a:rPr lang="en-GB" sz="2600" dirty="0"/>
              <a:t>t</a:t>
            </a:r>
            <a:r>
              <a:rPr lang="en-GB" sz="2600" dirty="0" smtClean="0"/>
              <a:t>he recipients - example</a:t>
            </a:r>
            <a:endParaRPr lang="en-IE" sz="2600" dirty="0" smtClean="0"/>
          </a:p>
        </p:txBody>
      </p:sp>
      <p:sp>
        <p:nvSpPr>
          <p:cNvPr id="53251" name="Content Placeholder 2"/>
          <p:cNvSpPr>
            <a:spLocks noGrp="1"/>
          </p:cNvSpPr>
          <p:nvPr>
            <p:ph idx="1"/>
          </p:nvPr>
        </p:nvSpPr>
        <p:spPr>
          <a:xfrm>
            <a:off x="395536" y="1916832"/>
            <a:ext cx="7988424" cy="4680520"/>
          </a:xfrm>
        </p:spPr>
        <p:txBody>
          <a:bodyPr/>
          <a:lstStyle/>
          <a:p>
            <a:endParaRPr lang="en-IE" dirty="0" smtClean="0"/>
          </a:p>
        </p:txBody>
      </p:sp>
      <p:sp>
        <p:nvSpPr>
          <p:cNvPr id="4" name="Slide Number Placeholder 3"/>
          <p:cNvSpPr>
            <a:spLocks noGrp="1"/>
          </p:cNvSpPr>
          <p:nvPr>
            <p:ph type="sldNum" sz="quarter" idx="12"/>
          </p:nvPr>
        </p:nvSpPr>
        <p:spPr/>
        <p:txBody>
          <a:bodyPr/>
          <a:lstStyle/>
          <a:p>
            <a:pPr>
              <a:defRPr/>
            </a:pPr>
            <a:fld id="{82A3E1B9-5D0A-43EA-B0BA-98606BEECD91}" type="slidenum">
              <a:rPr lang="en-IE" smtClean="0">
                <a:solidFill>
                  <a:srgbClr val="FFFFFF"/>
                </a:solidFill>
              </a:rPr>
              <a:pPr>
                <a:defRPr/>
              </a:pPr>
              <a:t>40</a:t>
            </a:fld>
            <a:endParaRPr lang="en-IE">
              <a:solidFill>
                <a:srgbClr val="FFFFFF"/>
              </a:solidFil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23528" y="1844824"/>
            <a:ext cx="8496944" cy="4608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ectangle 5"/>
          <p:cNvSpPr/>
          <p:nvPr/>
        </p:nvSpPr>
        <p:spPr>
          <a:xfrm>
            <a:off x="1026101" y="1052736"/>
            <a:ext cx="441146" cy="707886"/>
          </a:xfrm>
          <a:prstGeom prst="rect">
            <a:avLst/>
          </a:prstGeom>
          <a:noFill/>
        </p:spPr>
        <p:txBody>
          <a:bodyPr wrap="none" lIns="91440" tIns="45720" rIns="91440" bIns="45720">
            <a:spAutoFit/>
          </a:bodyPr>
          <a:lstStyle/>
          <a:p>
            <a:pPr algn="ctr"/>
            <a:r>
              <a:rPr lang="en-US" sz="4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4</a:t>
            </a:r>
            <a:endParaRPr lang="en-US"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2676293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5984" y="836712"/>
            <a:ext cx="8348464" cy="838200"/>
          </a:xfrm>
        </p:spPr>
        <p:txBody>
          <a:bodyPr/>
          <a:lstStyle/>
          <a:p>
            <a:r>
              <a:rPr lang="en-GB" sz="2600" dirty="0" smtClean="0"/>
              <a:t>You are a recipient of a distributed IR</a:t>
            </a:r>
            <a:endParaRPr lang="en-GB" sz="2600" dirty="0"/>
          </a:p>
        </p:txBody>
      </p:sp>
      <p:sp>
        <p:nvSpPr>
          <p:cNvPr id="6" name="Content Placeholder 5"/>
          <p:cNvSpPr>
            <a:spLocks noGrp="1"/>
          </p:cNvSpPr>
          <p:nvPr>
            <p:ph idx="1"/>
          </p:nvPr>
        </p:nvSpPr>
        <p:spPr>
          <a:xfrm>
            <a:off x="609600" y="1772816"/>
            <a:ext cx="7772400" cy="4114800"/>
          </a:xfrm>
        </p:spPr>
        <p:txBody>
          <a:bodyPr/>
          <a:lstStyle/>
          <a:p>
            <a:r>
              <a:rPr lang="en-GB" dirty="0" smtClean="0"/>
              <a:t>Once you receive the email, follow the link, log in and this page will be displayed:</a:t>
            </a:r>
            <a:endParaRPr lang="en-GB" dirty="0"/>
          </a:p>
        </p:txBody>
      </p:sp>
      <p:sp>
        <p:nvSpPr>
          <p:cNvPr id="5" name="Slide Number Placeholder 4"/>
          <p:cNvSpPr>
            <a:spLocks noGrp="1"/>
          </p:cNvSpPr>
          <p:nvPr>
            <p:ph type="sldNum" sz="quarter" idx="12"/>
          </p:nvPr>
        </p:nvSpPr>
        <p:spPr/>
        <p:txBody>
          <a:bodyPr/>
          <a:lstStyle/>
          <a:p>
            <a:pPr>
              <a:defRPr/>
            </a:pPr>
            <a:fld id="{7022E2EF-ABF4-4765-848B-D99BE152DE8D}" type="slidenum">
              <a:rPr lang="en-IE" smtClean="0">
                <a:solidFill>
                  <a:srgbClr val="FFFFFF"/>
                </a:solidFill>
              </a:rPr>
              <a:pPr>
                <a:defRPr/>
              </a:pPr>
              <a:t>41</a:t>
            </a:fld>
            <a:endParaRPr lang="en-IE">
              <a:solidFill>
                <a:srgbClr val="FFFFFF"/>
              </a:solidFill>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2854371"/>
            <a:ext cx="6696744" cy="36709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0" name="Elbow Connector 9"/>
          <p:cNvCxnSpPr/>
          <p:nvPr/>
        </p:nvCxnSpPr>
        <p:spPr bwMode="auto">
          <a:xfrm rot="10800000" flipV="1">
            <a:off x="4572001" y="4784378"/>
            <a:ext cx="2164037" cy="1308918"/>
          </a:xfrm>
          <a:prstGeom prst="bentConnector3">
            <a:avLst>
              <a:gd name="adj1" fmla="val -1010"/>
            </a:avLst>
          </a:prstGeom>
          <a:solidFill>
            <a:schemeClr val="accent1"/>
          </a:solidFill>
          <a:ln w="38100" cap="flat" cmpd="sng" algn="ctr">
            <a:solidFill>
              <a:srgbClr val="0070C0"/>
            </a:solidFill>
            <a:prstDash val="solid"/>
            <a:round/>
            <a:headEnd type="oval"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 name="Rectangle 15"/>
          <p:cNvSpPr/>
          <p:nvPr/>
        </p:nvSpPr>
        <p:spPr>
          <a:xfrm>
            <a:off x="5580112" y="3861048"/>
            <a:ext cx="2311851" cy="923330"/>
          </a:xfrm>
          <a:prstGeom prst="rect">
            <a:avLst/>
          </a:prstGeom>
          <a:noFill/>
        </p:spPr>
        <p:txBody>
          <a:bodyPr wrap="none" lIns="91440" tIns="45720" rIns="91440" bIns="45720">
            <a:spAutoFit/>
          </a:bodyPr>
          <a:lstStyle/>
          <a:p>
            <a:pPr algn="ctr"/>
            <a:r>
              <a:rPr lang="en-US" sz="54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Click!</a:t>
            </a:r>
            <a:endParaRPr lang="en-US" sz="54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Tree>
    <p:extLst>
      <p:ext uri="{BB962C8B-B14F-4D97-AF65-F5344CB8AC3E}">
        <p14:creationId xmlns:p14="http://schemas.microsoft.com/office/powerpoint/2010/main" val="3461961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fade">
                                      <p:cBhvr>
                                        <p:cTn id="7" dur="1000"/>
                                        <p:tgtEl>
                                          <p:spTgt spid="2050"/>
                                        </p:tgtEl>
                                      </p:cBhvr>
                                    </p:animEffect>
                                    <p:anim calcmode="lin" valueType="num">
                                      <p:cBhvr>
                                        <p:cTn id="8" dur="1000" fill="hold"/>
                                        <p:tgtEl>
                                          <p:spTgt spid="2050"/>
                                        </p:tgtEl>
                                        <p:attrNameLst>
                                          <p:attrName>ppt_x</p:attrName>
                                        </p:attrNameLst>
                                      </p:cBhvr>
                                      <p:tavLst>
                                        <p:tav tm="0">
                                          <p:val>
                                            <p:strVal val="#ppt_x"/>
                                          </p:val>
                                        </p:tav>
                                        <p:tav tm="100000">
                                          <p:val>
                                            <p:strVal val="#ppt_x"/>
                                          </p:val>
                                        </p:tav>
                                      </p:tavLst>
                                    </p:anim>
                                    <p:anim calcmode="lin" valueType="num">
                                      <p:cBhvr>
                                        <p:cTn id="9" dur="1000" fill="hold"/>
                                        <p:tgtEl>
                                          <p:spTgt spid="20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additive="base">
                                        <p:cTn id="13" dur="1000" fill="hold"/>
                                        <p:tgtEl>
                                          <p:spTgt spid="16"/>
                                        </p:tgtEl>
                                        <p:attrNameLst>
                                          <p:attrName>ppt_x</p:attrName>
                                        </p:attrNameLst>
                                      </p:cBhvr>
                                      <p:tavLst>
                                        <p:tav tm="0">
                                          <p:val>
                                            <p:strVal val="#ppt_x"/>
                                          </p:val>
                                        </p:tav>
                                        <p:tav tm="100000">
                                          <p:val>
                                            <p:strVal val="#ppt_x"/>
                                          </p:val>
                                        </p:tav>
                                      </p:tavLst>
                                    </p:anim>
                                    <p:anim calcmode="lin" valueType="num">
                                      <p:cBhvr additive="base">
                                        <p:cTn id="14" dur="1000" fill="hold"/>
                                        <p:tgtEl>
                                          <p:spTgt spid="16"/>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additive="base">
                                        <p:cTn id="17" dur="1000" fill="hold"/>
                                        <p:tgtEl>
                                          <p:spTgt spid="10"/>
                                        </p:tgtEl>
                                        <p:attrNameLst>
                                          <p:attrName>ppt_x</p:attrName>
                                        </p:attrNameLst>
                                      </p:cBhvr>
                                      <p:tavLst>
                                        <p:tav tm="0">
                                          <p:val>
                                            <p:strVal val="#ppt_x"/>
                                          </p:val>
                                        </p:tav>
                                        <p:tav tm="100000">
                                          <p:val>
                                            <p:strVal val="#ppt_x"/>
                                          </p:val>
                                        </p:tav>
                                      </p:tavLst>
                                    </p:anim>
                                    <p:anim calcmode="lin" valueType="num">
                                      <p:cBhvr additive="base">
                                        <p:cTn id="18" dur="10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472008" y="1006624"/>
            <a:ext cx="8276456" cy="838200"/>
          </a:xfrm>
        </p:spPr>
        <p:txBody>
          <a:bodyPr/>
          <a:lstStyle/>
          <a:p>
            <a:r>
              <a:rPr lang="en-GB" dirty="0" smtClean="0"/>
              <a:t>You want to know historical data</a:t>
            </a:r>
            <a:endParaRPr lang="en-GB" dirty="0"/>
          </a:p>
        </p:txBody>
      </p:sp>
      <p:sp>
        <p:nvSpPr>
          <p:cNvPr id="7" name="Content Placeholder 6"/>
          <p:cNvSpPr>
            <a:spLocks noGrp="1"/>
          </p:cNvSpPr>
          <p:nvPr>
            <p:ph idx="1"/>
          </p:nvPr>
        </p:nvSpPr>
        <p:spPr/>
        <p:txBody>
          <a:bodyPr/>
          <a:lstStyle/>
          <a:p>
            <a:endParaRPr lang="en-GB" dirty="0"/>
          </a:p>
        </p:txBody>
      </p:sp>
      <p:sp>
        <p:nvSpPr>
          <p:cNvPr id="5" name="Slide Number Placeholder 4"/>
          <p:cNvSpPr>
            <a:spLocks noGrp="1"/>
          </p:cNvSpPr>
          <p:nvPr>
            <p:ph type="sldNum" sz="quarter" idx="12"/>
          </p:nvPr>
        </p:nvSpPr>
        <p:spPr/>
        <p:txBody>
          <a:bodyPr/>
          <a:lstStyle/>
          <a:p>
            <a:pPr>
              <a:defRPr/>
            </a:pPr>
            <a:fld id="{7022E2EF-ABF4-4765-848B-D99BE152DE8D}" type="slidenum">
              <a:rPr lang="en-IE" smtClean="0">
                <a:solidFill>
                  <a:srgbClr val="FFFFFF"/>
                </a:solidFill>
              </a:rPr>
              <a:pPr>
                <a:defRPr/>
              </a:pPr>
              <a:t>42</a:t>
            </a:fld>
            <a:endParaRPr lang="en-IE">
              <a:solidFill>
                <a:srgbClr val="FFFFFF"/>
              </a:solidFil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02085" y="1835873"/>
            <a:ext cx="6273809" cy="45655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Rectangle 7"/>
          <p:cNvSpPr/>
          <p:nvPr/>
        </p:nvSpPr>
        <p:spPr>
          <a:xfrm>
            <a:off x="539552" y="2420888"/>
            <a:ext cx="550151" cy="707886"/>
          </a:xfrm>
          <a:prstGeom prst="rect">
            <a:avLst/>
          </a:prstGeom>
          <a:noFill/>
        </p:spPr>
        <p:txBody>
          <a:bodyPr wrap="none" lIns="91440" tIns="45720" rIns="91440" bIns="45720">
            <a:spAutoFit/>
          </a:bodyPr>
          <a:lstStyle/>
          <a:p>
            <a:pPr algn="ctr"/>
            <a:r>
              <a:rPr lang="en-US" sz="4000" b="1" cap="none" spc="0"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1</a:t>
            </a:r>
            <a:endParaRPr lang="en-US"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10" name="Rectangle 9"/>
          <p:cNvSpPr/>
          <p:nvPr/>
        </p:nvSpPr>
        <p:spPr>
          <a:xfrm>
            <a:off x="4880646" y="1835873"/>
            <a:ext cx="550152" cy="707886"/>
          </a:xfrm>
          <a:prstGeom prst="rect">
            <a:avLst/>
          </a:prstGeom>
          <a:noFill/>
        </p:spPr>
        <p:txBody>
          <a:bodyPr wrap="none" lIns="91440" tIns="45720" rIns="91440" bIns="45720">
            <a:spAutoFit/>
          </a:bodyPr>
          <a:lstStyle/>
          <a:p>
            <a:pPr algn="ctr"/>
            <a:r>
              <a:rPr lang="en-US" sz="4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2</a:t>
            </a:r>
            <a:endParaRPr lang="en-US"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cxnSp>
        <p:nvCxnSpPr>
          <p:cNvPr id="14" name="Elbow Connector 13"/>
          <p:cNvCxnSpPr/>
          <p:nvPr/>
        </p:nvCxnSpPr>
        <p:spPr bwMode="auto">
          <a:xfrm flipV="1">
            <a:off x="814627" y="2774831"/>
            <a:ext cx="805045" cy="353943"/>
          </a:xfrm>
          <a:prstGeom prst="bentConnector3">
            <a:avLst>
              <a:gd name="adj1" fmla="val 50000"/>
            </a:avLst>
          </a:prstGeom>
          <a:solidFill>
            <a:schemeClr val="accent1"/>
          </a:solidFill>
          <a:ln w="38100" cap="flat" cmpd="sng" algn="ctr">
            <a:solidFill>
              <a:srgbClr val="0070C0"/>
            </a:solidFill>
            <a:prstDash val="solid"/>
            <a:round/>
            <a:headEnd type="oval"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Elbow Connector 17"/>
          <p:cNvCxnSpPr/>
          <p:nvPr/>
        </p:nvCxnSpPr>
        <p:spPr bwMode="auto">
          <a:xfrm rot="5400000">
            <a:off x="4278258" y="2250544"/>
            <a:ext cx="663123" cy="541660"/>
          </a:xfrm>
          <a:prstGeom prst="bentConnector3">
            <a:avLst>
              <a:gd name="adj1" fmla="val 100143"/>
            </a:avLst>
          </a:prstGeom>
          <a:solidFill>
            <a:schemeClr val="accent1"/>
          </a:solidFill>
          <a:ln w="38100" cap="flat" cmpd="sng" algn="ctr">
            <a:solidFill>
              <a:srgbClr val="0070C0"/>
            </a:solidFill>
            <a:prstDash val="solid"/>
            <a:round/>
            <a:headEnd type="oval"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977725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arn(inVertical)">
                                      <p:cBhvr>
                                        <p:cTn id="7" dur="500"/>
                                        <p:tgtEl>
                                          <p:spTgt spid="307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par>
                                <p:cTn id="21" presetID="10"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39552" y="1268760"/>
            <a:ext cx="3744416" cy="4824536"/>
          </a:xfrm>
        </p:spPr>
        <p:txBody>
          <a:bodyPr/>
          <a:lstStyle/>
          <a:p>
            <a:pPr marL="0" indent="0">
              <a:buNone/>
            </a:pPr>
            <a:r>
              <a:rPr lang="en-GB" sz="3200" dirty="0" smtClean="0"/>
              <a:t>Incident report in SSN ?……</a:t>
            </a:r>
          </a:p>
          <a:p>
            <a:pPr marL="0" indent="0">
              <a:buNone/>
            </a:pPr>
            <a:r>
              <a:rPr lang="en-GB" sz="3200" dirty="0" smtClean="0"/>
              <a:t>or not Incident report in SSN?......</a:t>
            </a:r>
          </a:p>
          <a:p>
            <a:pPr marL="0" indent="0">
              <a:buNone/>
            </a:pPr>
            <a:endParaRPr lang="en-GB" sz="3200" dirty="0"/>
          </a:p>
          <a:p>
            <a:pPr marL="0" indent="0">
              <a:buNone/>
            </a:pPr>
            <a:r>
              <a:rPr lang="en-GB" sz="3200" dirty="0" smtClean="0"/>
              <a:t>Please consult the IR guidelines</a:t>
            </a:r>
            <a:endParaRPr lang="en-IE" sz="3200" dirty="0"/>
          </a:p>
        </p:txBody>
      </p:sp>
      <p:sp>
        <p:nvSpPr>
          <p:cNvPr id="4" name="Slide Number Placeholder 3"/>
          <p:cNvSpPr>
            <a:spLocks noGrp="1"/>
          </p:cNvSpPr>
          <p:nvPr>
            <p:ph type="sldNum" sz="quarter" idx="12"/>
          </p:nvPr>
        </p:nvSpPr>
        <p:spPr/>
        <p:txBody>
          <a:bodyPr/>
          <a:lstStyle/>
          <a:p>
            <a:pPr>
              <a:defRPr/>
            </a:pPr>
            <a:fld id="{6A1E03C4-42B3-4327-8E98-6195D5EB98DE}" type="slidenum">
              <a:rPr lang="en-IE" smtClean="0">
                <a:solidFill>
                  <a:srgbClr val="FFFFFF"/>
                </a:solidFill>
              </a:rPr>
              <a:pPr>
                <a:defRPr/>
              </a:pPr>
              <a:t>43</a:t>
            </a:fld>
            <a:endParaRPr lang="en-IE">
              <a:solidFill>
                <a:srgbClr val="FFFFFF"/>
              </a:solidFill>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13637" y="1340768"/>
            <a:ext cx="3370299" cy="4815906"/>
          </a:xfrm>
          <a:prstGeom prst="rect">
            <a:avLst/>
          </a:prstGeom>
          <a:ln w="228600" cap="sq" cmpd="thickThin">
            <a:solidFill>
              <a:srgbClr val="000000"/>
            </a:solidFill>
            <a:prstDash val="solid"/>
            <a:miter lim="800000"/>
          </a:ln>
          <a:effectLst>
            <a:innerShdw blurRad="76200">
              <a:srgbClr val="000000"/>
            </a:inn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0628455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err="1" smtClean="0"/>
              <a:t>Ship</a:t>
            </a:r>
            <a:r>
              <a:rPr lang="fr-FR" dirty="0" smtClean="0"/>
              <a:t> Notification</a:t>
            </a:r>
            <a:endParaRPr lang="en-IE" dirty="0"/>
          </a:p>
        </p:txBody>
      </p:sp>
      <p:sp>
        <p:nvSpPr>
          <p:cNvPr id="39938" name="Content Placeholder 2"/>
          <p:cNvSpPr>
            <a:spLocks noGrp="1"/>
          </p:cNvSpPr>
          <p:nvPr>
            <p:ph idx="1"/>
          </p:nvPr>
        </p:nvSpPr>
        <p:spPr>
          <a:xfrm>
            <a:off x="251520" y="1916832"/>
            <a:ext cx="7772400" cy="4464496"/>
          </a:xfrm>
        </p:spPr>
        <p:txBody>
          <a:bodyPr/>
          <a:lstStyle/>
          <a:p>
            <a:pPr marL="0" indent="0" algn="just">
              <a:buNone/>
              <a:defRPr/>
            </a:pPr>
            <a:endParaRPr lang="en-GB" sz="2200" b="1" dirty="0" smtClean="0"/>
          </a:p>
          <a:p>
            <a:pPr marL="0" indent="0" algn="just">
              <a:buNone/>
              <a:defRPr/>
            </a:pPr>
            <a:r>
              <a:rPr lang="en-GB" sz="2800" b="1" dirty="0" smtClean="0"/>
              <a:t>AIS notified</a:t>
            </a:r>
            <a:r>
              <a:rPr lang="en-GB" sz="2200" b="1" dirty="0" smtClean="0"/>
              <a:t>:</a:t>
            </a:r>
          </a:p>
          <a:p>
            <a:pPr algn="just">
              <a:buFontTx/>
              <a:buChar char="-"/>
              <a:defRPr/>
            </a:pPr>
            <a:r>
              <a:rPr lang="en-GB" sz="2200" b="1" dirty="0" smtClean="0"/>
              <a:t>As a stream (IEC)</a:t>
            </a:r>
          </a:p>
          <a:p>
            <a:pPr algn="just">
              <a:buFontTx/>
              <a:buChar char="-"/>
              <a:defRPr/>
            </a:pPr>
            <a:r>
              <a:rPr lang="en-GB" sz="2200" b="1" dirty="0" smtClean="0"/>
              <a:t>Via XML</a:t>
            </a:r>
          </a:p>
          <a:p>
            <a:pPr marL="0" indent="0" algn="just">
              <a:buNone/>
              <a:defRPr/>
            </a:pPr>
            <a:endParaRPr lang="en-GB" sz="2200" b="1" dirty="0" smtClean="0"/>
          </a:p>
          <a:p>
            <a:pPr marL="0" indent="0" algn="just">
              <a:buNone/>
              <a:defRPr/>
            </a:pPr>
            <a:endParaRPr lang="en-GB" sz="2200" b="1" dirty="0"/>
          </a:p>
          <a:p>
            <a:pPr marL="0" indent="0" algn="just">
              <a:buNone/>
              <a:defRPr/>
            </a:pPr>
            <a:r>
              <a:rPr lang="en-GB" sz="2800" b="1" dirty="0" smtClean="0"/>
              <a:t>MRS notified:</a:t>
            </a:r>
          </a:p>
          <a:p>
            <a:pPr marL="0" indent="0" algn="just">
              <a:buNone/>
              <a:defRPr/>
            </a:pPr>
            <a:r>
              <a:rPr lang="en-GB" sz="2400" b="1" dirty="0" smtClean="0"/>
              <a:t>- </a:t>
            </a:r>
            <a:r>
              <a:rPr lang="en-GB" sz="2200" b="1" dirty="0" smtClean="0"/>
              <a:t>Via XML</a:t>
            </a:r>
            <a:endParaRPr lang="en-GB" sz="2200" b="1" dirty="0"/>
          </a:p>
          <a:p>
            <a:pPr marL="0" indent="0" algn="just">
              <a:buNone/>
              <a:defRPr/>
            </a:pPr>
            <a:endParaRPr lang="en-GB" sz="2200" b="1" dirty="0" smtClean="0"/>
          </a:p>
          <a:p>
            <a:pPr marL="0" indent="0" algn="just">
              <a:buNone/>
              <a:defRPr/>
            </a:pPr>
            <a:endParaRPr lang="en-GB" sz="2200" b="1" dirty="0"/>
          </a:p>
          <a:p>
            <a:pPr marL="0" indent="0" algn="just">
              <a:buNone/>
              <a:defRPr/>
            </a:pPr>
            <a:endParaRPr lang="en-GB" sz="2200" b="1" dirty="0" smtClean="0"/>
          </a:p>
          <a:p>
            <a:pPr lvl="1">
              <a:buNone/>
              <a:defRPr/>
            </a:pPr>
            <a:endParaRPr lang="en-GB" sz="2200" dirty="0"/>
          </a:p>
          <a:p>
            <a:pPr>
              <a:defRPr/>
            </a:pPr>
            <a:endParaRPr lang="en-IE" sz="2200" dirty="0" smtClean="0"/>
          </a:p>
        </p:txBody>
      </p:sp>
      <p:sp>
        <p:nvSpPr>
          <p:cNvPr id="4" name="Slide Number Placeholder 3"/>
          <p:cNvSpPr>
            <a:spLocks noGrp="1"/>
          </p:cNvSpPr>
          <p:nvPr>
            <p:ph type="sldNum" sz="quarter" idx="12"/>
          </p:nvPr>
        </p:nvSpPr>
        <p:spPr/>
        <p:txBody>
          <a:bodyPr/>
          <a:lstStyle/>
          <a:p>
            <a:pPr>
              <a:defRPr/>
            </a:pPr>
            <a:fld id="{B881F093-405F-45DC-825F-67196A5340C2}" type="slidenum">
              <a:rPr lang="en-IE" smtClean="0"/>
              <a:pPr>
                <a:defRPr/>
              </a:pPr>
              <a:t>44</a:t>
            </a:fld>
            <a:endParaRPr lang="en-IE"/>
          </a:p>
        </p:txBody>
      </p:sp>
      <p:pic>
        <p:nvPicPr>
          <p:cNvPr id="14950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63888" y="1916832"/>
            <a:ext cx="4896544" cy="36724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8761082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6712"/>
            <a:ext cx="7772400" cy="838200"/>
          </a:xfrm>
        </p:spPr>
        <p:txBody>
          <a:bodyPr/>
          <a:lstStyle/>
          <a:p>
            <a:r>
              <a:rPr lang="fr-FR" dirty="0" err="1" smtClean="0"/>
              <a:t>Ship</a:t>
            </a:r>
            <a:r>
              <a:rPr lang="fr-FR" dirty="0" smtClean="0"/>
              <a:t> Notification</a:t>
            </a:r>
            <a:endParaRPr lang="en-IE" dirty="0"/>
          </a:p>
        </p:txBody>
      </p:sp>
      <p:sp>
        <p:nvSpPr>
          <p:cNvPr id="39938" name="Content Placeholder 2"/>
          <p:cNvSpPr>
            <a:spLocks noGrp="1"/>
          </p:cNvSpPr>
          <p:nvPr>
            <p:ph idx="1"/>
          </p:nvPr>
        </p:nvSpPr>
        <p:spPr>
          <a:xfrm>
            <a:off x="609600" y="1556792"/>
            <a:ext cx="8210872" cy="4464496"/>
          </a:xfrm>
        </p:spPr>
        <p:txBody>
          <a:bodyPr/>
          <a:lstStyle/>
          <a:p>
            <a:pPr marL="0" indent="0">
              <a:buNone/>
              <a:defRPr/>
            </a:pPr>
            <a:r>
              <a:rPr lang="en-GB" sz="2400" b="1" dirty="0" smtClean="0"/>
              <a:t>MRS (art. 5, VTMIS Directive)</a:t>
            </a:r>
            <a:r>
              <a:rPr lang="en-GB" sz="1200" b="1" dirty="0" smtClean="0">
                <a:solidFill>
                  <a:srgbClr val="C00000"/>
                </a:solidFill>
              </a:rPr>
              <a:t>- in red included in  notification -</a:t>
            </a:r>
          </a:p>
          <a:p>
            <a:pPr marL="0" indent="0">
              <a:buNone/>
            </a:pPr>
            <a:r>
              <a:rPr lang="en-US" sz="1500" b="1" dirty="0">
                <a:solidFill>
                  <a:srgbClr val="C00000"/>
                </a:solidFill>
              </a:rPr>
              <a:t>A. ship identification </a:t>
            </a:r>
            <a:r>
              <a:rPr lang="en-US" sz="1500" dirty="0"/>
              <a:t>(name, call sign, IMO identification number or MMSI number),</a:t>
            </a:r>
          </a:p>
          <a:p>
            <a:pPr marL="0" indent="0">
              <a:buNone/>
            </a:pPr>
            <a:r>
              <a:rPr lang="en-GB" sz="1500" b="1" dirty="0" smtClean="0">
                <a:solidFill>
                  <a:srgbClr val="C00000"/>
                </a:solidFill>
              </a:rPr>
              <a:t>B</a:t>
            </a:r>
            <a:r>
              <a:rPr lang="en-GB" sz="1500" b="1" dirty="0">
                <a:solidFill>
                  <a:srgbClr val="C00000"/>
                </a:solidFill>
              </a:rPr>
              <a:t>. date and time</a:t>
            </a:r>
            <a:r>
              <a:rPr lang="en-GB" sz="1500" dirty="0">
                <a:solidFill>
                  <a:srgbClr val="C00000"/>
                </a:solidFill>
              </a:rPr>
              <a:t>,</a:t>
            </a:r>
          </a:p>
          <a:p>
            <a:pPr marL="0" indent="0">
              <a:buNone/>
            </a:pPr>
            <a:r>
              <a:rPr lang="en-US" sz="1500" b="1" dirty="0" smtClean="0">
                <a:solidFill>
                  <a:srgbClr val="C00000"/>
                </a:solidFill>
              </a:rPr>
              <a:t>C </a:t>
            </a:r>
            <a:r>
              <a:rPr lang="en-US" sz="1500" b="1" dirty="0">
                <a:solidFill>
                  <a:srgbClr val="C00000"/>
                </a:solidFill>
              </a:rPr>
              <a:t>or D. position </a:t>
            </a:r>
            <a:r>
              <a:rPr lang="en-US" sz="1500" dirty="0"/>
              <a:t>in latitude and longitude or true bearing and distance in nautical miles from a clearly </a:t>
            </a:r>
            <a:r>
              <a:rPr lang="en-US" sz="1500" dirty="0" smtClean="0"/>
              <a:t>identified </a:t>
            </a:r>
            <a:r>
              <a:rPr lang="en-GB" sz="1500" dirty="0" smtClean="0"/>
              <a:t>landmark</a:t>
            </a:r>
            <a:r>
              <a:rPr lang="en-GB" sz="1500" dirty="0"/>
              <a:t>,</a:t>
            </a:r>
          </a:p>
          <a:p>
            <a:pPr marL="0" indent="0">
              <a:buNone/>
            </a:pPr>
            <a:r>
              <a:rPr lang="en-GB" sz="1500" b="1" dirty="0" smtClean="0"/>
              <a:t>E</a:t>
            </a:r>
            <a:r>
              <a:rPr lang="en-GB" sz="1500" b="1" dirty="0"/>
              <a:t>. course</a:t>
            </a:r>
            <a:r>
              <a:rPr lang="en-GB" sz="1500" dirty="0"/>
              <a:t>,</a:t>
            </a:r>
          </a:p>
          <a:p>
            <a:pPr marL="0" indent="0">
              <a:buNone/>
            </a:pPr>
            <a:r>
              <a:rPr lang="en-GB" sz="1500" b="1" dirty="0" smtClean="0"/>
              <a:t>F</a:t>
            </a:r>
            <a:r>
              <a:rPr lang="en-GB" sz="1500" b="1" dirty="0"/>
              <a:t>. speed</a:t>
            </a:r>
            <a:r>
              <a:rPr lang="en-GB" sz="1500" dirty="0"/>
              <a:t>,</a:t>
            </a:r>
          </a:p>
          <a:p>
            <a:pPr marL="0" indent="0">
              <a:buNone/>
            </a:pPr>
            <a:r>
              <a:rPr lang="en-US" sz="1500" b="1" dirty="0" smtClean="0">
                <a:solidFill>
                  <a:srgbClr val="C00000"/>
                </a:solidFill>
              </a:rPr>
              <a:t>I</a:t>
            </a:r>
            <a:r>
              <a:rPr lang="en-US" sz="1500" b="1" dirty="0">
                <a:solidFill>
                  <a:srgbClr val="C00000"/>
                </a:solidFill>
              </a:rPr>
              <a:t>. port of destination </a:t>
            </a:r>
            <a:r>
              <a:rPr lang="en-US" sz="1500" b="1" dirty="0"/>
              <a:t>and estimated time of arrival</a:t>
            </a:r>
            <a:r>
              <a:rPr lang="en-US" sz="1500" dirty="0"/>
              <a:t>,</a:t>
            </a:r>
          </a:p>
          <a:p>
            <a:pPr marL="0" indent="0">
              <a:buNone/>
            </a:pPr>
            <a:r>
              <a:rPr lang="en-US" sz="1500" b="1" dirty="0" smtClean="0"/>
              <a:t>P</a:t>
            </a:r>
            <a:r>
              <a:rPr lang="en-US" sz="1500" b="1" dirty="0"/>
              <a:t>. cargo </a:t>
            </a:r>
            <a:r>
              <a:rPr lang="en-US" sz="1500" dirty="0"/>
              <a:t>and, if dangerous goods present on board, quantity and IMO class,</a:t>
            </a:r>
          </a:p>
          <a:p>
            <a:pPr marL="0" indent="0">
              <a:buNone/>
            </a:pPr>
            <a:r>
              <a:rPr lang="en-US" sz="1500" b="1" dirty="0" smtClean="0">
                <a:solidFill>
                  <a:srgbClr val="C00000"/>
                </a:solidFill>
              </a:rPr>
              <a:t>T</a:t>
            </a:r>
            <a:r>
              <a:rPr lang="en-US" sz="1500" b="1" dirty="0">
                <a:solidFill>
                  <a:srgbClr val="C00000"/>
                </a:solidFill>
              </a:rPr>
              <a:t>. address for the communication </a:t>
            </a:r>
            <a:r>
              <a:rPr lang="en-US" sz="1500" dirty="0">
                <a:solidFill>
                  <a:srgbClr val="C00000"/>
                </a:solidFill>
              </a:rPr>
              <a:t>of cargo information,</a:t>
            </a:r>
          </a:p>
          <a:p>
            <a:pPr marL="0" indent="0">
              <a:buNone/>
            </a:pPr>
            <a:r>
              <a:rPr lang="en-US" sz="1500" b="1" dirty="0" smtClean="0">
                <a:solidFill>
                  <a:srgbClr val="C00000"/>
                </a:solidFill>
              </a:rPr>
              <a:t>W</a:t>
            </a:r>
            <a:r>
              <a:rPr lang="en-US" sz="1500" b="1" dirty="0">
                <a:solidFill>
                  <a:srgbClr val="C00000"/>
                </a:solidFill>
              </a:rPr>
              <a:t>. total number of persons on board</a:t>
            </a:r>
            <a:r>
              <a:rPr lang="en-US" sz="1500" dirty="0">
                <a:solidFill>
                  <a:srgbClr val="C00000"/>
                </a:solidFill>
              </a:rPr>
              <a:t>,</a:t>
            </a:r>
          </a:p>
          <a:p>
            <a:pPr marL="0" indent="0">
              <a:buNone/>
            </a:pPr>
            <a:r>
              <a:rPr lang="en-GB" sz="1500" b="1" dirty="0" smtClean="0"/>
              <a:t>X</a:t>
            </a:r>
            <a:r>
              <a:rPr lang="en-GB" sz="1500" b="1" dirty="0"/>
              <a:t>. Miscellaneous</a:t>
            </a:r>
            <a:r>
              <a:rPr lang="en-GB" sz="1500" dirty="0"/>
              <a:t>:</a:t>
            </a:r>
          </a:p>
          <a:p>
            <a:pPr marL="714375">
              <a:buFont typeface="Wingdings" pitchFamily="2" charset="2"/>
              <a:buChar char="§"/>
            </a:pPr>
            <a:r>
              <a:rPr lang="en-US" sz="1500" dirty="0" smtClean="0"/>
              <a:t>characteristics </a:t>
            </a:r>
            <a:r>
              <a:rPr lang="en-US" sz="1500" dirty="0"/>
              <a:t>and estimated quantity of bunker fuel, for ships of more than 1 000 </a:t>
            </a:r>
            <a:r>
              <a:rPr lang="en-US" sz="1500" dirty="0" smtClean="0"/>
              <a:t>gross </a:t>
            </a:r>
            <a:r>
              <a:rPr lang="en-GB" sz="1500" dirty="0" smtClean="0"/>
              <a:t>tonnage,</a:t>
            </a:r>
          </a:p>
          <a:p>
            <a:pPr marL="714375">
              <a:buFont typeface="Wingdings" pitchFamily="2" charset="2"/>
              <a:buChar char="§"/>
            </a:pPr>
            <a:r>
              <a:rPr lang="en-GB" sz="1500" dirty="0" smtClean="0"/>
              <a:t>navigational </a:t>
            </a:r>
            <a:r>
              <a:rPr lang="en-GB" sz="1500" dirty="0"/>
              <a:t>status.</a:t>
            </a:r>
            <a:endParaRPr lang="en-GB" sz="1500" b="1" dirty="0" smtClean="0"/>
          </a:p>
          <a:p>
            <a:pPr marL="0" indent="0" algn="just">
              <a:buNone/>
              <a:defRPr/>
            </a:pPr>
            <a:endParaRPr lang="en-GB" sz="2200" b="1" dirty="0" smtClean="0"/>
          </a:p>
          <a:p>
            <a:pPr marL="0" indent="0" algn="just">
              <a:buNone/>
              <a:defRPr/>
            </a:pPr>
            <a:endParaRPr lang="en-GB" sz="2200" b="1" dirty="0"/>
          </a:p>
          <a:p>
            <a:pPr marL="0" indent="0" algn="just">
              <a:buNone/>
              <a:defRPr/>
            </a:pPr>
            <a:endParaRPr lang="en-GB" sz="2200" b="1" dirty="0" smtClean="0"/>
          </a:p>
          <a:p>
            <a:pPr marL="0" indent="0" algn="just">
              <a:buNone/>
              <a:defRPr/>
            </a:pPr>
            <a:endParaRPr lang="en-GB" sz="2200" b="1" dirty="0"/>
          </a:p>
          <a:p>
            <a:pPr marL="0" indent="0" algn="just">
              <a:buNone/>
              <a:defRPr/>
            </a:pPr>
            <a:endParaRPr lang="en-GB" sz="2200" b="1" dirty="0" smtClean="0"/>
          </a:p>
          <a:p>
            <a:pPr lvl="1">
              <a:buNone/>
              <a:defRPr/>
            </a:pPr>
            <a:endParaRPr lang="en-GB" sz="2200" dirty="0"/>
          </a:p>
          <a:p>
            <a:pPr>
              <a:defRPr/>
            </a:pPr>
            <a:endParaRPr lang="en-IE" sz="2200" dirty="0" smtClean="0"/>
          </a:p>
        </p:txBody>
      </p:sp>
      <p:sp>
        <p:nvSpPr>
          <p:cNvPr id="4" name="Slide Number Placeholder 3"/>
          <p:cNvSpPr>
            <a:spLocks noGrp="1"/>
          </p:cNvSpPr>
          <p:nvPr>
            <p:ph type="sldNum" sz="quarter" idx="12"/>
          </p:nvPr>
        </p:nvSpPr>
        <p:spPr/>
        <p:txBody>
          <a:bodyPr/>
          <a:lstStyle/>
          <a:p>
            <a:pPr>
              <a:defRPr/>
            </a:pPr>
            <a:fld id="{B881F093-405F-45DC-825F-67196A5340C2}" type="slidenum">
              <a:rPr lang="en-IE" smtClean="0"/>
              <a:pPr>
                <a:defRPr/>
              </a:pPr>
              <a:t>45</a:t>
            </a:fld>
            <a:endParaRPr lang="en-IE"/>
          </a:p>
        </p:txBody>
      </p:sp>
    </p:spTree>
    <p:extLst>
      <p:ext uri="{BB962C8B-B14F-4D97-AF65-F5344CB8AC3E}">
        <p14:creationId xmlns:p14="http://schemas.microsoft.com/office/powerpoint/2010/main" val="323680375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BE" dirty="0" err="1" smtClean="0"/>
              <a:t>Comparison</a:t>
            </a:r>
            <a:r>
              <a:rPr lang="fr-BE" dirty="0" smtClean="0"/>
              <a:t> MRS in SSN/ADRIREP (first report)</a:t>
            </a:r>
            <a:endParaRPr lang="en-IE" dirty="0"/>
          </a:p>
        </p:txBody>
      </p:sp>
      <p:sp>
        <p:nvSpPr>
          <p:cNvPr id="3" name="Content Placeholder 2"/>
          <p:cNvSpPr>
            <a:spLocks noGrp="1"/>
          </p:cNvSpPr>
          <p:nvPr>
            <p:ph idx="1"/>
          </p:nvPr>
        </p:nvSpPr>
        <p:spPr/>
        <p:txBody>
          <a:bodyPr/>
          <a:lstStyle/>
          <a:p>
            <a:pPr marL="0" indent="0">
              <a:buNone/>
            </a:pPr>
            <a:r>
              <a:rPr lang="fr-BE" b="1" dirty="0" smtClean="0"/>
              <a:t>In SSN….</a:t>
            </a:r>
          </a:p>
          <a:p>
            <a:pPr lvl="1"/>
            <a:r>
              <a:rPr lang="fr-BE" dirty="0" smtClean="0"/>
              <a:t>XML </a:t>
            </a:r>
            <a:r>
              <a:rPr lang="fr-BE" dirty="0" err="1" smtClean="0"/>
              <a:t>protocol</a:t>
            </a:r>
            <a:r>
              <a:rPr lang="fr-BE" dirty="0" smtClean="0"/>
              <a:t> </a:t>
            </a:r>
            <a:r>
              <a:rPr lang="fr-BE" dirty="0" err="1" smtClean="0"/>
              <a:t>already</a:t>
            </a:r>
            <a:r>
              <a:rPr lang="fr-BE" dirty="0" smtClean="0"/>
              <a:t> in place</a:t>
            </a:r>
          </a:p>
          <a:p>
            <a:pPr lvl="1"/>
            <a:r>
              <a:rPr lang="fr-BE" dirty="0" smtClean="0"/>
              <a:t>Access </a:t>
            </a:r>
            <a:r>
              <a:rPr lang="fr-BE" dirty="0" err="1" smtClean="0"/>
              <a:t>rights</a:t>
            </a:r>
            <a:r>
              <a:rPr lang="fr-BE" dirty="0" smtClean="0"/>
              <a:t> : all 27 SSN MS (</a:t>
            </a:r>
            <a:r>
              <a:rPr lang="fr-BE" dirty="0" err="1" smtClean="0"/>
              <a:t>except</a:t>
            </a:r>
            <a:r>
              <a:rPr lang="fr-BE" dirty="0" smtClean="0"/>
              <a:t> port </a:t>
            </a:r>
            <a:r>
              <a:rPr lang="fr-BE" dirty="0" err="1" smtClean="0"/>
              <a:t>users</a:t>
            </a:r>
            <a:r>
              <a:rPr lang="fr-BE" dirty="0" smtClean="0"/>
              <a:t>)</a:t>
            </a:r>
          </a:p>
          <a:p>
            <a:pPr lvl="1"/>
            <a:r>
              <a:rPr lang="fr-BE" dirty="0" smtClean="0"/>
              <a:t>No update : new notification</a:t>
            </a:r>
          </a:p>
          <a:p>
            <a:pPr lvl="1"/>
            <a:r>
              <a:rPr lang="fr-BE" dirty="0" smtClean="0"/>
              <a:t>No distribution </a:t>
            </a:r>
            <a:r>
              <a:rPr lang="fr-BE" dirty="0" err="1" smtClean="0"/>
              <a:t>mechanism</a:t>
            </a:r>
            <a:endParaRPr lang="fr-BE" dirty="0" smtClean="0"/>
          </a:p>
          <a:p>
            <a:pPr lvl="1"/>
            <a:r>
              <a:rPr lang="fr-BE" dirty="0" smtClean="0"/>
              <a:t>No </a:t>
            </a:r>
            <a:r>
              <a:rPr lang="fr-BE" dirty="0" err="1" smtClean="0"/>
              <a:t>departure</a:t>
            </a:r>
            <a:r>
              <a:rPr lang="fr-BE" dirty="0" smtClean="0"/>
              <a:t> information (G)</a:t>
            </a:r>
          </a:p>
          <a:p>
            <a:pPr lvl="1"/>
            <a:r>
              <a:rPr lang="fr-BE" dirty="0" smtClean="0"/>
              <a:t>No </a:t>
            </a:r>
            <a:r>
              <a:rPr lang="fr-BE" dirty="0" err="1" smtClean="0"/>
              <a:t>Draught</a:t>
            </a:r>
            <a:r>
              <a:rPr lang="fr-BE" dirty="0" smtClean="0"/>
              <a:t> (O)</a:t>
            </a:r>
          </a:p>
          <a:p>
            <a:pPr lvl="1"/>
            <a:r>
              <a:rPr lang="fr-BE" dirty="0" smtClean="0"/>
              <a:t>No ETA </a:t>
            </a:r>
            <a:r>
              <a:rPr lang="fr-BE" dirty="0" err="1" smtClean="0"/>
              <a:t>next</a:t>
            </a:r>
            <a:r>
              <a:rPr lang="fr-BE" dirty="0" smtClean="0"/>
              <a:t> check point (N)</a:t>
            </a:r>
          </a:p>
          <a:p>
            <a:pPr lvl="1"/>
            <a:r>
              <a:rPr lang="fr-BE" dirty="0" smtClean="0"/>
              <a:t>No size and type (U)</a:t>
            </a:r>
          </a:p>
          <a:p>
            <a:endParaRPr lang="fr-BE" dirty="0" smtClean="0"/>
          </a:p>
          <a:p>
            <a:endParaRPr lang="en-IE" dirty="0"/>
          </a:p>
        </p:txBody>
      </p:sp>
      <p:sp>
        <p:nvSpPr>
          <p:cNvPr id="4" name="Slide Number Placeholder 3"/>
          <p:cNvSpPr>
            <a:spLocks noGrp="1"/>
          </p:cNvSpPr>
          <p:nvPr>
            <p:ph type="sldNum" sz="quarter" idx="12"/>
          </p:nvPr>
        </p:nvSpPr>
        <p:spPr/>
        <p:txBody>
          <a:bodyPr/>
          <a:lstStyle/>
          <a:p>
            <a:pPr>
              <a:defRPr/>
            </a:pPr>
            <a:fld id="{6A1E03C4-42B3-4327-8E98-6195D5EB98DE}" type="slidenum">
              <a:rPr lang="en-IE" smtClean="0"/>
              <a:pPr>
                <a:defRPr/>
              </a:pPr>
              <a:t>46</a:t>
            </a:fld>
            <a:endParaRPr lang="en-IE"/>
          </a:p>
        </p:txBody>
      </p:sp>
    </p:spTree>
    <p:extLst>
      <p:ext uri="{BB962C8B-B14F-4D97-AF65-F5344CB8AC3E}">
        <p14:creationId xmlns:p14="http://schemas.microsoft.com/office/powerpoint/2010/main" val="3665078282"/>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dirty="0" err="1" smtClean="0"/>
              <a:t>Ship</a:t>
            </a:r>
            <a:r>
              <a:rPr lang="es-ES" dirty="0" smtClean="0"/>
              <a:t> </a:t>
            </a:r>
            <a:r>
              <a:rPr lang="es-ES" dirty="0" err="1" smtClean="0"/>
              <a:t>Activity</a:t>
            </a:r>
            <a:r>
              <a:rPr lang="es-ES" dirty="0" smtClean="0"/>
              <a:t> Tracking</a:t>
            </a:r>
            <a:endParaRPr lang="en-US" dirty="0"/>
          </a:p>
        </p:txBody>
      </p:sp>
      <p:sp>
        <p:nvSpPr>
          <p:cNvPr id="3" name="2 Marcador de contenido"/>
          <p:cNvSpPr>
            <a:spLocks noGrp="1"/>
          </p:cNvSpPr>
          <p:nvPr>
            <p:ph idx="1"/>
          </p:nvPr>
        </p:nvSpPr>
        <p:spPr/>
        <p:txBody>
          <a:bodyPr/>
          <a:lstStyle/>
          <a:p>
            <a:r>
              <a:rPr lang="es-ES" sz="2400" dirty="0" err="1" smtClean="0"/>
              <a:t>Automatic</a:t>
            </a:r>
            <a:r>
              <a:rPr lang="es-ES" sz="2400" dirty="0" smtClean="0"/>
              <a:t> </a:t>
            </a:r>
            <a:r>
              <a:rPr lang="es-ES" sz="2400" dirty="0" err="1" smtClean="0"/>
              <a:t>system</a:t>
            </a:r>
            <a:r>
              <a:rPr lang="es-ES" sz="2400" dirty="0" smtClean="0"/>
              <a:t> in SSN </a:t>
            </a:r>
            <a:r>
              <a:rPr lang="es-ES" sz="2400" dirty="0" err="1" smtClean="0"/>
              <a:t>to</a:t>
            </a:r>
            <a:r>
              <a:rPr lang="es-ES" sz="2400" dirty="0" smtClean="0"/>
              <a:t> </a:t>
            </a:r>
            <a:r>
              <a:rPr lang="es-ES" sz="2400" dirty="0" err="1" smtClean="0"/>
              <a:t>get</a:t>
            </a:r>
            <a:r>
              <a:rPr lang="es-ES" sz="2400" dirty="0" smtClean="0"/>
              <a:t> a </a:t>
            </a:r>
            <a:r>
              <a:rPr lang="es-ES" sz="2400" dirty="0" err="1" smtClean="0"/>
              <a:t>warning</a:t>
            </a:r>
            <a:r>
              <a:rPr lang="es-ES" sz="2400" dirty="0" smtClean="0"/>
              <a:t> (email)</a:t>
            </a:r>
          </a:p>
          <a:p>
            <a:r>
              <a:rPr lang="es-ES" sz="2400" dirty="0" err="1" smtClean="0"/>
              <a:t>For</a:t>
            </a:r>
            <a:r>
              <a:rPr lang="es-ES" sz="2400" dirty="0" smtClean="0"/>
              <a:t> a </a:t>
            </a:r>
            <a:r>
              <a:rPr lang="es-ES" sz="2400" dirty="0" err="1" smtClean="0"/>
              <a:t>selected</a:t>
            </a:r>
            <a:r>
              <a:rPr lang="es-ES" sz="2400" dirty="0" smtClean="0"/>
              <a:t> </a:t>
            </a:r>
            <a:r>
              <a:rPr lang="es-ES" sz="2400" dirty="0" err="1" smtClean="0"/>
              <a:t>ship</a:t>
            </a:r>
            <a:endParaRPr lang="es-ES" sz="2400" dirty="0" smtClean="0"/>
          </a:p>
          <a:p>
            <a:r>
              <a:rPr lang="es-ES" sz="2400" dirty="0" err="1" smtClean="0"/>
              <a:t>For</a:t>
            </a:r>
            <a:r>
              <a:rPr lang="es-ES" sz="2400" dirty="0" smtClean="0"/>
              <a:t> a </a:t>
            </a:r>
            <a:r>
              <a:rPr lang="es-ES" sz="2400" dirty="0" err="1" smtClean="0"/>
              <a:t>defined</a:t>
            </a:r>
            <a:r>
              <a:rPr lang="es-ES" sz="2400" dirty="0" smtClean="0"/>
              <a:t> </a:t>
            </a:r>
            <a:r>
              <a:rPr lang="es-ES" sz="2400" dirty="0" err="1" smtClean="0"/>
              <a:t>period</a:t>
            </a:r>
            <a:r>
              <a:rPr lang="es-ES" sz="2400" dirty="0" smtClean="0"/>
              <a:t> of time</a:t>
            </a:r>
          </a:p>
          <a:p>
            <a:r>
              <a:rPr lang="es-ES" sz="2400" dirty="0" err="1" smtClean="0"/>
              <a:t>Based</a:t>
            </a:r>
            <a:r>
              <a:rPr lang="es-ES" sz="2400" dirty="0" smtClean="0"/>
              <a:t> </a:t>
            </a:r>
            <a:r>
              <a:rPr lang="es-ES" sz="2400" dirty="0" err="1" smtClean="0"/>
              <a:t>on</a:t>
            </a:r>
            <a:r>
              <a:rPr lang="es-ES" sz="2400" dirty="0" smtClean="0"/>
              <a:t> </a:t>
            </a:r>
            <a:r>
              <a:rPr lang="es-ES" sz="2400" dirty="0" err="1" smtClean="0"/>
              <a:t>the</a:t>
            </a:r>
            <a:r>
              <a:rPr lang="es-ES" sz="2400" dirty="0" smtClean="0"/>
              <a:t> </a:t>
            </a:r>
            <a:r>
              <a:rPr lang="es-ES" sz="2400" dirty="0" err="1" smtClean="0"/>
              <a:t>notifications</a:t>
            </a:r>
            <a:r>
              <a:rPr lang="es-ES" sz="2400" dirty="0" smtClean="0"/>
              <a:t> </a:t>
            </a:r>
            <a:r>
              <a:rPr lang="es-ES" sz="2400" dirty="0" err="1" smtClean="0"/>
              <a:t>received</a:t>
            </a:r>
            <a:r>
              <a:rPr lang="es-ES" sz="2400" dirty="0" smtClean="0"/>
              <a:t> </a:t>
            </a:r>
            <a:r>
              <a:rPr lang="es-ES" sz="2400" dirty="0" err="1" smtClean="0"/>
              <a:t>by</a:t>
            </a:r>
            <a:r>
              <a:rPr lang="es-ES" sz="2400" dirty="0" smtClean="0"/>
              <a:t> SSN (AIS, MRS, Port+ </a:t>
            </a:r>
            <a:r>
              <a:rPr lang="es-ES" sz="2400" dirty="0" err="1" smtClean="0"/>
              <a:t>or</a:t>
            </a:r>
            <a:r>
              <a:rPr lang="es-ES" sz="2400" dirty="0" smtClean="0"/>
              <a:t> </a:t>
            </a:r>
            <a:r>
              <a:rPr lang="es-ES" sz="2400" dirty="0" err="1" smtClean="0"/>
              <a:t>Incidents</a:t>
            </a:r>
            <a:r>
              <a:rPr lang="es-ES" sz="2400" dirty="0" smtClean="0"/>
              <a:t>)</a:t>
            </a:r>
          </a:p>
          <a:p>
            <a:pPr marL="0" indent="0">
              <a:buNone/>
            </a:pPr>
            <a:endParaRPr lang="en-US" sz="2400" dirty="0"/>
          </a:p>
        </p:txBody>
      </p:sp>
      <p:sp>
        <p:nvSpPr>
          <p:cNvPr id="4" name="3 Marcador de número de diapositiva"/>
          <p:cNvSpPr>
            <a:spLocks noGrp="1"/>
          </p:cNvSpPr>
          <p:nvPr>
            <p:ph type="sldNum" sz="quarter" idx="12"/>
          </p:nvPr>
        </p:nvSpPr>
        <p:spPr/>
        <p:txBody>
          <a:bodyPr/>
          <a:lstStyle/>
          <a:p>
            <a:pPr>
              <a:defRPr/>
            </a:pPr>
            <a:fld id="{6A1E03C4-42B3-4327-8E98-6195D5EB98DE}" type="slidenum">
              <a:rPr lang="en-IE" smtClean="0"/>
              <a:pPr>
                <a:defRPr/>
              </a:pPr>
              <a:t>47</a:t>
            </a:fld>
            <a:endParaRPr lang="en-IE"/>
          </a:p>
        </p:txBody>
      </p:sp>
    </p:spTree>
    <p:extLst>
      <p:ext uri="{BB962C8B-B14F-4D97-AF65-F5344CB8AC3E}">
        <p14:creationId xmlns:p14="http://schemas.microsoft.com/office/powerpoint/2010/main" val="361620136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26146" y="1052736"/>
            <a:ext cx="8250310" cy="838200"/>
          </a:xfrm>
        </p:spPr>
        <p:txBody>
          <a:bodyPr/>
          <a:lstStyle/>
          <a:p>
            <a:pPr algn="ctr"/>
            <a:r>
              <a:rPr lang="en-GB" sz="2400" dirty="0" smtClean="0"/>
              <a:t>Ship activity tracking - Individual vessels</a:t>
            </a:r>
            <a:br>
              <a:rPr lang="en-GB" sz="2400" dirty="0" smtClean="0"/>
            </a:br>
            <a:r>
              <a:rPr lang="en-GB" sz="2400" dirty="0" smtClean="0"/>
              <a:t>Hands-on (1)</a:t>
            </a:r>
            <a:endParaRPr lang="en-IE" sz="2300" dirty="0" smtClean="0"/>
          </a:p>
        </p:txBody>
      </p:sp>
      <p:pic>
        <p:nvPicPr>
          <p:cNvPr id="14745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98709" y="2024657"/>
            <a:ext cx="6678604" cy="21154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ight Arrow 5"/>
          <p:cNvSpPr>
            <a:spLocks noChangeArrowheads="1"/>
          </p:cNvSpPr>
          <p:nvPr/>
        </p:nvSpPr>
        <p:spPr bwMode="auto">
          <a:xfrm>
            <a:off x="148547" y="2276872"/>
            <a:ext cx="2263213" cy="1368152"/>
          </a:xfrm>
          <a:prstGeom prst="rightArrow">
            <a:avLst>
              <a:gd name="adj1" fmla="val 50000"/>
              <a:gd name="adj2" fmla="val 50108"/>
            </a:avLst>
          </a:prstGeom>
          <a:ln>
            <a:headEnd/>
            <a:tailEnd/>
          </a:ln>
        </p:spPr>
        <p:style>
          <a:lnRef idx="1">
            <a:schemeClr val="dk1"/>
          </a:lnRef>
          <a:fillRef idx="2">
            <a:schemeClr val="dk1"/>
          </a:fillRef>
          <a:effectRef idx="1">
            <a:schemeClr val="dk1"/>
          </a:effectRef>
          <a:fontRef idx="minor">
            <a:schemeClr val="dk1"/>
          </a:fontRef>
        </p:style>
        <p:txBody>
          <a:bodyPr/>
          <a:lstStyle/>
          <a:p>
            <a:pPr algn="ctr">
              <a:defRPr/>
            </a:pPr>
            <a:r>
              <a:rPr lang="en-GB" sz="1400" dirty="0">
                <a:latin typeface="Tahoma" pitchFamily="34" charset="0"/>
              </a:rPr>
              <a:t>1</a:t>
            </a:r>
            <a:r>
              <a:rPr lang="en-GB" sz="1400" dirty="0" smtClean="0">
                <a:latin typeface="Tahoma" pitchFamily="34" charset="0"/>
              </a:rPr>
              <a:t>. Go to “Ship Activity Tracking” and indicate a vessel</a:t>
            </a:r>
            <a:endParaRPr lang="en-IE" sz="1400" dirty="0">
              <a:latin typeface="Tahoma" pitchFamily="34" charset="0"/>
            </a:endParaRPr>
          </a:p>
        </p:txBody>
      </p:sp>
      <p:pic>
        <p:nvPicPr>
          <p:cNvPr id="14745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5536" y="4159002"/>
            <a:ext cx="6324600" cy="1428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lide Number Placeholder 2"/>
          <p:cNvSpPr>
            <a:spLocks noGrp="1"/>
          </p:cNvSpPr>
          <p:nvPr>
            <p:ph type="sldNum" sz="quarter" idx="12"/>
          </p:nvPr>
        </p:nvSpPr>
        <p:spPr/>
        <p:txBody>
          <a:bodyPr/>
          <a:lstStyle/>
          <a:p>
            <a:pPr>
              <a:defRPr/>
            </a:pPr>
            <a:fld id="{F3ADA8AB-E83C-407E-ADD3-AD37F2B8865B}" type="slidenum">
              <a:rPr lang="en-IE" smtClean="0"/>
              <a:pPr>
                <a:defRPr/>
              </a:pPr>
              <a:t>48</a:t>
            </a:fld>
            <a:endParaRPr lang="en-IE"/>
          </a:p>
        </p:txBody>
      </p:sp>
      <p:sp>
        <p:nvSpPr>
          <p:cNvPr id="8" name="Left Arrow 4"/>
          <p:cNvSpPr>
            <a:spLocks noChangeArrowheads="1"/>
          </p:cNvSpPr>
          <p:nvPr/>
        </p:nvSpPr>
        <p:spPr bwMode="auto">
          <a:xfrm>
            <a:off x="6516216" y="4563715"/>
            <a:ext cx="2447925" cy="1025525"/>
          </a:xfrm>
          <a:prstGeom prst="leftArrow">
            <a:avLst>
              <a:gd name="adj1" fmla="val 50000"/>
              <a:gd name="adj2" fmla="val 49961"/>
            </a:avLst>
          </a:prstGeom>
          <a:ln>
            <a:headEnd/>
            <a:tailEnd/>
          </a:ln>
        </p:spPr>
        <p:style>
          <a:lnRef idx="1">
            <a:schemeClr val="dk1"/>
          </a:lnRef>
          <a:fillRef idx="2">
            <a:schemeClr val="dk1"/>
          </a:fillRef>
          <a:effectRef idx="1">
            <a:schemeClr val="dk1"/>
          </a:effectRef>
          <a:fontRef idx="minor">
            <a:schemeClr val="dk1"/>
          </a:fontRef>
        </p:style>
        <p:txBody>
          <a:bodyPr/>
          <a:lstStyle/>
          <a:p>
            <a:pPr eaLnBrk="0" hangingPunct="0">
              <a:defRPr/>
            </a:pPr>
            <a:r>
              <a:rPr lang="en-GB" sz="1400" dirty="0">
                <a:latin typeface="Tahoma" pitchFamily="34" charset="0"/>
                <a:cs typeface="Tahoma" pitchFamily="34" charset="0"/>
              </a:rPr>
              <a:t>2</a:t>
            </a:r>
            <a:r>
              <a:rPr lang="en-GB" sz="1400" dirty="0" smtClean="0">
                <a:latin typeface="Tahoma" pitchFamily="34" charset="0"/>
                <a:cs typeface="Tahoma" pitchFamily="34" charset="0"/>
              </a:rPr>
              <a:t>. Click on IMO</a:t>
            </a:r>
            <a:endParaRPr lang="en-IE" sz="1400" dirty="0">
              <a:latin typeface="Tahoma" pitchFamily="34" charset="0"/>
              <a:cs typeface="Tahoma" pitchFamily="34" charset="0"/>
            </a:endParaRPr>
          </a:p>
        </p:txBody>
      </p:sp>
      <p:pic>
        <p:nvPicPr>
          <p:cNvPr id="14746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694655" y="5587752"/>
            <a:ext cx="7269833" cy="1046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Right Arrow 10"/>
          <p:cNvSpPr>
            <a:spLocks noChangeArrowheads="1"/>
          </p:cNvSpPr>
          <p:nvPr/>
        </p:nvSpPr>
        <p:spPr bwMode="auto">
          <a:xfrm>
            <a:off x="107504" y="5812680"/>
            <a:ext cx="1678765" cy="928688"/>
          </a:xfrm>
          <a:prstGeom prst="rightArrow">
            <a:avLst>
              <a:gd name="adj1" fmla="val 50000"/>
              <a:gd name="adj2" fmla="val 50108"/>
            </a:avLst>
          </a:prstGeom>
          <a:ln>
            <a:headEnd/>
            <a:tailEnd/>
          </a:ln>
        </p:spPr>
        <p:style>
          <a:lnRef idx="1">
            <a:schemeClr val="dk1"/>
          </a:lnRef>
          <a:fillRef idx="2">
            <a:schemeClr val="dk1"/>
          </a:fillRef>
          <a:effectRef idx="1">
            <a:schemeClr val="dk1"/>
          </a:effectRef>
          <a:fontRef idx="minor">
            <a:schemeClr val="dk1"/>
          </a:fontRef>
        </p:style>
        <p:txBody>
          <a:bodyPr/>
          <a:lstStyle/>
          <a:p>
            <a:pPr algn="ctr">
              <a:defRPr/>
            </a:pPr>
            <a:r>
              <a:rPr lang="en-GB" sz="1400" dirty="0">
                <a:latin typeface="Tahoma" pitchFamily="34" charset="0"/>
              </a:rPr>
              <a:t>3</a:t>
            </a:r>
            <a:r>
              <a:rPr lang="en-GB" sz="1400" dirty="0" smtClean="0">
                <a:latin typeface="Tahoma" pitchFamily="34" charset="0"/>
              </a:rPr>
              <a:t>. Click on “Add”</a:t>
            </a:r>
            <a:endParaRPr lang="en-IE" sz="1400" dirty="0">
              <a:latin typeface="Tahoma" pitchFamily="34" charset="0"/>
            </a:endParaRPr>
          </a:p>
        </p:txBody>
      </p:sp>
    </p:spTree>
    <p:extLst>
      <p:ext uri="{BB962C8B-B14F-4D97-AF65-F5344CB8AC3E}">
        <p14:creationId xmlns:p14="http://schemas.microsoft.com/office/powerpoint/2010/main" val="129926894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1"/>
          <p:cNvSpPr>
            <a:spLocks noGrp="1"/>
          </p:cNvSpPr>
          <p:nvPr>
            <p:ph type="title"/>
          </p:nvPr>
        </p:nvSpPr>
        <p:spPr>
          <a:xfrm>
            <a:off x="426146" y="1052736"/>
            <a:ext cx="8250310" cy="838200"/>
          </a:xfrm>
        </p:spPr>
        <p:txBody>
          <a:bodyPr/>
          <a:lstStyle/>
          <a:p>
            <a:pPr algn="ctr"/>
            <a:r>
              <a:rPr lang="en-GB" sz="2400" dirty="0" smtClean="0"/>
              <a:t>Ship activity tracking - Individual vessels</a:t>
            </a:r>
            <a:br>
              <a:rPr lang="en-GB" sz="2400" dirty="0" smtClean="0"/>
            </a:br>
            <a:r>
              <a:rPr lang="en-GB" sz="2400" dirty="0" smtClean="0"/>
              <a:t>Hands-on (2)</a:t>
            </a:r>
            <a:endParaRPr lang="en-IE" sz="2300" dirty="0" smtClean="0"/>
          </a:p>
        </p:txBody>
      </p:sp>
      <p:pic>
        <p:nvPicPr>
          <p:cNvPr id="148483"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33363" y="1935857"/>
            <a:ext cx="7705725" cy="1781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ight Arrow 5"/>
          <p:cNvSpPr>
            <a:spLocks noChangeArrowheads="1"/>
          </p:cNvSpPr>
          <p:nvPr/>
        </p:nvSpPr>
        <p:spPr bwMode="auto">
          <a:xfrm>
            <a:off x="86688" y="1628800"/>
            <a:ext cx="2181056" cy="1197644"/>
          </a:xfrm>
          <a:prstGeom prst="rightArrow">
            <a:avLst>
              <a:gd name="adj1" fmla="val 50000"/>
              <a:gd name="adj2" fmla="val 50108"/>
            </a:avLst>
          </a:prstGeom>
          <a:ln>
            <a:headEnd/>
            <a:tailEnd/>
          </a:ln>
        </p:spPr>
        <p:style>
          <a:lnRef idx="1">
            <a:schemeClr val="dk1"/>
          </a:lnRef>
          <a:fillRef idx="2">
            <a:schemeClr val="dk1"/>
          </a:fillRef>
          <a:effectRef idx="1">
            <a:schemeClr val="dk1"/>
          </a:effectRef>
          <a:fontRef idx="minor">
            <a:schemeClr val="dk1"/>
          </a:fontRef>
        </p:style>
        <p:txBody>
          <a:bodyPr/>
          <a:lstStyle/>
          <a:p>
            <a:pPr algn="ctr">
              <a:defRPr/>
            </a:pPr>
            <a:r>
              <a:rPr lang="en-GB" sz="1200" dirty="0">
                <a:latin typeface="Tahoma" pitchFamily="34" charset="0"/>
              </a:rPr>
              <a:t>4</a:t>
            </a:r>
            <a:r>
              <a:rPr lang="en-GB" sz="1200" dirty="0" smtClean="0">
                <a:latin typeface="Tahoma" pitchFamily="34" charset="0"/>
              </a:rPr>
              <a:t>. Choose the notification type &amp; recipients</a:t>
            </a:r>
            <a:endParaRPr lang="en-IE" sz="1200" dirty="0">
              <a:latin typeface="Tahoma" pitchFamily="34" charset="0"/>
            </a:endParaRPr>
          </a:p>
        </p:txBody>
      </p:sp>
      <p:pic>
        <p:nvPicPr>
          <p:cNvPr id="148485"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1600" y="3861792"/>
            <a:ext cx="981075" cy="1295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8486"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3768" y="3861048"/>
            <a:ext cx="809625"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8487" name="Picture 7"/>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99992" y="3720455"/>
            <a:ext cx="4317875" cy="13420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4" name="Straight Arrow Connector 3"/>
          <p:cNvCxnSpPr/>
          <p:nvPr/>
        </p:nvCxnSpPr>
        <p:spPr bwMode="auto">
          <a:xfrm flipH="1">
            <a:off x="1952675" y="2924944"/>
            <a:ext cx="603101" cy="936848"/>
          </a:xfrm>
          <a:prstGeom prst="straightConnector1">
            <a:avLst/>
          </a:prstGeom>
          <a:solidFill>
            <a:schemeClr val="accent1"/>
          </a:solidFill>
          <a:ln w="1905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Straight Arrow Connector 17"/>
          <p:cNvCxnSpPr/>
          <p:nvPr/>
        </p:nvCxnSpPr>
        <p:spPr bwMode="auto">
          <a:xfrm flipH="1">
            <a:off x="2960787" y="2924944"/>
            <a:ext cx="603101" cy="936848"/>
          </a:xfrm>
          <a:prstGeom prst="straightConnector1">
            <a:avLst/>
          </a:prstGeom>
          <a:solidFill>
            <a:schemeClr val="accent1"/>
          </a:solidFill>
          <a:ln w="1905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9" name="Straight Arrow Connector 18"/>
          <p:cNvCxnSpPr/>
          <p:nvPr/>
        </p:nvCxnSpPr>
        <p:spPr bwMode="auto">
          <a:xfrm flipH="1">
            <a:off x="7497291" y="2996952"/>
            <a:ext cx="603101" cy="936848"/>
          </a:xfrm>
          <a:prstGeom prst="straightConnector1">
            <a:avLst/>
          </a:prstGeom>
          <a:solidFill>
            <a:schemeClr val="accent1"/>
          </a:solidFill>
          <a:ln w="19050"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Rectangle 10"/>
          <p:cNvSpPr/>
          <p:nvPr/>
        </p:nvSpPr>
        <p:spPr bwMode="auto">
          <a:xfrm>
            <a:off x="1691680" y="2780928"/>
            <a:ext cx="864096" cy="288032"/>
          </a:xfrm>
          <a:prstGeom prst="rect">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Times New Roman" charset="0"/>
            </a:endParaRPr>
          </a:p>
        </p:txBody>
      </p:sp>
      <p:sp>
        <p:nvSpPr>
          <p:cNvPr id="23" name="Rectangle 22"/>
          <p:cNvSpPr/>
          <p:nvPr/>
        </p:nvSpPr>
        <p:spPr bwMode="auto">
          <a:xfrm>
            <a:off x="2843808" y="2780928"/>
            <a:ext cx="792088" cy="288032"/>
          </a:xfrm>
          <a:prstGeom prst="rect">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Times New Roman" charset="0"/>
            </a:endParaRPr>
          </a:p>
        </p:txBody>
      </p:sp>
      <p:sp>
        <p:nvSpPr>
          <p:cNvPr id="24" name="Rectangle 23"/>
          <p:cNvSpPr/>
          <p:nvPr/>
        </p:nvSpPr>
        <p:spPr bwMode="auto">
          <a:xfrm>
            <a:off x="6948264" y="2780928"/>
            <a:ext cx="1368152" cy="288032"/>
          </a:xfrm>
          <a:prstGeom prst="rect">
            <a:avLst/>
          </a:prstGeom>
          <a:no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smtClean="0">
              <a:ln>
                <a:noFill/>
              </a:ln>
              <a:solidFill>
                <a:schemeClr val="tx1"/>
              </a:solidFill>
              <a:effectLst/>
              <a:latin typeface="Times New Roman" charset="0"/>
            </a:endParaRPr>
          </a:p>
        </p:txBody>
      </p:sp>
      <p:pic>
        <p:nvPicPr>
          <p:cNvPr id="147458"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607954" y="5157192"/>
            <a:ext cx="6445559" cy="141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Right Arrow 20"/>
          <p:cNvSpPr>
            <a:spLocks noChangeArrowheads="1"/>
          </p:cNvSpPr>
          <p:nvPr/>
        </p:nvSpPr>
        <p:spPr bwMode="auto">
          <a:xfrm>
            <a:off x="426898" y="5367934"/>
            <a:ext cx="2181056" cy="1197644"/>
          </a:xfrm>
          <a:prstGeom prst="rightArrow">
            <a:avLst>
              <a:gd name="adj1" fmla="val 50000"/>
              <a:gd name="adj2" fmla="val 50108"/>
            </a:avLst>
          </a:prstGeom>
          <a:ln>
            <a:headEnd/>
            <a:tailEnd/>
          </a:ln>
        </p:spPr>
        <p:style>
          <a:lnRef idx="1">
            <a:schemeClr val="dk1"/>
          </a:lnRef>
          <a:fillRef idx="2">
            <a:schemeClr val="dk1"/>
          </a:fillRef>
          <a:effectRef idx="1">
            <a:schemeClr val="dk1"/>
          </a:effectRef>
          <a:fontRef idx="minor">
            <a:schemeClr val="dk1"/>
          </a:fontRef>
        </p:style>
        <p:txBody>
          <a:bodyPr/>
          <a:lstStyle/>
          <a:p>
            <a:pPr algn="ctr">
              <a:defRPr/>
            </a:pPr>
            <a:r>
              <a:rPr lang="en-GB" sz="1800" dirty="0">
                <a:latin typeface="Tahoma" pitchFamily="34" charset="0"/>
              </a:rPr>
              <a:t>5</a:t>
            </a:r>
            <a:r>
              <a:rPr lang="en-GB" sz="1800" dirty="0" smtClean="0">
                <a:latin typeface="Tahoma" pitchFamily="34" charset="0"/>
              </a:rPr>
              <a:t>. Check your e-mails</a:t>
            </a:r>
            <a:endParaRPr lang="en-IE" sz="1800" dirty="0">
              <a:latin typeface="Tahoma" pitchFamily="34" charset="0"/>
            </a:endParaRPr>
          </a:p>
        </p:txBody>
      </p:sp>
      <p:sp>
        <p:nvSpPr>
          <p:cNvPr id="3" name="Slide Number Placeholder 2"/>
          <p:cNvSpPr>
            <a:spLocks noGrp="1"/>
          </p:cNvSpPr>
          <p:nvPr>
            <p:ph type="sldNum" sz="quarter" idx="12"/>
          </p:nvPr>
        </p:nvSpPr>
        <p:spPr>
          <a:xfrm>
            <a:off x="8566720" y="3429000"/>
            <a:ext cx="685800" cy="381000"/>
          </a:xfrm>
        </p:spPr>
        <p:txBody>
          <a:bodyPr/>
          <a:lstStyle/>
          <a:p>
            <a:pPr>
              <a:defRPr/>
            </a:pPr>
            <a:fld id="{F3ADA8AB-E83C-407E-ADD3-AD37F2B8865B}" type="slidenum">
              <a:rPr lang="en-IE" smtClean="0"/>
              <a:pPr>
                <a:defRPr/>
              </a:pPr>
              <a:t>49</a:t>
            </a:fld>
            <a:endParaRPr lang="en-IE"/>
          </a:p>
        </p:txBody>
      </p:sp>
    </p:spTree>
    <p:extLst>
      <p:ext uri="{BB962C8B-B14F-4D97-AF65-F5344CB8AC3E}">
        <p14:creationId xmlns:p14="http://schemas.microsoft.com/office/powerpoint/2010/main" val="33464895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836712"/>
            <a:ext cx="7772400" cy="838200"/>
          </a:xfrm>
        </p:spPr>
        <p:txBody>
          <a:bodyPr/>
          <a:lstStyle/>
          <a:p>
            <a:r>
              <a:rPr lang="en-GB" dirty="0" smtClean="0"/>
              <a:t>SSN reporting: why is it important?</a:t>
            </a:r>
            <a:endParaRPr lang="en-IE" dirty="0"/>
          </a:p>
        </p:txBody>
      </p:sp>
      <p:sp>
        <p:nvSpPr>
          <p:cNvPr id="3" name="Content Placeholder 2"/>
          <p:cNvSpPr>
            <a:spLocks noGrp="1"/>
          </p:cNvSpPr>
          <p:nvPr>
            <p:ph idx="1"/>
          </p:nvPr>
        </p:nvSpPr>
        <p:spPr>
          <a:xfrm>
            <a:off x="609600" y="1916832"/>
            <a:ext cx="7772400" cy="4114800"/>
          </a:xfrm>
        </p:spPr>
        <p:txBody>
          <a:bodyPr/>
          <a:lstStyle/>
          <a:p>
            <a:r>
              <a:rPr lang="en-GB" b="1" dirty="0" smtClean="0"/>
              <a:t>Legal obligations </a:t>
            </a:r>
            <a:r>
              <a:rPr lang="en-GB" dirty="0" smtClean="0"/>
              <a:t>(Directives VTMIS-2002/59 – PSC 2009/16)</a:t>
            </a:r>
          </a:p>
          <a:p>
            <a:r>
              <a:rPr lang="en-GB" dirty="0" smtClean="0"/>
              <a:t>Data is </a:t>
            </a:r>
            <a:r>
              <a:rPr lang="en-GB" b="1" dirty="0" smtClean="0"/>
              <a:t>used by other Member States</a:t>
            </a:r>
            <a:r>
              <a:rPr lang="en-GB" dirty="0" smtClean="0"/>
              <a:t>:</a:t>
            </a:r>
          </a:p>
          <a:p>
            <a:pPr lvl="1"/>
            <a:r>
              <a:rPr lang="en-GB" dirty="0" smtClean="0"/>
              <a:t>In </a:t>
            </a:r>
            <a:r>
              <a:rPr lang="en-GB" b="1" dirty="0" smtClean="0"/>
              <a:t>SAR</a:t>
            </a:r>
            <a:r>
              <a:rPr lang="en-GB" dirty="0" smtClean="0"/>
              <a:t> operations- Persons on Board and HAZMAT</a:t>
            </a:r>
          </a:p>
          <a:p>
            <a:pPr lvl="1"/>
            <a:r>
              <a:rPr lang="en-GB" dirty="0" smtClean="0"/>
              <a:t>to get an </a:t>
            </a:r>
            <a:r>
              <a:rPr lang="en-GB" b="1" dirty="0" smtClean="0"/>
              <a:t>early warning </a:t>
            </a:r>
            <a:r>
              <a:rPr lang="en-GB" dirty="0" smtClean="0"/>
              <a:t>on vessels posing potential risk</a:t>
            </a:r>
          </a:p>
          <a:p>
            <a:r>
              <a:rPr lang="en-GB" dirty="0" smtClean="0"/>
              <a:t>Data can be used to </a:t>
            </a:r>
            <a:r>
              <a:rPr lang="en-GB" b="1" dirty="0" smtClean="0"/>
              <a:t>improve maritime traffic image and related information</a:t>
            </a:r>
            <a:r>
              <a:rPr lang="en-GB" dirty="0" smtClean="0"/>
              <a:t>:</a:t>
            </a:r>
          </a:p>
          <a:p>
            <a:pPr lvl="1"/>
            <a:r>
              <a:rPr lang="en-GB" dirty="0" smtClean="0"/>
              <a:t>Confirm where the vessel is (</a:t>
            </a:r>
            <a:r>
              <a:rPr lang="en-GB" b="1" dirty="0" smtClean="0"/>
              <a:t>real time position</a:t>
            </a:r>
            <a:r>
              <a:rPr lang="en-GB" dirty="0" smtClean="0"/>
              <a:t>)</a:t>
            </a:r>
          </a:p>
          <a:p>
            <a:pPr lvl="1"/>
            <a:r>
              <a:rPr lang="en-GB" b="1" dirty="0" smtClean="0"/>
              <a:t>Confirm ETA</a:t>
            </a:r>
          </a:p>
          <a:p>
            <a:pPr lvl="1"/>
            <a:r>
              <a:rPr lang="en-GB" dirty="0" smtClean="0"/>
              <a:t>Obtain lists of </a:t>
            </a:r>
            <a:r>
              <a:rPr lang="en-GB" b="1" dirty="0" smtClean="0"/>
              <a:t>ships in Ports</a:t>
            </a:r>
          </a:p>
          <a:p>
            <a:pPr lvl="1"/>
            <a:r>
              <a:rPr lang="en-GB" dirty="0" smtClean="0"/>
              <a:t>Obtain </a:t>
            </a:r>
            <a:r>
              <a:rPr lang="en-GB" b="1" dirty="0" smtClean="0"/>
              <a:t>reliable statistics</a:t>
            </a:r>
          </a:p>
          <a:p>
            <a:endParaRPr lang="en-IE" dirty="0"/>
          </a:p>
        </p:txBody>
      </p:sp>
      <p:sp>
        <p:nvSpPr>
          <p:cNvPr id="4" name="Slide Number Placeholder 3"/>
          <p:cNvSpPr>
            <a:spLocks noGrp="1"/>
          </p:cNvSpPr>
          <p:nvPr>
            <p:ph type="sldNum" sz="quarter" idx="12"/>
          </p:nvPr>
        </p:nvSpPr>
        <p:spPr/>
        <p:txBody>
          <a:bodyPr/>
          <a:lstStyle/>
          <a:p>
            <a:pPr>
              <a:defRPr/>
            </a:pPr>
            <a:fld id="{6A1E03C4-42B3-4327-8E98-6195D5EB98DE}" type="slidenum">
              <a:rPr lang="en-IE" smtClean="0"/>
              <a:pPr>
                <a:defRPr/>
              </a:pPr>
              <a:t>5</a:t>
            </a:fld>
            <a:endParaRPr lang="en-IE"/>
          </a:p>
        </p:txBody>
      </p:sp>
    </p:spTree>
    <p:extLst>
      <p:ext uri="{BB962C8B-B14F-4D97-AF65-F5344CB8AC3E}">
        <p14:creationId xmlns:p14="http://schemas.microsoft.com/office/powerpoint/2010/main" val="269453429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95536" y="1052736"/>
            <a:ext cx="7986464" cy="838200"/>
          </a:xfrm>
        </p:spPr>
        <p:txBody>
          <a:bodyPr/>
          <a:lstStyle/>
          <a:p>
            <a:r>
              <a:rPr lang="es-ES" dirty="0" smtClean="0"/>
              <a:t>SSN GI: </a:t>
            </a:r>
            <a:r>
              <a:rPr lang="es-ES" dirty="0" err="1" smtClean="0"/>
              <a:t>another</a:t>
            </a:r>
            <a:r>
              <a:rPr lang="es-ES" dirty="0" smtClean="0"/>
              <a:t> </a:t>
            </a:r>
            <a:r>
              <a:rPr lang="es-ES" dirty="0" err="1" smtClean="0"/>
              <a:t>means</a:t>
            </a:r>
            <a:r>
              <a:rPr lang="es-ES" dirty="0" smtClean="0"/>
              <a:t> of </a:t>
            </a:r>
            <a:r>
              <a:rPr lang="es-ES" dirty="0" err="1" smtClean="0"/>
              <a:t>retrieving</a:t>
            </a:r>
            <a:r>
              <a:rPr lang="es-ES" dirty="0" smtClean="0"/>
              <a:t> SSN </a:t>
            </a:r>
            <a:r>
              <a:rPr lang="es-ES" dirty="0" err="1" smtClean="0"/>
              <a:t>information</a:t>
            </a:r>
            <a:endParaRPr lang="en-US" dirty="0"/>
          </a:p>
        </p:txBody>
      </p:sp>
      <p:sp>
        <p:nvSpPr>
          <p:cNvPr id="3" name="2 Marcador de contenido"/>
          <p:cNvSpPr>
            <a:spLocks noGrp="1"/>
          </p:cNvSpPr>
          <p:nvPr>
            <p:ph idx="1"/>
          </p:nvPr>
        </p:nvSpPr>
        <p:spPr>
          <a:xfrm>
            <a:off x="609600" y="1772816"/>
            <a:ext cx="7772400" cy="4114800"/>
          </a:xfrm>
        </p:spPr>
        <p:txBody>
          <a:bodyPr/>
          <a:lstStyle/>
          <a:p>
            <a:pPr marL="457200" indent="-457200">
              <a:lnSpc>
                <a:spcPct val="150000"/>
              </a:lnSpc>
              <a:buAutoNum type="alphaUcPeriod"/>
            </a:pPr>
            <a:r>
              <a:rPr lang="es-ES" b="1" dirty="0" smtClean="0"/>
              <a:t>General </a:t>
            </a:r>
            <a:r>
              <a:rPr lang="es-ES" b="1" dirty="0" err="1" smtClean="0"/>
              <a:t>introduction</a:t>
            </a:r>
            <a:endParaRPr lang="es-ES" b="1" dirty="0" smtClean="0"/>
          </a:p>
          <a:p>
            <a:pPr marL="0" indent="0">
              <a:lnSpc>
                <a:spcPct val="150000"/>
              </a:lnSpc>
              <a:buNone/>
            </a:pPr>
            <a:r>
              <a:rPr lang="es-ES" dirty="0"/>
              <a:t>	</a:t>
            </a:r>
            <a:r>
              <a:rPr lang="es-ES" dirty="0" smtClean="0"/>
              <a:t>- </a:t>
            </a:r>
            <a:r>
              <a:rPr lang="es-ES" dirty="0" err="1" smtClean="0"/>
              <a:t>Login</a:t>
            </a:r>
            <a:endParaRPr lang="es-ES" dirty="0" smtClean="0"/>
          </a:p>
          <a:p>
            <a:pPr marL="0" indent="0">
              <a:lnSpc>
                <a:spcPct val="150000"/>
              </a:lnSpc>
              <a:buNone/>
            </a:pPr>
            <a:r>
              <a:rPr lang="es-ES" dirty="0"/>
              <a:t>	</a:t>
            </a:r>
            <a:r>
              <a:rPr lang="es-ES" dirty="0" smtClean="0"/>
              <a:t>- Interface</a:t>
            </a:r>
          </a:p>
          <a:p>
            <a:pPr marL="0" indent="0">
              <a:lnSpc>
                <a:spcPct val="150000"/>
              </a:lnSpc>
              <a:buNone/>
              <a:tabLst>
                <a:tab pos="447675" algn="l"/>
              </a:tabLst>
            </a:pPr>
            <a:r>
              <a:rPr lang="es-ES" b="1" dirty="0" smtClean="0"/>
              <a:t>B.	</a:t>
            </a:r>
            <a:r>
              <a:rPr lang="es-ES" b="1" dirty="0" err="1" smtClean="0"/>
              <a:t>Functionalities</a:t>
            </a:r>
            <a:endParaRPr lang="es-ES" b="1" dirty="0" smtClean="0"/>
          </a:p>
          <a:p>
            <a:pPr marL="0" indent="0">
              <a:lnSpc>
                <a:spcPct val="150000"/>
              </a:lnSpc>
              <a:buNone/>
            </a:pPr>
            <a:r>
              <a:rPr lang="es-ES" dirty="0" smtClean="0"/>
              <a:t>	- </a:t>
            </a:r>
            <a:r>
              <a:rPr lang="es-ES" dirty="0" err="1" smtClean="0"/>
              <a:t>Enrichment</a:t>
            </a:r>
            <a:endParaRPr lang="es-ES" dirty="0" smtClean="0"/>
          </a:p>
          <a:p>
            <a:pPr marL="0" indent="0">
              <a:lnSpc>
                <a:spcPct val="150000"/>
              </a:lnSpc>
              <a:buNone/>
            </a:pPr>
            <a:r>
              <a:rPr lang="es-ES" dirty="0" smtClean="0"/>
              <a:t>	- </a:t>
            </a:r>
            <a:r>
              <a:rPr lang="es-ES" dirty="0" err="1" smtClean="0"/>
              <a:t>Watchdog</a:t>
            </a:r>
            <a:endParaRPr lang="es-ES" dirty="0" smtClean="0"/>
          </a:p>
          <a:p>
            <a:pPr marL="0" indent="0">
              <a:lnSpc>
                <a:spcPct val="150000"/>
              </a:lnSpc>
              <a:buNone/>
            </a:pPr>
            <a:r>
              <a:rPr lang="es-ES" dirty="0" smtClean="0"/>
              <a:t>	- </a:t>
            </a:r>
            <a:r>
              <a:rPr lang="es-ES" dirty="0" err="1" smtClean="0"/>
              <a:t>Advanced</a:t>
            </a:r>
            <a:r>
              <a:rPr lang="es-ES" dirty="0" smtClean="0"/>
              <a:t> </a:t>
            </a:r>
            <a:r>
              <a:rPr lang="es-ES" dirty="0" err="1" smtClean="0"/>
              <a:t>filters</a:t>
            </a:r>
            <a:endParaRPr lang="es-ES" dirty="0" smtClean="0"/>
          </a:p>
          <a:p>
            <a:pPr marL="457200" indent="-457200">
              <a:lnSpc>
                <a:spcPct val="150000"/>
              </a:lnSpc>
              <a:buAutoNum type="alphaUcPeriod" startAt="3"/>
              <a:tabLst>
                <a:tab pos="447675" algn="l"/>
              </a:tabLst>
            </a:pPr>
            <a:r>
              <a:rPr lang="es-ES" b="1" dirty="0" err="1" smtClean="0"/>
              <a:t>Conditions</a:t>
            </a:r>
            <a:r>
              <a:rPr lang="es-ES" b="1" dirty="0" smtClean="0"/>
              <a:t> of Use</a:t>
            </a:r>
          </a:p>
          <a:p>
            <a:pPr marL="457200" indent="-457200">
              <a:lnSpc>
                <a:spcPct val="150000"/>
              </a:lnSpc>
              <a:buAutoNum type="alphaUcPeriod" startAt="3"/>
              <a:tabLst>
                <a:tab pos="447675" algn="l"/>
              </a:tabLst>
            </a:pPr>
            <a:r>
              <a:rPr lang="es-ES" b="1" dirty="0" err="1" smtClean="0"/>
              <a:t>Users</a:t>
            </a:r>
            <a:r>
              <a:rPr lang="es-ES" b="1" dirty="0" smtClean="0"/>
              <a:t>’ </a:t>
            </a:r>
            <a:r>
              <a:rPr lang="es-ES" b="1" dirty="0" err="1" smtClean="0"/>
              <a:t>benefits</a:t>
            </a:r>
            <a:endParaRPr lang="es-ES" b="1" dirty="0" smtClean="0"/>
          </a:p>
          <a:p>
            <a:pPr marL="0" indent="0">
              <a:lnSpc>
                <a:spcPct val="150000"/>
              </a:lnSpc>
              <a:buNone/>
            </a:pPr>
            <a:endParaRPr lang="en-US" dirty="0"/>
          </a:p>
        </p:txBody>
      </p:sp>
      <p:sp>
        <p:nvSpPr>
          <p:cNvPr id="4" name="3 Marcador de número de diapositiva"/>
          <p:cNvSpPr>
            <a:spLocks noGrp="1"/>
          </p:cNvSpPr>
          <p:nvPr>
            <p:ph type="sldNum" sz="quarter" idx="12"/>
          </p:nvPr>
        </p:nvSpPr>
        <p:spPr/>
        <p:txBody>
          <a:bodyPr/>
          <a:lstStyle/>
          <a:p>
            <a:pPr>
              <a:defRPr/>
            </a:pPr>
            <a:fld id="{6A1E03C4-42B3-4327-8E98-6195D5EB98DE}" type="slidenum">
              <a:rPr lang="en-IE" smtClean="0"/>
              <a:pPr>
                <a:defRPr/>
              </a:pPr>
              <a:t>50</a:t>
            </a:fld>
            <a:endParaRPr lang="en-IE"/>
          </a:p>
        </p:txBody>
      </p:sp>
    </p:spTree>
    <p:extLst>
      <p:ext uri="{BB962C8B-B14F-4D97-AF65-F5344CB8AC3E}">
        <p14:creationId xmlns:p14="http://schemas.microsoft.com/office/powerpoint/2010/main" val="18551998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Content Placeholder 1"/>
          <p:cNvSpPr>
            <a:spLocks noGrp="1"/>
          </p:cNvSpPr>
          <p:nvPr>
            <p:ph/>
          </p:nvPr>
        </p:nvSpPr>
        <p:spPr/>
        <p:txBody>
          <a:bodyPr/>
          <a:lstStyle/>
          <a:p>
            <a:endParaRPr lang="en-US" smtClean="0"/>
          </a:p>
        </p:txBody>
      </p:sp>
      <p:pic>
        <p:nvPicPr>
          <p:cNvPr id="15565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5325" y="1910009"/>
            <a:ext cx="7477075" cy="41193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5652" name="Right Arrow 2"/>
          <p:cNvSpPr>
            <a:spLocks noChangeArrowheads="1"/>
          </p:cNvSpPr>
          <p:nvPr/>
        </p:nvSpPr>
        <p:spPr bwMode="auto">
          <a:xfrm>
            <a:off x="4067944" y="1556792"/>
            <a:ext cx="1866362" cy="706437"/>
          </a:xfrm>
          <a:prstGeom prst="rightArrow">
            <a:avLst>
              <a:gd name="adj1" fmla="val 50000"/>
              <a:gd name="adj2" fmla="val 50028"/>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dirty="0">
                <a:latin typeface="Tahoma" pitchFamily="34" charset="0"/>
              </a:rPr>
              <a:t>1. Your login</a:t>
            </a:r>
            <a:endParaRPr lang="en-IE" sz="1400" dirty="0">
              <a:latin typeface="Tahoma" pitchFamily="34" charset="0"/>
            </a:endParaRPr>
          </a:p>
        </p:txBody>
      </p:sp>
      <p:sp>
        <p:nvSpPr>
          <p:cNvPr id="155653" name="Right Arrow 7"/>
          <p:cNvSpPr>
            <a:spLocks noChangeArrowheads="1"/>
          </p:cNvSpPr>
          <p:nvPr/>
        </p:nvSpPr>
        <p:spPr bwMode="auto">
          <a:xfrm flipH="1">
            <a:off x="3347864" y="2225266"/>
            <a:ext cx="2274888" cy="706437"/>
          </a:xfrm>
          <a:prstGeom prst="rightArrow">
            <a:avLst>
              <a:gd name="adj1" fmla="val 50000"/>
              <a:gd name="adj2" fmla="val 50063"/>
            </a:avLst>
          </a:prstGeom>
          <a:ln>
            <a:headEnd/>
            <a:tailEnd/>
          </a:ln>
          <a:extLst/>
        </p:spPr>
        <p:style>
          <a:lnRef idx="1">
            <a:schemeClr val="dk1"/>
          </a:lnRef>
          <a:fillRef idx="2">
            <a:schemeClr val="dk1"/>
          </a:fillRef>
          <a:effectRef idx="1">
            <a:schemeClr val="dk1"/>
          </a:effectRef>
          <a:fontRef idx="minor">
            <a:schemeClr val="dk1"/>
          </a:fontRef>
        </p:style>
        <p:txBody>
          <a:bodyPr/>
          <a:lstStyle/>
          <a:p>
            <a:pPr algn="ctr"/>
            <a:r>
              <a:rPr lang="en-GB" sz="1400" dirty="0">
                <a:latin typeface="Tahoma" pitchFamily="34" charset="0"/>
              </a:rPr>
              <a:t>2. Click on SSN GI</a:t>
            </a:r>
            <a:endParaRPr lang="en-IE" sz="1400" dirty="0">
              <a:latin typeface="Tahoma" pitchFamily="34" charset="0"/>
            </a:endParaRPr>
          </a:p>
        </p:txBody>
      </p:sp>
      <p:sp>
        <p:nvSpPr>
          <p:cNvPr id="2" name="Rectangle 1"/>
          <p:cNvSpPr/>
          <p:nvPr/>
        </p:nvSpPr>
        <p:spPr bwMode="auto">
          <a:xfrm>
            <a:off x="665101" y="2679674"/>
            <a:ext cx="2298410" cy="749325"/>
          </a:xfrm>
          <a:prstGeom prst="rect">
            <a:avLst/>
          </a:prstGeom>
          <a:ln>
            <a:headEnd type="none" w="med" len="med"/>
            <a:tailEnd type="none" w="med" len="med"/>
          </a:ln>
          <a:extLst/>
        </p:spPr>
        <p:style>
          <a:lnRef idx="1">
            <a:schemeClr val="dk1"/>
          </a:lnRef>
          <a:fillRef idx="2">
            <a:schemeClr val="dk1"/>
          </a:fillRef>
          <a:effectRef idx="1">
            <a:schemeClr val="dk1"/>
          </a:effectRef>
          <a:fontRef idx="minor">
            <a:schemeClr val="dk1"/>
          </a:fontRef>
        </p:style>
        <p:txBody>
          <a:bodyPr vert="horz" wrap="square" lIns="91440" tIns="45720" rIns="91440" bIns="45720" numCol="1" rtlCol="0" anchor="t" anchorCtr="0" compatLnSpc="1">
            <a:prstTxWarp prst="textNoShape">
              <a:avLst/>
            </a:prstTxWarp>
          </a:bodyPr>
          <a:lstStyle/>
          <a:p>
            <a:pPr lvl="0" algn="ctr"/>
            <a:r>
              <a:rPr lang="en-GB" sz="1400" dirty="0" smtClean="0">
                <a:solidFill>
                  <a:srgbClr val="000000"/>
                </a:solidFill>
                <a:latin typeface="Verdana"/>
              </a:rPr>
              <a:t>Note: STIRES </a:t>
            </a:r>
            <a:r>
              <a:rPr lang="en-GB" sz="1400" dirty="0">
                <a:solidFill>
                  <a:srgbClr val="000000"/>
                </a:solidFill>
                <a:latin typeface="Verdana"/>
              </a:rPr>
              <a:t>is only an administration console</a:t>
            </a:r>
            <a:endParaRPr lang="en-IE" sz="1400" dirty="0">
              <a:solidFill>
                <a:srgbClr val="000000"/>
              </a:solidFill>
              <a:latin typeface="Verdana"/>
            </a:endParaRPr>
          </a:p>
        </p:txBody>
      </p:sp>
      <p:sp>
        <p:nvSpPr>
          <p:cNvPr id="7" name="Slide Number Placeholder 3"/>
          <p:cNvSpPr>
            <a:spLocks noGrp="1"/>
          </p:cNvSpPr>
          <p:nvPr>
            <p:ph type="sldNum" sz="quarter" idx="12"/>
          </p:nvPr>
        </p:nvSpPr>
        <p:spPr>
          <a:xfrm>
            <a:off x="8458200" y="3429000"/>
            <a:ext cx="685800" cy="381000"/>
          </a:xfrm>
        </p:spPr>
        <p:txBody>
          <a:bodyPr/>
          <a:lstStyle/>
          <a:p>
            <a:pPr>
              <a:defRPr/>
            </a:pPr>
            <a:fld id="{2EDDEC40-2C01-43BE-8C9B-623FE9562FF6}" type="slidenum">
              <a:rPr lang="en-IE">
                <a:solidFill>
                  <a:srgbClr val="FFFFFF"/>
                </a:solidFill>
              </a:rPr>
              <a:pPr>
                <a:defRPr/>
              </a:pPr>
              <a:t>51</a:t>
            </a:fld>
            <a:endParaRPr lang="en-IE" dirty="0">
              <a:solidFill>
                <a:srgbClr val="FFFFFF"/>
              </a:solidFill>
            </a:endParaRPr>
          </a:p>
        </p:txBody>
      </p:sp>
      <p:sp>
        <p:nvSpPr>
          <p:cNvPr id="8" name="Rectangle 4"/>
          <p:cNvSpPr txBox="1">
            <a:spLocks noChangeArrowheads="1"/>
          </p:cNvSpPr>
          <p:nvPr/>
        </p:nvSpPr>
        <p:spPr bwMode="auto">
          <a:xfrm>
            <a:off x="467544" y="1222648"/>
            <a:ext cx="7772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002B71"/>
                </a:solidFill>
                <a:latin typeface="+mn-lt"/>
                <a:ea typeface="+mn-ea"/>
                <a:cs typeface="+mn-cs"/>
              </a:defRPr>
            </a:lvl1pPr>
            <a:lvl2pPr marL="742950" indent="-285750" algn="l" rtl="0" eaLnBrk="0" fontAlgn="base" hangingPunct="0">
              <a:spcBef>
                <a:spcPct val="20000"/>
              </a:spcBef>
              <a:spcAft>
                <a:spcPct val="0"/>
              </a:spcAft>
              <a:buChar char="–"/>
              <a:defRPr sz="2000">
                <a:solidFill>
                  <a:srgbClr val="002B71"/>
                </a:solidFill>
                <a:latin typeface="+mn-lt"/>
              </a:defRPr>
            </a:lvl2pPr>
            <a:lvl3pPr marL="1143000" indent="-228600" algn="l" rtl="0" eaLnBrk="0" fontAlgn="base" hangingPunct="0">
              <a:spcBef>
                <a:spcPct val="20000"/>
              </a:spcBef>
              <a:spcAft>
                <a:spcPct val="0"/>
              </a:spcAft>
              <a:buChar char="•"/>
              <a:defRPr>
                <a:solidFill>
                  <a:srgbClr val="002B71"/>
                </a:solidFill>
                <a:latin typeface="+mn-lt"/>
              </a:defRPr>
            </a:lvl3pPr>
            <a:lvl4pPr marL="1600200" indent="-228600" algn="l" rtl="0" eaLnBrk="0" fontAlgn="base" hangingPunct="0">
              <a:spcBef>
                <a:spcPct val="20000"/>
              </a:spcBef>
              <a:spcAft>
                <a:spcPct val="0"/>
              </a:spcAft>
              <a:buChar char="–"/>
              <a:defRPr>
                <a:solidFill>
                  <a:srgbClr val="002B71"/>
                </a:solidFill>
                <a:latin typeface="+mn-lt"/>
              </a:defRPr>
            </a:lvl4pPr>
            <a:lvl5pPr marL="2057400" indent="-228600" algn="l" rtl="0" eaLnBrk="0" fontAlgn="base" hangingPunct="0">
              <a:spcBef>
                <a:spcPct val="20000"/>
              </a:spcBef>
              <a:spcAft>
                <a:spcPct val="0"/>
              </a:spcAft>
              <a:buChar char="»"/>
              <a:defRPr>
                <a:solidFill>
                  <a:srgbClr val="002B71"/>
                </a:solidFill>
                <a:latin typeface="+mn-lt"/>
              </a:defRPr>
            </a:lvl5pPr>
            <a:lvl6pPr marL="2514600" indent="-228600" algn="l" rtl="0" eaLnBrk="1" fontAlgn="base" hangingPunct="1">
              <a:spcBef>
                <a:spcPct val="20000"/>
              </a:spcBef>
              <a:spcAft>
                <a:spcPct val="0"/>
              </a:spcAft>
              <a:buChar char="»"/>
              <a:defRPr>
                <a:solidFill>
                  <a:srgbClr val="002B71"/>
                </a:solidFill>
                <a:latin typeface="+mn-lt"/>
              </a:defRPr>
            </a:lvl6pPr>
            <a:lvl7pPr marL="2971800" indent="-228600" algn="l" rtl="0" eaLnBrk="1" fontAlgn="base" hangingPunct="1">
              <a:spcBef>
                <a:spcPct val="20000"/>
              </a:spcBef>
              <a:spcAft>
                <a:spcPct val="0"/>
              </a:spcAft>
              <a:buChar char="»"/>
              <a:defRPr>
                <a:solidFill>
                  <a:srgbClr val="002B71"/>
                </a:solidFill>
                <a:latin typeface="+mn-lt"/>
              </a:defRPr>
            </a:lvl7pPr>
            <a:lvl8pPr marL="3429000" indent="-228600" algn="l" rtl="0" eaLnBrk="1" fontAlgn="base" hangingPunct="1">
              <a:spcBef>
                <a:spcPct val="20000"/>
              </a:spcBef>
              <a:spcAft>
                <a:spcPct val="0"/>
              </a:spcAft>
              <a:buChar char="»"/>
              <a:defRPr>
                <a:solidFill>
                  <a:srgbClr val="002B71"/>
                </a:solidFill>
                <a:latin typeface="+mn-lt"/>
              </a:defRPr>
            </a:lvl8pPr>
            <a:lvl9pPr marL="3886200" indent="-228600" algn="l" rtl="0" eaLnBrk="1" fontAlgn="base" hangingPunct="1">
              <a:spcBef>
                <a:spcPct val="20000"/>
              </a:spcBef>
              <a:spcAft>
                <a:spcPct val="0"/>
              </a:spcAft>
              <a:buChar char="»"/>
              <a:defRPr>
                <a:solidFill>
                  <a:srgbClr val="002B71"/>
                </a:solidFill>
                <a:latin typeface="+mn-lt"/>
              </a:defRPr>
            </a:lvl9pPr>
          </a:lstStyle>
          <a:p>
            <a:pPr marL="0" indent="0">
              <a:buNone/>
              <a:defRPr/>
            </a:pPr>
            <a:r>
              <a:rPr lang="en-GB" sz="2800" b="1" dirty="0" smtClean="0">
                <a:solidFill>
                  <a:srgbClr val="0078C7"/>
                </a:solidFill>
                <a:latin typeface="+mj-lt"/>
                <a:ea typeface="+mj-ea"/>
                <a:cs typeface="+mj-cs"/>
              </a:rPr>
              <a:t>Login </a:t>
            </a:r>
            <a:r>
              <a:rPr lang="en-GB" sz="2800" b="1" dirty="0">
                <a:solidFill>
                  <a:srgbClr val="0078C7"/>
                </a:solidFill>
                <a:latin typeface="+mj-lt"/>
                <a:ea typeface="+mj-ea"/>
                <a:cs typeface="+mj-cs"/>
              </a:rPr>
              <a:t>using your credentials</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2" name="Rectangle 4"/>
          <p:cNvSpPr>
            <a:spLocks noGrp="1" noChangeArrowheads="1"/>
          </p:cNvSpPr>
          <p:nvPr>
            <p:ph type="title"/>
          </p:nvPr>
        </p:nvSpPr>
        <p:spPr/>
        <p:txBody>
          <a:bodyPr/>
          <a:lstStyle/>
          <a:p>
            <a:pPr>
              <a:defRPr/>
            </a:pPr>
            <a:r>
              <a:rPr lang="it-IT" kern="1200" dirty="0" smtClean="0"/>
              <a:t>SSN-GI </a:t>
            </a:r>
            <a:r>
              <a:rPr lang="it-IT" kern="1200" dirty="0"/>
              <a:t>v2 Interface</a:t>
            </a:r>
            <a:endParaRPr lang="en-GB" kern="1200" dirty="0"/>
          </a:p>
        </p:txBody>
      </p:sp>
      <p:pic>
        <p:nvPicPr>
          <p:cNvPr id="156675" name="Picture 8"/>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755576" y="1988840"/>
            <a:ext cx="4902200" cy="4114800"/>
          </a:xfrm>
          <a:noFill/>
        </p:spPr>
      </p:pic>
      <p:sp>
        <p:nvSpPr>
          <p:cNvPr id="4" name="Slide Number Placeholder 3"/>
          <p:cNvSpPr>
            <a:spLocks noGrp="1"/>
          </p:cNvSpPr>
          <p:nvPr>
            <p:ph type="sldNum" sz="quarter" idx="12"/>
          </p:nvPr>
        </p:nvSpPr>
        <p:spPr>
          <a:xfrm>
            <a:off x="8458200" y="3429000"/>
            <a:ext cx="685800" cy="381000"/>
          </a:xfrm>
        </p:spPr>
        <p:txBody>
          <a:bodyPr/>
          <a:lstStyle/>
          <a:p>
            <a:pPr>
              <a:defRPr/>
            </a:pPr>
            <a:fld id="{2EDDEC40-2C01-43BE-8C9B-623FE9562FF6}" type="slidenum">
              <a:rPr lang="en-IE">
                <a:solidFill>
                  <a:srgbClr val="FFFFFF"/>
                </a:solidFill>
              </a:rPr>
              <a:pPr>
                <a:defRPr/>
              </a:pPr>
              <a:t>52</a:t>
            </a:fld>
            <a:endParaRPr lang="en-IE" dirty="0">
              <a:solidFill>
                <a:srgbClr val="FFFFFF"/>
              </a:solidFill>
            </a:endParaRPr>
          </a:p>
        </p:txBody>
      </p:sp>
      <p:sp>
        <p:nvSpPr>
          <p:cNvPr id="2" name="Rounded Rectangle 1"/>
          <p:cNvSpPr/>
          <p:nvPr/>
        </p:nvSpPr>
        <p:spPr bwMode="auto">
          <a:xfrm>
            <a:off x="5436096" y="2492896"/>
            <a:ext cx="3312368" cy="2880320"/>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en-IE" dirty="0" smtClean="0">
                <a:latin typeface="+mj-lt"/>
              </a:rPr>
              <a:t>There </a:t>
            </a:r>
            <a:r>
              <a:rPr lang="en-IE" dirty="0">
                <a:latin typeface="+mj-lt"/>
              </a:rPr>
              <a:t>are</a:t>
            </a:r>
            <a:r>
              <a:rPr lang="en-IE" b="1" dirty="0">
                <a:latin typeface="+mj-lt"/>
              </a:rPr>
              <a:t> </a:t>
            </a:r>
            <a:r>
              <a:rPr lang="en-IE" b="1" dirty="0" smtClean="0">
                <a:latin typeface="+mj-lt"/>
              </a:rPr>
              <a:t>344</a:t>
            </a:r>
            <a:r>
              <a:rPr lang="en-IE" dirty="0" smtClean="0">
                <a:latin typeface="+mj-lt"/>
              </a:rPr>
              <a:t> </a:t>
            </a:r>
            <a:r>
              <a:rPr lang="en-IE" dirty="0">
                <a:latin typeface="+mj-lt"/>
              </a:rPr>
              <a:t>SSN GI users, of which:</a:t>
            </a:r>
            <a:endParaRPr lang="en-GB" dirty="0">
              <a:latin typeface="+mj-lt"/>
            </a:endParaRPr>
          </a:p>
          <a:p>
            <a:pPr lvl="0"/>
            <a:r>
              <a:rPr lang="en-IE" b="1" dirty="0">
                <a:latin typeface="+mj-lt"/>
              </a:rPr>
              <a:t>326 </a:t>
            </a:r>
            <a:r>
              <a:rPr lang="en-IE" dirty="0">
                <a:latin typeface="+mj-lt"/>
              </a:rPr>
              <a:t>are VTMIS </a:t>
            </a:r>
            <a:r>
              <a:rPr lang="en-IE" dirty="0" smtClean="0">
                <a:latin typeface="+mj-lt"/>
              </a:rPr>
              <a:t>users,</a:t>
            </a:r>
            <a:r>
              <a:rPr lang="en-IE" dirty="0" smtClean="0"/>
              <a:t>.</a:t>
            </a:r>
            <a:endParaRPr lang="en-IE" dirty="0" smtClean="0">
              <a:latin typeface="+mj-lt"/>
            </a:endParaRPr>
          </a:p>
          <a:p>
            <a:pPr lvl="0"/>
            <a:r>
              <a:rPr lang="en-IE" b="1" dirty="0" smtClean="0">
                <a:latin typeface="+mj-lt"/>
              </a:rPr>
              <a:t>18 </a:t>
            </a:r>
            <a:r>
              <a:rPr lang="en-IE" dirty="0">
                <a:latin typeface="+mj-lt"/>
              </a:rPr>
              <a:t>are Non-VTMIS </a:t>
            </a:r>
            <a:r>
              <a:rPr lang="en-IE" dirty="0" smtClean="0">
                <a:latin typeface="+mj-lt"/>
              </a:rPr>
              <a:t>users</a:t>
            </a:r>
            <a:endParaRPr lang="en-GB" dirty="0">
              <a:latin typeface="+mj-lt"/>
            </a:endParaRPr>
          </a:p>
          <a:p>
            <a:pPr lvl="0"/>
            <a:endParaRPr lang="en-GB" dirty="0">
              <a:latin typeface="+mj-lt"/>
            </a:endParaRPr>
          </a:p>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mj-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3"/>
          <p:cNvSpPr>
            <a:spLocks noGrp="1"/>
          </p:cNvSpPr>
          <p:nvPr>
            <p:ph type="title"/>
          </p:nvPr>
        </p:nvSpPr>
        <p:spPr>
          <a:xfrm>
            <a:off x="611560" y="692696"/>
            <a:ext cx="7772400" cy="838200"/>
          </a:xfrm>
        </p:spPr>
        <p:txBody>
          <a:bodyPr/>
          <a:lstStyle/>
          <a:p>
            <a:r>
              <a:rPr lang="en-GB" dirty="0" smtClean="0"/>
              <a:t>Enrichment </a:t>
            </a:r>
            <a:r>
              <a:rPr lang="en-GB" dirty="0"/>
              <a:t>data in SSN GI</a:t>
            </a:r>
            <a:endParaRPr lang="en-IE" dirty="0"/>
          </a:p>
        </p:txBody>
      </p:sp>
      <p:sp>
        <p:nvSpPr>
          <p:cNvPr id="3" name="Slide Number Placeholder 2"/>
          <p:cNvSpPr>
            <a:spLocks noGrp="1"/>
          </p:cNvSpPr>
          <p:nvPr>
            <p:ph type="sldNum" sz="quarter" idx="12"/>
          </p:nvPr>
        </p:nvSpPr>
        <p:spPr/>
        <p:txBody>
          <a:bodyPr/>
          <a:lstStyle/>
          <a:p>
            <a:pPr>
              <a:defRPr/>
            </a:pPr>
            <a:fld id="{1EFE2F13-4D0D-49EB-8A7C-029CF924FCA5}" type="slidenum">
              <a:rPr lang="it-IT" smtClean="0"/>
              <a:pPr>
                <a:defRPr/>
              </a:pPr>
              <a:t>53</a:t>
            </a:fld>
            <a:endParaRPr lang="it-IT"/>
          </a:p>
        </p:txBody>
      </p:sp>
      <p:pic>
        <p:nvPicPr>
          <p:cNvPr id="16179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755650" y="1557338"/>
            <a:ext cx="7129463" cy="5037137"/>
          </a:xfrm>
          <a:noFill/>
        </p:spPr>
      </p:pic>
      <p:pic>
        <p:nvPicPr>
          <p:cNvPr id="16179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87900" y="3933825"/>
            <a:ext cx="2514600" cy="2105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1798" name="Right Arrow 5"/>
          <p:cNvSpPr>
            <a:spLocks noChangeArrowheads="1"/>
          </p:cNvSpPr>
          <p:nvPr/>
        </p:nvSpPr>
        <p:spPr bwMode="auto">
          <a:xfrm>
            <a:off x="1907704" y="3097212"/>
            <a:ext cx="2736850" cy="1052513"/>
          </a:xfrm>
          <a:prstGeom prst="rightArrow">
            <a:avLst>
              <a:gd name="adj1" fmla="val 50000"/>
              <a:gd name="adj2" fmla="val 50008"/>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dirty="0">
                <a:latin typeface="Tahoma" pitchFamily="34" charset="0"/>
                <a:cs typeface="Tahoma" pitchFamily="34" charset="0"/>
              </a:rPr>
              <a:t>1. Click on specific vessel to get enrichment data</a:t>
            </a:r>
            <a:endParaRPr lang="en-IE" sz="1400" dirty="0">
              <a:latin typeface="Tahoma" pitchFamily="34" charset="0"/>
              <a:cs typeface="Tahoma" pitchFamily="34" charset="0"/>
            </a:endParaRPr>
          </a:p>
        </p:txBody>
      </p:sp>
    </p:spTree>
    <p:extLst>
      <p:ext uri="{BB962C8B-B14F-4D97-AF65-F5344CB8AC3E}">
        <p14:creationId xmlns:p14="http://schemas.microsoft.com/office/powerpoint/2010/main" val="3016227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a:xfrm>
            <a:off x="544016" y="1117080"/>
            <a:ext cx="7772400" cy="838200"/>
          </a:xfrm>
        </p:spPr>
        <p:txBody>
          <a:bodyPr/>
          <a:lstStyle/>
          <a:p>
            <a:r>
              <a:rPr lang="en-GB" dirty="0" smtClean="0"/>
              <a:t>Enrichment data in SSN GI</a:t>
            </a:r>
            <a:endParaRPr lang="en-IE" dirty="0" smtClean="0"/>
          </a:p>
        </p:txBody>
      </p:sp>
      <p:sp>
        <p:nvSpPr>
          <p:cNvPr id="4" name="Slide Number Placeholder 3"/>
          <p:cNvSpPr>
            <a:spLocks noGrp="1"/>
          </p:cNvSpPr>
          <p:nvPr>
            <p:ph type="sldNum" sz="quarter" idx="12"/>
          </p:nvPr>
        </p:nvSpPr>
        <p:spPr/>
        <p:txBody>
          <a:bodyPr/>
          <a:lstStyle/>
          <a:p>
            <a:pPr>
              <a:defRPr/>
            </a:pPr>
            <a:fld id="{DACF5137-B734-4246-B314-C4C8E1035D97}" type="slidenum">
              <a:rPr lang="en-IE" smtClean="0"/>
              <a:pPr>
                <a:defRPr/>
              </a:pPr>
              <a:t>54</a:t>
            </a:fld>
            <a:endParaRPr lang="en-IE"/>
          </a:p>
        </p:txBody>
      </p:sp>
      <p:pic>
        <p:nvPicPr>
          <p:cNvPr id="23"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806" y="2437497"/>
            <a:ext cx="4971273" cy="4119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7"/>
          <p:cNvGrpSpPr/>
          <p:nvPr/>
        </p:nvGrpSpPr>
        <p:grpSpPr>
          <a:xfrm>
            <a:off x="2168950" y="3256056"/>
            <a:ext cx="2910484" cy="1089886"/>
            <a:chOff x="2168950" y="3256056"/>
            <a:chExt cx="2910484" cy="1089886"/>
          </a:xfrm>
        </p:grpSpPr>
        <p:sp>
          <p:nvSpPr>
            <p:cNvPr id="24" name="Right Arrow 6"/>
            <p:cNvSpPr>
              <a:spLocks noChangeArrowheads="1"/>
            </p:cNvSpPr>
            <p:nvPr/>
          </p:nvSpPr>
          <p:spPr bwMode="auto">
            <a:xfrm rot="8109647">
              <a:off x="2168950" y="3293429"/>
              <a:ext cx="2735262" cy="1052513"/>
            </a:xfrm>
            <a:prstGeom prst="rightArrow">
              <a:avLst>
                <a:gd name="adj1" fmla="val 50000"/>
                <a:gd name="adj2" fmla="val 49979"/>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endParaRPr lang="en-IE" sz="1400" dirty="0">
                <a:latin typeface="Tahoma" pitchFamily="34" charset="0"/>
                <a:cs typeface="Tahoma" pitchFamily="34" charset="0"/>
              </a:endParaRPr>
            </a:p>
          </p:txBody>
        </p:sp>
        <p:sp>
          <p:nvSpPr>
            <p:cNvPr id="25" name="TextBox 24"/>
            <p:cNvSpPr txBox="1"/>
            <p:nvPr/>
          </p:nvSpPr>
          <p:spPr>
            <a:xfrm rot="18910772">
              <a:off x="2510884" y="3256056"/>
              <a:ext cx="2568550" cy="523220"/>
            </a:xfrm>
            <a:prstGeom prst="rect">
              <a:avLst/>
            </a:prstGeom>
            <a:noFill/>
          </p:spPr>
          <p:txBody>
            <a:bodyPr wrap="square" rtlCol="0">
              <a:spAutoFit/>
            </a:bodyPr>
            <a:lstStyle/>
            <a:p>
              <a:r>
                <a:rPr lang="en-GB" sz="1400" dirty="0">
                  <a:latin typeface="Tahoma" pitchFamily="34" charset="0"/>
                  <a:cs typeface="Tahoma" pitchFamily="34" charset="0"/>
                </a:rPr>
                <a:t>2. Click on vessel e.g. with </a:t>
              </a:r>
              <a:r>
                <a:rPr lang="en-GB" sz="1400" dirty="0" smtClean="0">
                  <a:latin typeface="Tahoma" pitchFamily="34" charset="0"/>
                  <a:cs typeface="Tahoma" pitchFamily="34" charset="0"/>
                </a:rPr>
                <a:t>HAZMAT</a:t>
              </a:r>
              <a:endParaRPr lang="en-IE" sz="1400" dirty="0">
                <a:latin typeface="Tahoma" pitchFamily="34" charset="0"/>
                <a:cs typeface="Tahoma" pitchFamily="34" charset="0"/>
              </a:endParaRPr>
            </a:p>
          </p:txBody>
        </p:sp>
      </p:grpSp>
      <p:pic>
        <p:nvPicPr>
          <p:cNvPr id="28" name="Picture 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6" y="1052736"/>
            <a:ext cx="2473630" cy="554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2823" name="Right Arrow 8"/>
          <p:cNvSpPr>
            <a:spLocks noChangeArrowheads="1"/>
          </p:cNvSpPr>
          <p:nvPr/>
        </p:nvSpPr>
        <p:spPr bwMode="auto">
          <a:xfrm rot="1623676">
            <a:off x="4870115" y="482792"/>
            <a:ext cx="2735262" cy="935037"/>
          </a:xfrm>
          <a:prstGeom prst="rightArrow">
            <a:avLst>
              <a:gd name="adj1" fmla="val 50000"/>
              <a:gd name="adj2" fmla="val 50042"/>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dirty="0">
                <a:latin typeface="Tahoma" pitchFamily="34" charset="0"/>
                <a:cs typeface="Tahoma" pitchFamily="34" charset="0"/>
              </a:rPr>
              <a:t>3. Switch to enrichment tab</a:t>
            </a:r>
            <a:endParaRPr lang="en-IE" sz="1400" dirty="0">
              <a:latin typeface="Tahoma" pitchFamily="34" charset="0"/>
              <a:cs typeface="Tahoma" pitchFamily="34" charset="0"/>
            </a:endParaRPr>
          </a:p>
        </p:txBody>
      </p:sp>
      <p:pic>
        <p:nvPicPr>
          <p:cNvPr id="147464"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452320" y="1663180"/>
            <a:ext cx="864096" cy="29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36564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p:txBody>
          <a:bodyPr/>
          <a:lstStyle/>
          <a:p>
            <a:r>
              <a:rPr lang="en-GB" dirty="0" smtClean="0"/>
              <a:t>Enrichment data in SSN GI</a:t>
            </a:r>
            <a:endParaRPr lang="en-IE" dirty="0" smtClean="0"/>
          </a:p>
        </p:txBody>
      </p:sp>
      <p:sp>
        <p:nvSpPr>
          <p:cNvPr id="4" name="Slide Number Placeholder 3"/>
          <p:cNvSpPr>
            <a:spLocks noGrp="1"/>
          </p:cNvSpPr>
          <p:nvPr>
            <p:ph type="sldNum" sz="quarter" idx="12"/>
          </p:nvPr>
        </p:nvSpPr>
        <p:spPr/>
        <p:txBody>
          <a:bodyPr/>
          <a:lstStyle/>
          <a:p>
            <a:pPr>
              <a:defRPr/>
            </a:pPr>
            <a:fld id="{FC4E5DA7-4DAD-4958-9350-FE16849916AA}" type="slidenum">
              <a:rPr lang="en-IE" smtClean="0"/>
              <a:pPr>
                <a:defRPr/>
              </a:pPr>
              <a:t>55</a:t>
            </a:fld>
            <a:endParaRPr lang="en-IE"/>
          </a:p>
        </p:txBody>
      </p:sp>
      <p:sp>
        <p:nvSpPr>
          <p:cNvPr id="163844" name="Right Arrow 5"/>
          <p:cNvSpPr>
            <a:spLocks noChangeArrowheads="1"/>
          </p:cNvSpPr>
          <p:nvPr/>
        </p:nvSpPr>
        <p:spPr bwMode="auto">
          <a:xfrm>
            <a:off x="1691134" y="1809056"/>
            <a:ext cx="2736850" cy="1331912"/>
          </a:xfrm>
          <a:prstGeom prst="rightArrow">
            <a:avLst>
              <a:gd name="adj1" fmla="val 50000"/>
              <a:gd name="adj2" fmla="val 49982"/>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dirty="0">
                <a:latin typeface="Tahoma" pitchFamily="34" charset="0"/>
                <a:cs typeface="Tahoma" pitchFamily="34" charset="0"/>
              </a:rPr>
              <a:t>4</a:t>
            </a:r>
            <a:r>
              <a:rPr lang="en-GB" sz="1400" dirty="0" smtClean="0">
                <a:latin typeface="Tahoma" pitchFamily="34" charset="0"/>
                <a:cs typeface="Tahoma" pitchFamily="34" charset="0"/>
              </a:rPr>
              <a:t>. </a:t>
            </a:r>
            <a:r>
              <a:rPr lang="en-GB" sz="1400" dirty="0">
                <a:latin typeface="Tahoma" pitchFamily="34" charset="0"/>
                <a:cs typeface="Tahoma" pitchFamily="34" charset="0"/>
              </a:rPr>
              <a:t>Enrichment (EIS) data availability is indicated with blue links tab</a:t>
            </a:r>
            <a:endParaRPr lang="en-IE" sz="1400" dirty="0">
              <a:latin typeface="Tahoma" pitchFamily="34" charset="0"/>
              <a:cs typeface="Tahoma" pitchFamily="34" charset="0"/>
            </a:endParaRPr>
          </a:p>
        </p:txBody>
      </p:sp>
      <p:pic>
        <p:nvPicPr>
          <p:cNvPr id="163849" name="Picture 1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58841" y="5318720"/>
            <a:ext cx="3457575"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851" name="Rectangle 13"/>
          <p:cNvSpPr>
            <a:spLocks noChangeArrowheads="1"/>
          </p:cNvSpPr>
          <p:nvPr/>
        </p:nvSpPr>
        <p:spPr bwMode="auto">
          <a:xfrm>
            <a:off x="7704138" y="5681663"/>
            <a:ext cx="612775" cy="279400"/>
          </a:xfrm>
          <a:prstGeom prst="rect">
            <a:avLst/>
          </a:prstGeom>
          <a:solidFill>
            <a:schemeClr val="bg1">
              <a:alpha val="0"/>
            </a:schemeClr>
          </a:solidFill>
          <a:ln w="28575" algn="ctr">
            <a:solidFill>
              <a:srgbClr val="FF0000"/>
            </a:solidFill>
            <a:round/>
            <a:headEnd/>
            <a:tailEnd/>
          </a:ln>
        </p:spPr>
        <p:txBody>
          <a:bodyPr/>
          <a:lstStyle/>
          <a:p>
            <a:pPr eaLnBrk="0" hangingPunct="0"/>
            <a:endParaRPr lang="en-US"/>
          </a:p>
        </p:txBody>
      </p:sp>
      <p:pic>
        <p:nvPicPr>
          <p:cNvPr id="12"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92665" y="1752575"/>
            <a:ext cx="2727607" cy="3044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846" name="Left Arrow 1"/>
          <p:cNvSpPr>
            <a:spLocks noChangeArrowheads="1"/>
          </p:cNvSpPr>
          <p:nvPr/>
        </p:nvSpPr>
        <p:spPr bwMode="auto">
          <a:xfrm>
            <a:off x="5943600" y="3933056"/>
            <a:ext cx="3384550" cy="1368425"/>
          </a:xfrm>
          <a:prstGeom prst="leftArrow">
            <a:avLst>
              <a:gd name="adj1" fmla="val 50000"/>
              <a:gd name="adj2" fmla="val 49993"/>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dirty="0">
                <a:latin typeface="Tahoma" pitchFamily="34" charset="0"/>
                <a:cs typeface="Tahoma" pitchFamily="34" charset="0"/>
              </a:rPr>
              <a:t>5</a:t>
            </a:r>
            <a:r>
              <a:rPr lang="en-GB" sz="1400" dirty="0" smtClean="0">
                <a:latin typeface="Tahoma" pitchFamily="34" charset="0"/>
                <a:cs typeface="Tahoma" pitchFamily="34" charset="0"/>
              </a:rPr>
              <a:t>. </a:t>
            </a:r>
            <a:r>
              <a:rPr lang="en-GB" sz="1400" dirty="0">
                <a:latin typeface="Tahoma" pitchFamily="34" charset="0"/>
                <a:cs typeface="Tahoma" pitchFamily="34" charset="0"/>
              </a:rPr>
              <a:t>Click on the link to get the information about HAZMAT cargo on- board</a:t>
            </a:r>
            <a:endParaRPr lang="en-IE" sz="1400" dirty="0">
              <a:latin typeface="Tahoma" pitchFamily="34" charset="0"/>
              <a:cs typeface="Tahoma" pitchFamily="34" charset="0"/>
            </a:endParaRPr>
          </a:p>
        </p:txBody>
      </p:sp>
      <p:pic>
        <p:nvPicPr>
          <p:cNvPr id="13"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547664" y="4365104"/>
            <a:ext cx="2459434" cy="2287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3848" name="Right Arrow 5"/>
          <p:cNvSpPr>
            <a:spLocks noChangeArrowheads="1"/>
          </p:cNvSpPr>
          <p:nvPr/>
        </p:nvSpPr>
        <p:spPr bwMode="auto">
          <a:xfrm rot="1654524">
            <a:off x="6098" y="2919132"/>
            <a:ext cx="2736850" cy="1166812"/>
          </a:xfrm>
          <a:prstGeom prst="rightArrow">
            <a:avLst>
              <a:gd name="adj1" fmla="val 50000"/>
              <a:gd name="adj2" fmla="val 49963"/>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dirty="0" smtClean="0">
                <a:latin typeface="Tahoma" pitchFamily="34" charset="0"/>
                <a:cs typeface="Tahoma" pitchFamily="34" charset="0"/>
              </a:rPr>
              <a:t>6. </a:t>
            </a:r>
            <a:r>
              <a:rPr lang="en-GB" sz="1400" dirty="0">
                <a:latin typeface="Tahoma" pitchFamily="34" charset="0"/>
                <a:cs typeface="Tahoma" pitchFamily="34" charset="0"/>
              </a:rPr>
              <a:t>Request window will </a:t>
            </a:r>
            <a:r>
              <a:rPr lang="en-GB" sz="1400" dirty="0" smtClean="0">
                <a:latin typeface="Tahoma" pitchFamily="34" charset="0"/>
                <a:cs typeface="Tahoma" pitchFamily="34" charset="0"/>
              </a:rPr>
              <a:t>appear – request detail</a:t>
            </a:r>
            <a:endParaRPr lang="en-IE" sz="1400" dirty="0">
              <a:latin typeface="Tahoma" pitchFamily="34" charset="0"/>
              <a:cs typeface="Tahoma" pitchFamily="34" charset="0"/>
            </a:endParaRPr>
          </a:p>
        </p:txBody>
      </p:sp>
      <p:sp>
        <p:nvSpPr>
          <p:cNvPr id="163850" name="Right Arrow 5"/>
          <p:cNvSpPr>
            <a:spLocks noChangeArrowheads="1"/>
          </p:cNvSpPr>
          <p:nvPr/>
        </p:nvSpPr>
        <p:spPr bwMode="auto">
          <a:xfrm>
            <a:off x="3491880" y="5237957"/>
            <a:ext cx="4143995" cy="1166812"/>
          </a:xfrm>
          <a:prstGeom prst="rightArrow">
            <a:avLst>
              <a:gd name="adj1" fmla="val 50000"/>
              <a:gd name="adj2" fmla="val 49966"/>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dirty="0">
                <a:latin typeface="Tahoma" pitchFamily="34" charset="0"/>
                <a:cs typeface="Tahoma" pitchFamily="34" charset="0"/>
              </a:rPr>
              <a:t>7</a:t>
            </a:r>
            <a:r>
              <a:rPr lang="en-GB" sz="1400" dirty="0" smtClean="0">
                <a:latin typeface="Tahoma" pitchFamily="34" charset="0"/>
                <a:cs typeface="Tahoma" pitchFamily="34" charset="0"/>
              </a:rPr>
              <a:t>. </a:t>
            </a:r>
            <a:r>
              <a:rPr lang="en-GB" sz="1400" dirty="0">
                <a:latin typeface="Tahoma" pitchFamily="34" charset="0"/>
                <a:cs typeface="Tahoma" pitchFamily="34" charset="0"/>
              </a:rPr>
              <a:t>Go to the right bottom corner to check details when the response message arrives</a:t>
            </a:r>
            <a:endParaRPr lang="en-IE" sz="1400" dirty="0">
              <a:latin typeface="Tahoma" pitchFamily="34" charset="0"/>
              <a:cs typeface="Tahoma" pitchFamily="34" charset="0"/>
            </a:endParaRPr>
          </a:p>
        </p:txBody>
      </p:sp>
    </p:spTree>
    <p:extLst>
      <p:ext uri="{BB962C8B-B14F-4D97-AF65-F5344CB8AC3E}">
        <p14:creationId xmlns:p14="http://schemas.microsoft.com/office/powerpoint/2010/main" val="3806544724"/>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1"/>
          <p:cNvSpPr>
            <a:spLocks noGrp="1"/>
          </p:cNvSpPr>
          <p:nvPr>
            <p:ph type="title"/>
          </p:nvPr>
        </p:nvSpPr>
        <p:spPr/>
        <p:txBody>
          <a:bodyPr/>
          <a:lstStyle/>
          <a:p>
            <a:r>
              <a:rPr lang="en-GB" dirty="0" smtClean="0"/>
              <a:t>Enrichment data in SSN GI</a:t>
            </a:r>
            <a:endParaRPr lang="en-IE" dirty="0" smtClean="0"/>
          </a:p>
        </p:txBody>
      </p:sp>
      <p:sp>
        <p:nvSpPr>
          <p:cNvPr id="4" name="Slide Number Placeholder 3"/>
          <p:cNvSpPr>
            <a:spLocks noGrp="1"/>
          </p:cNvSpPr>
          <p:nvPr>
            <p:ph type="sldNum" sz="quarter" idx="12"/>
          </p:nvPr>
        </p:nvSpPr>
        <p:spPr/>
        <p:txBody>
          <a:bodyPr/>
          <a:lstStyle/>
          <a:p>
            <a:pPr>
              <a:defRPr/>
            </a:pPr>
            <a:fld id="{3A4C15DF-326B-437D-AFFB-BAE128CC5753}" type="slidenum">
              <a:rPr lang="en-IE" smtClean="0"/>
              <a:pPr>
                <a:defRPr/>
              </a:pPr>
              <a:t>56</a:t>
            </a:fld>
            <a:endParaRPr lang="en-IE"/>
          </a:p>
        </p:txBody>
      </p:sp>
      <p:pic>
        <p:nvPicPr>
          <p:cNvPr id="16486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9813" y="1789113"/>
            <a:ext cx="4689475" cy="2516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4869" name="Right Arrow 8"/>
          <p:cNvSpPr>
            <a:spLocks noChangeArrowheads="1"/>
          </p:cNvSpPr>
          <p:nvPr/>
        </p:nvSpPr>
        <p:spPr bwMode="auto">
          <a:xfrm>
            <a:off x="1907704" y="1628775"/>
            <a:ext cx="2735263" cy="935038"/>
          </a:xfrm>
          <a:prstGeom prst="rightArrow">
            <a:avLst>
              <a:gd name="adj1" fmla="val 50000"/>
              <a:gd name="adj2" fmla="val 50042"/>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dirty="0">
                <a:latin typeface="Tahoma" pitchFamily="34" charset="0"/>
                <a:cs typeface="Tahoma" pitchFamily="34" charset="0"/>
              </a:rPr>
              <a:t>8</a:t>
            </a:r>
            <a:r>
              <a:rPr lang="en-GB" sz="1400" dirty="0" smtClean="0">
                <a:latin typeface="Tahoma" pitchFamily="34" charset="0"/>
                <a:cs typeface="Tahoma" pitchFamily="34" charset="0"/>
              </a:rPr>
              <a:t>. </a:t>
            </a:r>
            <a:r>
              <a:rPr lang="en-GB" sz="1400" dirty="0">
                <a:latin typeface="Tahoma" pitchFamily="34" charset="0"/>
                <a:cs typeface="Tahoma" pitchFamily="34" charset="0"/>
              </a:rPr>
              <a:t>Choose Notifications tab in the pup-up window</a:t>
            </a:r>
            <a:endParaRPr lang="en-IE" sz="1400" dirty="0">
              <a:latin typeface="Tahoma" pitchFamily="34" charset="0"/>
              <a:cs typeface="Tahoma" pitchFamily="34" charset="0"/>
            </a:endParaRPr>
          </a:p>
        </p:txBody>
      </p:sp>
      <p:pic>
        <p:nvPicPr>
          <p:cNvPr id="164870"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48100" y="3175000"/>
            <a:ext cx="4152900" cy="2147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4871" name="Right Arrow 8"/>
          <p:cNvSpPr>
            <a:spLocks noChangeArrowheads="1"/>
          </p:cNvSpPr>
          <p:nvPr/>
        </p:nvSpPr>
        <p:spPr bwMode="auto">
          <a:xfrm>
            <a:off x="1173163" y="3497263"/>
            <a:ext cx="2735262" cy="935037"/>
          </a:xfrm>
          <a:prstGeom prst="rightArrow">
            <a:avLst>
              <a:gd name="adj1" fmla="val 50000"/>
              <a:gd name="adj2" fmla="val 50042"/>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dirty="0">
                <a:latin typeface="Tahoma" pitchFamily="34" charset="0"/>
                <a:cs typeface="Tahoma" pitchFamily="34" charset="0"/>
              </a:rPr>
              <a:t>9</a:t>
            </a:r>
            <a:r>
              <a:rPr lang="en-GB" sz="1400" dirty="0" smtClean="0">
                <a:latin typeface="Tahoma" pitchFamily="34" charset="0"/>
                <a:cs typeface="Tahoma" pitchFamily="34" charset="0"/>
              </a:rPr>
              <a:t>. </a:t>
            </a:r>
            <a:r>
              <a:rPr lang="en-GB" sz="1400" dirty="0">
                <a:latin typeface="Tahoma" pitchFamily="34" charset="0"/>
                <a:cs typeface="Tahoma" pitchFamily="34" charset="0"/>
              </a:rPr>
              <a:t>Select and double click the details of the HAZMAT cargo</a:t>
            </a:r>
            <a:endParaRPr lang="en-IE" sz="1400" dirty="0">
              <a:latin typeface="Tahoma" pitchFamily="34" charset="0"/>
              <a:cs typeface="Tahoma" pitchFamily="34" charset="0"/>
            </a:endParaRPr>
          </a:p>
        </p:txBody>
      </p:sp>
      <p:pic>
        <p:nvPicPr>
          <p:cNvPr id="164872"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43213" y="4616450"/>
            <a:ext cx="3644900" cy="2135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4873" name="Right Arrow 11"/>
          <p:cNvSpPr>
            <a:spLocks noChangeArrowheads="1"/>
          </p:cNvSpPr>
          <p:nvPr/>
        </p:nvSpPr>
        <p:spPr bwMode="auto">
          <a:xfrm>
            <a:off x="179388" y="5216525"/>
            <a:ext cx="2735262" cy="935038"/>
          </a:xfrm>
          <a:prstGeom prst="rightArrow">
            <a:avLst>
              <a:gd name="adj1" fmla="val 50000"/>
              <a:gd name="adj2" fmla="val 50042"/>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dirty="0" smtClean="0">
                <a:latin typeface="Tahoma" pitchFamily="34" charset="0"/>
                <a:cs typeface="Tahoma" pitchFamily="34" charset="0"/>
              </a:rPr>
              <a:t>10. </a:t>
            </a:r>
            <a:r>
              <a:rPr lang="en-GB" sz="1400" dirty="0">
                <a:latin typeface="Tahoma" pitchFamily="34" charset="0"/>
                <a:cs typeface="Tahoma" pitchFamily="34" charset="0"/>
              </a:rPr>
              <a:t>Read details of the HAZMAT cargo on board</a:t>
            </a:r>
            <a:endParaRPr lang="en-IE" sz="1400" dirty="0">
              <a:latin typeface="Tahoma" pitchFamily="34" charset="0"/>
              <a:cs typeface="Tahoma" pitchFamily="34" charset="0"/>
            </a:endParaRPr>
          </a:p>
        </p:txBody>
      </p:sp>
    </p:spTree>
    <p:extLst>
      <p:ext uri="{BB962C8B-B14F-4D97-AF65-F5344CB8AC3E}">
        <p14:creationId xmlns:p14="http://schemas.microsoft.com/office/powerpoint/2010/main" val="310647104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tle 1"/>
          <p:cNvSpPr>
            <a:spLocks noGrp="1"/>
          </p:cNvSpPr>
          <p:nvPr>
            <p:ph type="title"/>
          </p:nvPr>
        </p:nvSpPr>
        <p:spPr>
          <a:xfrm>
            <a:off x="395536" y="764704"/>
            <a:ext cx="8354888" cy="838200"/>
          </a:xfrm>
        </p:spPr>
        <p:txBody>
          <a:bodyPr/>
          <a:lstStyle/>
          <a:p>
            <a:r>
              <a:rPr lang="en-GB" dirty="0" smtClean="0"/>
              <a:t>Watchdog functionality in SSN GI</a:t>
            </a:r>
            <a:endParaRPr lang="en-IE" dirty="0" smtClean="0"/>
          </a:p>
        </p:txBody>
      </p:sp>
      <p:sp>
        <p:nvSpPr>
          <p:cNvPr id="4" name="Slide Number Placeholder 3"/>
          <p:cNvSpPr>
            <a:spLocks noGrp="1"/>
          </p:cNvSpPr>
          <p:nvPr>
            <p:ph type="sldNum" sz="quarter" idx="12"/>
          </p:nvPr>
        </p:nvSpPr>
        <p:spPr/>
        <p:txBody>
          <a:bodyPr/>
          <a:lstStyle/>
          <a:p>
            <a:pPr>
              <a:defRPr/>
            </a:pPr>
            <a:fld id="{07420336-8E41-435A-B94A-017415522B4D}" type="slidenum">
              <a:rPr lang="en-IE" smtClean="0"/>
              <a:pPr>
                <a:defRPr/>
              </a:pPr>
              <a:t>57</a:t>
            </a:fld>
            <a:endParaRPr lang="en-IE"/>
          </a:p>
        </p:txBody>
      </p:sp>
      <p:pic>
        <p:nvPicPr>
          <p:cNvPr id="1669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600" y="1916113"/>
            <a:ext cx="1438275" cy="1409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6917" name="Left Arrow 6"/>
          <p:cNvSpPr>
            <a:spLocks noChangeArrowheads="1"/>
          </p:cNvSpPr>
          <p:nvPr/>
        </p:nvSpPr>
        <p:spPr bwMode="auto">
          <a:xfrm>
            <a:off x="1835150" y="1916113"/>
            <a:ext cx="2663825" cy="1135062"/>
          </a:xfrm>
          <a:prstGeom prst="leftArrow">
            <a:avLst>
              <a:gd name="adj1" fmla="val 50000"/>
              <a:gd name="adj2" fmla="val 49968"/>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1. Choose Passage Line – area from the Tools option</a:t>
            </a:r>
            <a:endParaRPr lang="en-IE" sz="1400">
              <a:latin typeface="Tahoma" pitchFamily="34" charset="0"/>
              <a:cs typeface="Tahoma" pitchFamily="34" charset="0"/>
            </a:endParaRPr>
          </a:p>
        </p:txBody>
      </p:sp>
      <p:pic>
        <p:nvPicPr>
          <p:cNvPr id="166918"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84213" y="3644900"/>
            <a:ext cx="4032250" cy="2832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6919" name="Left Arrow 8"/>
          <p:cNvSpPr>
            <a:spLocks noChangeArrowheads="1"/>
          </p:cNvSpPr>
          <p:nvPr/>
        </p:nvSpPr>
        <p:spPr bwMode="auto">
          <a:xfrm rot="-1882307">
            <a:off x="4432300" y="3535363"/>
            <a:ext cx="2662238" cy="1135062"/>
          </a:xfrm>
          <a:prstGeom prst="leftArrow">
            <a:avLst>
              <a:gd name="adj1" fmla="val 50000"/>
              <a:gd name="adj2" fmla="val 49939"/>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2. New window will appear</a:t>
            </a:r>
          </a:p>
        </p:txBody>
      </p:sp>
      <p:sp>
        <p:nvSpPr>
          <p:cNvPr id="166920" name="Rectangle 4"/>
          <p:cNvSpPr>
            <a:spLocks noChangeArrowheads="1"/>
          </p:cNvSpPr>
          <p:nvPr/>
        </p:nvSpPr>
        <p:spPr bwMode="auto">
          <a:xfrm>
            <a:off x="5076825" y="5805488"/>
            <a:ext cx="3240088" cy="503237"/>
          </a:xfrm>
          <a:prstGeom prst="rect">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Note: User will have to start by defining an alerting area </a:t>
            </a:r>
            <a:endParaRPr lang="en-IE" sz="1400">
              <a:latin typeface="Tahoma" pitchFamily="34" charset="0"/>
              <a:cs typeface="Tahoma" pitchFamily="34" charset="0"/>
            </a:endParaRPr>
          </a:p>
        </p:txBody>
      </p:sp>
      <p:sp>
        <p:nvSpPr>
          <p:cNvPr id="166921" name="Left Arrow 10"/>
          <p:cNvSpPr>
            <a:spLocks noChangeArrowheads="1"/>
          </p:cNvSpPr>
          <p:nvPr/>
        </p:nvSpPr>
        <p:spPr bwMode="auto">
          <a:xfrm rot="-1919838">
            <a:off x="925513" y="4556125"/>
            <a:ext cx="2663825" cy="1133475"/>
          </a:xfrm>
          <a:prstGeom prst="leftArrow">
            <a:avLst>
              <a:gd name="adj1" fmla="val 50000"/>
              <a:gd name="adj2" fmla="val 50038"/>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3. Click on NEW to define your area for alerting</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Title 1"/>
          <p:cNvSpPr>
            <a:spLocks noGrp="1"/>
          </p:cNvSpPr>
          <p:nvPr>
            <p:ph type="title"/>
          </p:nvPr>
        </p:nvSpPr>
        <p:spPr>
          <a:xfrm>
            <a:off x="609600" y="836712"/>
            <a:ext cx="8138864" cy="838200"/>
          </a:xfrm>
        </p:spPr>
        <p:txBody>
          <a:bodyPr/>
          <a:lstStyle/>
          <a:p>
            <a:r>
              <a:rPr lang="en-GB" dirty="0" smtClean="0"/>
              <a:t>Watchdog functionality in SSN GI</a:t>
            </a:r>
            <a:endParaRPr lang="en-IE" dirty="0" smtClean="0"/>
          </a:p>
        </p:txBody>
      </p:sp>
      <p:sp>
        <p:nvSpPr>
          <p:cNvPr id="4" name="Slide Number Placeholder 3"/>
          <p:cNvSpPr>
            <a:spLocks noGrp="1"/>
          </p:cNvSpPr>
          <p:nvPr>
            <p:ph type="sldNum" sz="quarter" idx="12"/>
          </p:nvPr>
        </p:nvSpPr>
        <p:spPr/>
        <p:txBody>
          <a:bodyPr/>
          <a:lstStyle/>
          <a:p>
            <a:pPr>
              <a:defRPr/>
            </a:pPr>
            <a:fld id="{D902738C-FD56-45AA-9FB0-E77AE313FDAE}" type="slidenum">
              <a:rPr lang="en-IE" smtClean="0"/>
              <a:pPr>
                <a:defRPr/>
              </a:pPr>
              <a:t>58</a:t>
            </a:fld>
            <a:endParaRPr lang="en-IE"/>
          </a:p>
        </p:txBody>
      </p:sp>
      <p:pic>
        <p:nvPicPr>
          <p:cNvPr id="16794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850" y="1916113"/>
            <a:ext cx="2649538" cy="298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7941" name="Rectangular Callout 4"/>
          <p:cNvSpPr>
            <a:spLocks noChangeArrowheads="1"/>
          </p:cNvSpPr>
          <p:nvPr/>
        </p:nvSpPr>
        <p:spPr bwMode="auto">
          <a:xfrm>
            <a:off x="3132138" y="1758950"/>
            <a:ext cx="2879725" cy="720725"/>
          </a:xfrm>
          <a:prstGeom prst="wedgeRectCallout">
            <a:avLst>
              <a:gd name="adj1" fmla="val -96477"/>
              <a:gd name="adj2" fmla="val 72944"/>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dirty="0">
                <a:latin typeface="Tahoma" pitchFamily="34" charset="0"/>
                <a:cs typeface="Tahoma" pitchFamily="34" charset="0"/>
              </a:rPr>
              <a:t>4. Choose the type of the area: line or polygon, edit the name and switch to “Points list” tab</a:t>
            </a:r>
          </a:p>
        </p:txBody>
      </p:sp>
      <p:pic>
        <p:nvPicPr>
          <p:cNvPr id="167942"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73263" y="3068638"/>
            <a:ext cx="2317750" cy="2582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7943" name="Right Arrow 8"/>
          <p:cNvSpPr>
            <a:spLocks noChangeArrowheads="1"/>
          </p:cNvSpPr>
          <p:nvPr/>
        </p:nvSpPr>
        <p:spPr bwMode="auto">
          <a:xfrm rot="2233018">
            <a:off x="-134938" y="3829050"/>
            <a:ext cx="2381251" cy="1412875"/>
          </a:xfrm>
          <a:prstGeom prst="rightArrow">
            <a:avLst>
              <a:gd name="adj1" fmla="val 50000"/>
              <a:gd name="adj2" fmla="val 50008"/>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dirty="0">
                <a:latin typeface="Tahoma" pitchFamily="34" charset="0"/>
                <a:cs typeface="Tahoma" pitchFamily="34" charset="0"/>
              </a:rPr>
              <a:t>5.Enter coordinates or tick the box to select points from the map</a:t>
            </a:r>
            <a:endParaRPr lang="en-IE" sz="1400" dirty="0">
              <a:latin typeface="Tahoma" pitchFamily="34" charset="0"/>
              <a:cs typeface="Tahoma" pitchFamily="34" charset="0"/>
            </a:endParaRPr>
          </a:p>
        </p:txBody>
      </p:sp>
      <p:pic>
        <p:nvPicPr>
          <p:cNvPr id="167944"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419475" y="2617788"/>
            <a:ext cx="3241675" cy="3675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7945"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57963" y="4024313"/>
            <a:ext cx="2324100" cy="2620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7946" name="Rectangular Callout 6"/>
          <p:cNvSpPr>
            <a:spLocks noChangeArrowheads="1"/>
          </p:cNvSpPr>
          <p:nvPr/>
        </p:nvSpPr>
        <p:spPr bwMode="auto">
          <a:xfrm>
            <a:off x="6804025" y="2119313"/>
            <a:ext cx="1655763" cy="1133475"/>
          </a:xfrm>
          <a:prstGeom prst="wedgeRectCallout">
            <a:avLst>
              <a:gd name="adj1" fmla="val -82806"/>
              <a:gd name="adj2" fmla="val 134097"/>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6. Draw an area and double –click on the last point</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itle 1"/>
          <p:cNvSpPr>
            <a:spLocks noGrp="1"/>
          </p:cNvSpPr>
          <p:nvPr>
            <p:ph type="title"/>
          </p:nvPr>
        </p:nvSpPr>
        <p:spPr>
          <a:xfrm>
            <a:off x="609599" y="1052736"/>
            <a:ext cx="8139113" cy="838200"/>
          </a:xfrm>
        </p:spPr>
        <p:txBody>
          <a:bodyPr/>
          <a:lstStyle/>
          <a:p>
            <a:r>
              <a:rPr lang="en-GB" dirty="0" smtClean="0"/>
              <a:t>Watchdog functionality in SSN GI</a:t>
            </a:r>
            <a:endParaRPr lang="en-IE" dirty="0" smtClean="0"/>
          </a:p>
        </p:txBody>
      </p:sp>
      <p:sp>
        <p:nvSpPr>
          <p:cNvPr id="4" name="Slide Number Placeholder 3"/>
          <p:cNvSpPr>
            <a:spLocks noGrp="1"/>
          </p:cNvSpPr>
          <p:nvPr>
            <p:ph type="sldNum" sz="quarter" idx="12"/>
          </p:nvPr>
        </p:nvSpPr>
        <p:spPr/>
        <p:txBody>
          <a:bodyPr/>
          <a:lstStyle/>
          <a:p>
            <a:pPr>
              <a:defRPr/>
            </a:pPr>
            <a:fld id="{36543E8F-7A90-4509-9AA4-6A9AEB6A1CF8}" type="slidenum">
              <a:rPr lang="en-IE" smtClean="0"/>
              <a:pPr>
                <a:defRPr/>
              </a:pPr>
              <a:t>59</a:t>
            </a:fld>
            <a:endParaRPr lang="en-IE"/>
          </a:p>
        </p:txBody>
      </p:sp>
      <p:pic>
        <p:nvPicPr>
          <p:cNvPr id="16896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0525" y="2060575"/>
            <a:ext cx="3543300" cy="25225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8965" name="Left Arrow 5"/>
          <p:cNvSpPr>
            <a:spLocks noChangeArrowheads="1"/>
          </p:cNvSpPr>
          <p:nvPr/>
        </p:nvSpPr>
        <p:spPr bwMode="auto">
          <a:xfrm>
            <a:off x="1835150" y="1773238"/>
            <a:ext cx="2663825" cy="1133475"/>
          </a:xfrm>
          <a:prstGeom prst="leftArrow">
            <a:avLst>
              <a:gd name="adj1" fmla="val 50000"/>
              <a:gd name="adj2" fmla="val 50038"/>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7. After defining area move to “Watchdogs” tab</a:t>
            </a:r>
            <a:endParaRPr lang="en-IE" sz="1400">
              <a:latin typeface="Tahoma" pitchFamily="34" charset="0"/>
              <a:cs typeface="Tahoma" pitchFamily="34" charset="0"/>
            </a:endParaRPr>
          </a:p>
        </p:txBody>
      </p:sp>
      <p:sp>
        <p:nvSpPr>
          <p:cNvPr id="168966" name="Left Arrow 6"/>
          <p:cNvSpPr>
            <a:spLocks noChangeArrowheads="1"/>
          </p:cNvSpPr>
          <p:nvPr/>
        </p:nvSpPr>
        <p:spPr bwMode="auto">
          <a:xfrm>
            <a:off x="835025" y="3678238"/>
            <a:ext cx="1865313" cy="938212"/>
          </a:xfrm>
          <a:prstGeom prst="leftArrow">
            <a:avLst>
              <a:gd name="adj1" fmla="val 50000"/>
              <a:gd name="adj2" fmla="val 50063"/>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8. Click on “Add”</a:t>
            </a:r>
            <a:endParaRPr lang="en-IE" sz="1400">
              <a:latin typeface="Tahoma" pitchFamily="34" charset="0"/>
              <a:cs typeface="Tahoma" pitchFamily="34" charset="0"/>
            </a:endParaRPr>
          </a:p>
        </p:txBody>
      </p:sp>
      <p:pic>
        <p:nvPicPr>
          <p:cNvPr id="16896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580063" y="2060575"/>
            <a:ext cx="2809875" cy="3228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8968" name="Rectangular Callout 9"/>
          <p:cNvSpPr>
            <a:spLocks noChangeArrowheads="1"/>
          </p:cNvSpPr>
          <p:nvPr/>
        </p:nvSpPr>
        <p:spPr bwMode="auto">
          <a:xfrm>
            <a:off x="7092950" y="1773238"/>
            <a:ext cx="1655763" cy="1133475"/>
          </a:xfrm>
          <a:prstGeom prst="wedgeRectCallout">
            <a:avLst>
              <a:gd name="adj1" fmla="val -53509"/>
              <a:gd name="adj2" fmla="val 129986"/>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9. Describe your area and select one of the created areas</a:t>
            </a:r>
          </a:p>
        </p:txBody>
      </p:sp>
      <p:sp>
        <p:nvSpPr>
          <p:cNvPr id="168969" name="Rectangular Callout 10"/>
          <p:cNvSpPr>
            <a:spLocks noChangeArrowheads="1"/>
          </p:cNvSpPr>
          <p:nvPr/>
        </p:nvSpPr>
        <p:spPr bwMode="auto">
          <a:xfrm>
            <a:off x="3949700" y="2876550"/>
            <a:ext cx="1655763" cy="1135063"/>
          </a:xfrm>
          <a:prstGeom prst="wedgeRectCallout">
            <a:avLst>
              <a:gd name="adj1" fmla="val 66491"/>
              <a:gd name="adj2" fmla="val 97889"/>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10. Tick on “Warning” to define, how you would like to be warned</a:t>
            </a:r>
          </a:p>
        </p:txBody>
      </p:sp>
      <p:pic>
        <p:nvPicPr>
          <p:cNvPr id="168970"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14688" y="4573588"/>
            <a:ext cx="2568575" cy="2217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8971" name="Right Arrow 8"/>
          <p:cNvSpPr>
            <a:spLocks noChangeArrowheads="1"/>
          </p:cNvSpPr>
          <p:nvPr/>
        </p:nvSpPr>
        <p:spPr bwMode="auto">
          <a:xfrm>
            <a:off x="611188" y="4954588"/>
            <a:ext cx="2735262" cy="1455737"/>
          </a:xfrm>
          <a:prstGeom prst="rightArrow">
            <a:avLst>
              <a:gd name="adj1" fmla="val 50000"/>
              <a:gd name="adj2" fmla="val 50010"/>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11. Define the type of alert you would like to receive- pop-up or e-mail</a:t>
            </a:r>
            <a:endParaRPr lang="en-IE" sz="1400">
              <a:latin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p:txBody>
          <a:bodyPr/>
          <a:lstStyle/>
          <a:p>
            <a:pPr>
              <a:defRPr/>
            </a:pPr>
            <a:fld id="{892385C0-4539-4151-8731-1CEEFD1E0E00}" type="slidenum">
              <a:rPr lang="en-GB">
                <a:solidFill>
                  <a:srgbClr val="FFFFFF"/>
                </a:solidFill>
              </a:rPr>
              <a:pPr>
                <a:defRPr/>
              </a:pPr>
              <a:t>6</a:t>
            </a:fld>
            <a:endParaRPr lang="en-GB">
              <a:solidFill>
                <a:srgbClr val="FFFFFF"/>
              </a:solidFill>
            </a:endParaRPr>
          </a:p>
        </p:txBody>
      </p:sp>
      <p:sp>
        <p:nvSpPr>
          <p:cNvPr id="20483" name="Rectangle 2"/>
          <p:cNvSpPr>
            <a:spLocks noGrp="1" noChangeArrowheads="1"/>
          </p:cNvSpPr>
          <p:nvPr>
            <p:ph type="title" idx="4294967295"/>
          </p:nvPr>
        </p:nvSpPr>
        <p:spPr>
          <a:xfrm>
            <a:off x="395536" y="1052736"/>
            <a:ext cx="8208962" cy="838200"/>
          </a:xfrm>
        </p:spPr>
        <p:txBody>
          <a:bodyPr/>
          <a:lstStyle/>
          <a:p>
            <a:r>
              <a:rPr lang="en-GB" sz="2600" dirty="0" smtClean="0"/>
              <a:t>Users of the system</a:t>
            </a:r>
          </a:p>
        </p:txBody>
      </p:sp>
      <p:sp>
        <p:nvSpPr>
          <p:cNvPr id="217091" name="Rectangle 3"/>
          <p:cNvSpPr>
            <a:spLocks noGrp="1" noChangeArrowheads="1"/>
          </p:cNvSpPr>
          <p:nvPr>
            <p:ph type="body" idx="4294967295"/>
          </p:nvPr>
        </p:nvSpPr>
        <p:spPr>
          <a:xfrm>
            <a:off x="467544" y="1988840"/>
            <a:ext cx="7913687" cy="3815878"/>
          </a:xfrm>
        </p:spPr>
        <p:txBody>
          <a:bodyPr/>
          <a:lstStyle/>
          <a:p>
            <a:pPr>
              <a:defRPr/>
            </a:pPr>
            <a:r>
              <a:rPr lang="en-GB" sz="1800" dirty="0" smtClean="0"/>
              <a:t>National Competent Authorities in the Member States decide which national users can access the system.</a:t>
            </a:r>
          </a:p>
          <a:p>
            <a:pPr marL="0" indent="0">
              <a:buNone/>
              <a:tabLst>
                <a:tab pos="361950" algn="l"/>
              </a:tabLst>
              <a:defRPr/>
            </a:pPr>
            <a:r>
              <a:rPr lang="en-GB" sz="1800" dirty="0"/>
              <a:t>	</a:t>
            </a:r>
            <a:r>
              <a:rPr lang="en-GB" sz="1800" dirty="0" smtClean="0"/>
              <a:t>There are currently around 3.000 users identified</a:t>
            </a:r>
            <a:endParaRPr lang="en-GB" sz="1800" dirty="0" smtClean="0">
              <a:solidFill>
                <a:srgbClr val="E83430"/>
              </a:solidFill>
            </a:endParaRPr>
          </a:p>
          <a:p>
            <a:pPr>
              <a:defRPr/>
            </a:pPr>
            <a:endParaRPr lang="en-GB" sz="1800" dirty="0" smtClean="0">
              <a:solidFill>
                <a:srgbClr val="E83430"/>
              </a:solidFill>
            </a:endParaRPr>
          </a:p>
          <a:p>
            <a:pPr>
              <a:defRPr/>
            </a:pPr>
            <a:r>
              <a:rPr lang="en-GB" sz="1800" dirty="0" smtClean="0"/>
              <a:t>Users (VTMIS) include:</a:t>
            </a:r>
          </a:p>
          <a:p>
            <a:pPr lvl="1">
              <a:defRPr/>
            </a:pPr>
            <a:r>
              <a:rPr lang="en-GB" sz="1800" dirty="0" smtClean="0"/>
              <a:t>Maritime administrations</a:t>
            </a:r>
          </a:p>
          <a:p>
            <a:pPr lvl="1">
              <a:defRPr/>
            </a:pPr>
            <a:r>
              <a:rPr lang="en-GB" sz="1800" dirty="0" smtClean="0"/>
              <a:t>Ports</a:t>
            </a:r>
          </a:p>
          <a:p>
            <a:pPr lvl="1">
              <a:defRPr/>
            </a:pPr>
            <a:r>
              <a:rPr lang="en-GB" sz="1800" dirty="0" smtClean="0"/>
              <a:t>Vessel traffic Services</a:t>
            </a:r>
          </a:p>
          <a:p>
            <a:pPr lvl="1">
              <a:defRPr/>
            </a:pPr>
            <a:r>
              <a:rPr lang="en-GB" sz="1800" dirty="0" smtClean="0"/>
              <a:t>Maritime Rescue Coordination Centres (MRCC)</a:t>
            </a:r>
          </a:p>
          <a:p>
            <a:pPr lvl="1">
              <a:defRPr/>
            </a:pPr>
            <a:r>
              <a:rPr lang="en-GB" sz="1800" dirty="0" smtClean="0"/>
              <a:t>Coast Guards</a:t>
            </a:r>
          </a:p>
          <a:p>
            <a:pPr lvl="1">
              <a:defRPr/>
            </a:pPr>
            <a:r>
              <a:rPr lang="en-GB" sz="1800" dirty="0" smtClean="0"/>
              <a:t>Pollution survey centres</a:t>
            </a:r>
          </a:p>
          <a:p>
            <a:pPr lvl="1">
              <a:defRPr/>
            </a:pPr>
            <a:r>
              <a:rPr lang="en-GB" sz="1800" dirty="0" smtClean="0"/>
              <a:t>PSC Officers</a:t>
            </a:r>
          </a:p>
          <a:p>
            <a:pPr lvl="1">
              <a:defRPr/>
            </a:pPr>
            <a:endParaRPr lang="en-GB" sz="1800" dirty="0" smtClean="0"/>
          </a:p>
        </p:txBody>
      </p:sp>
      <p:pic>
        <p:nvPicPr>
          <p:cNvPr id="14848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64288" y="4869160"/>
            <a:ext cx="1609725" cy="159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137262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998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5888" y="3911600"/>
            <a:ext cx="4668837" cy="2441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9987" name="Title 1"/>
          <p:cNvSpPr>
            <a:spLocks noGrp="1"/>
          </p:cNvSpPr>
          <p:nvPr>
            <p:ph type="title"/>
          </p:nvPr>
        </p:nvSpPr>
        <p:spPr>
          <a:xfrm>
            <a:off x="609600" y="980728"/>
            <a:ext cx="8210872" cy="838200"/>
          </a:xfrm>
        </p:spPr>
        <p:txBody>
          <a:bodyPr/>
          <a:lstStyle/>
          <a:p>
            <a:r>
              <a:rPr lang="en-GB" dirty="0" smtClean="0"/>
              <a:t>Watchdog functionality in SSN GI</a:t>
            </a:r>
            <a:endParaRPr lang="en-IE" dirty="0" smtClean="0"/>
          </a:p>
        </p:txBody>
      </p:sp>
      <p:sp>
        <p:nvSpPr>
          <p:cNvPr id="4" name="Slide Number Placeholder 3"/>
          <p:cNvSpPr>
            <a:spLocks noGrp="1"/>
          </p:cNvSpPr>
          <p:nvPr>
            <p:ph type="sldNum" sz="quarter" idx="12"/>
          </p:nvPr>
        </p:nvSpPr>
        <p:spPr/>
        <p:txBody>
          <a:bodyPr/>
          <a:lstStyle/>
          <a:p>
            <a:pPr>
              <a:defRPr/>
            </a:pPr>
            <a:fld id="{936BEEAA-00C5-40F6-A6AA-FB4FEFD39E01}" type="slidenum">
              <a:rPr lang="en-IE" smtClean="0"/>
              <a:pPr>
                <a:defRPr/>
              </a:pPr>
              <a:t>60</a:t>
            </a:fld>
            <a:endParaRPr lang="en-IE"/>
          </a:p>
        </p:txBody>
      </p:sp>
      <p:pic>
        <p:nvPicPr>
          <p:cNvPr id="16998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46438" y="1773238"/>
            <a:ext cx="2095500" cy="1019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9990" name="Right Arrow 8"/>
          <p:cNvSpPr>
            <a:spLocks noChangeArrowheads="1"/>
          </p:cNvSpPr>
          <p:nvPr/>
        </p:nvSpPr>
        <p:spPr bwMode="auto">
          <a:xfrm>
            <a:off x="534988" y="1773238"/>
            <a:ext cx="2735262" cy="935037"/>
          </a:xfrm>
          <a:prstGeom prst="rightArrow">
            <a:avLst>
              <a:gd name="adj1" fmla="val 50000"/>
              <a:gd name="adj2" fmla="val 50042"/>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dirty="0">
                <a:latin typeface="Tahoma" pitchFamily="34" charset="0"/>
                <a:cs typeface="Tahoma" pitchFamily="34" charset="0"/>
              </a:rPr>
              <a:t>12. Once the Watchdog is saved, activate it </a:t>
            </a:r>
            <a:endParaRPr lang="en-IE" sz="1400" dirty="0">
              <a:latin typeface="Tahoma" pitchFamily="34" charset="0"/>
              <a:cs typeface="Tahoma" pitchFamily="34" charset="0"/>
            </a:endParaRPr>
          </a:p>
        </p:txBody>
      </p:sp>
      <p:pic>
        <p:nvPicPr>
          <p:cNvPr id="16999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850" y="2636838"/>
            <a:ext cx="3313113" cy="2309812"/>
          </a:xfrm>
          <a:prstGeom prst="rect">
            <a:avLst/>
          </a:prstGeom>
          <a:ln/>
          <a:extLst/>
        </p:spPr>
        <p:style>
          <a:lnRef idx="1">
            <a:schemeClr val="dk1"/>
          </a:lnRef>
          <a:fillRef idx="2">
            <a:schemeClr val="dk1"/>
          </a:fillRef>
          <a:effectRef idx="1">
            <a:schemeClr val="dk1"/>
          </a:effectRef>
          <a:fontRef idx="minor">
            <a:schemeClr val="dk1"/>
          </a:fontRef>
        </p:style>
      </p:pic>
      <p:sp>
        <p:nvSpPr>
          <p:cNvPr id="169992" name="Left Arrow 9"/>
          <p:cNvSpPr>
            <a:spLocks noChangeArrowheads="1"/>
          </p:cNvSpPr>
          <p:nvPr/>
        </p:nvSpPr>
        <p:spPr bwMode="auto">
          <a:xfrm rot="-1572451">
            <a:off x="1246188" y="3467100"/>
            <a:ext cx="2663825" cy="887413"/>
          </a:xfrm>
          <a:prstGeom prst="leftArrow">
            <a:avLst>
              <a:gd name="adj1" fmla="val 50000"/>
              <a:gd name="adj2" fmla="val 49988"/>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13. Select it and press “ON”</a:t>
            </a:r>
          </a:p>
        </p:txBody>
      </p:sp>
      <p:sp>
        <p:nvSpPr>
          <p:cNvPr id="169993" name="Rectangular Callout 10"/>
          <p:cNvSpPr>
            <a:spLocks noChangeArrowheads="1"/>
          </p:cNvSpPr>
          <p:nvPr/>
        </p:nvSpPr>
        <p:spPr bwMode="auto">
          <a:xfrm>
            <a:off x="5508625" y="2527300"/>
            <a:ext cx="2951163" cy="1133475"/>
          </a:xfrm>
          <a:prstGeom prst="wedgeRectCallout">
            <a:avLst>
              <a:gd name="adj1" fmla="val -72787"/>
              <a:gd name="adj2" fmla="val 91301"/>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14. For each passing vessel you will receive warning and e-mail alert, as well as the list of the passing vessels will be updated</a:t>
            </a:r>
          </a:p>
        </p:txBody>
      </p:sp>
      <p:pic>
        <p:nvPicPr>
          <p:cNvPr id="169994"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113088" y="5229225"/>
            <a:ext cx="52387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9995" name="Rectangular Callout 4"/>
          <p:cNvSpPr>
            <a:spLocks noChangeArrowheads="1"/>
          </p:cNvSpPr>
          <p:nvPr/>
        </p:nvSpPr>
        <p:spPr bwMode="auto">
          <a:xfrm>
            <a:off x="611188" y="5661025"/>
            <a:ext cx="2359025" cy="982663"/>
          </a:xfrm>
          <a:prstGeom prst="wedgeRectCallout">
            <a:avLst>
              <a:gd name="adj1" fmla="val 65815"/>
              <a:gd name="adj2" fmla="val -80963"/>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Note: Updates Icon is available via Watchdog menu or in the bottom right corner</a:t>
            </a:r>
            <a:endParaRPr lang="en-IE" sz="1400">
              <a:latin typeface="Tahoma" pitchFamily="34" charset="0"/>
              <a:cs typeface="Tahoma"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itle 1"/>
          <p:cNvSpPr>
            <a:spLocks noGrp="1"/>
          </p:cNvSpPr>
          <p:nvPr>
            <p:ph type="title"/>
          </p:nvPr>
        </p:nvSpPr>
        <p:spPr/>
        <p:txBody>
          <a:bodyPr/>
          <a:lstStyle/>
          <a:p>
            <a:r>
              <a:rPr lang="en-GB" dirty="0" smtClean="0"/>
              <a:t>Advanced filters functionality</a:t>
            </a:r>
            <a:endParaRPr lang="en-IE" dirty="0" smtClean="0"/>
          </a:p>
        </p:txBody>
      </p:sp>
      <p:sp>
        <p:nvSpPr>
          <p:cNvPr id="4" name="Slide Number Placeholder 3"/>
          <p:cNvSpPr>
            <a:spLocks noGrp="1"/>
          </p:cNvSpPr>
          <p:nvPr>
            <p:ph type="sldNum" sz="quarter" idx="12"/>
          </p:nvPr>
        </p:nvSpPr>
        <p:spPr/>
        <p:txBody>
          <a:bodyPr/>
          <a:lstStyle/>
          <a:p>
            <a:pPr>
              <a:defRPr/>
            </a:pPr>
            <a:fld id="{C96B2D3E-BFF9-4603-8FAD-F3029899CFB5}" type="slidenum">
              <a:rPr lang="en-IE" smtClean="0"/>
              <a:pPr>
                <a:defRPr/>
              </a:pPr>
              <a:t>61</a:t>
            </a:fld>
            <a:endParaRPr lang="en-IE"/>
          </a:p>
        </p:txBody>
      </p:sp>
      <p:pic>
        <p:nvPicPr>
          <p:cNvPr id="17510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32138" y="1844675"/>
            <a:ext cx="2103437" cy="3990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5109" name="Rectangular Callout 4"/>
          <p:cNvSpPr>
            <a:spLocks noChangeArrowheads="1"/>
          </p:cNvSpPr>
          <p:nvPr/>
        </p:nvSpPr>
        <p:spPr bwMode="auto">
          <a:xfrm>
            <a:off x="684213" y="1916113"/>
            <a:ext cx="2374900" cy="1081087"/>
          </a:xfrm>
          <a:prstGeom prst="wedgeRectCallout">
            <a:avLst>
              <a:gd name="adj1" fmla="val 69088"/>
              <a:gd name="adj2" fmla="val 181713"/>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1. After clicking on NEW FILTER fill in the name and description and remember about new elements for vessels preferences</a:t>
            </a:r>
            <a:endParaRPr lang="en-IE" sz="1400">
              <a:latin typeface="Tahoma" pitchFamily="34" charset="0"/>
              <a:cs typeface="Tahoma" pitchFamily="34" charset="0"/>
            </a:endParaRPr>
          </a:p>
        </p:txBody>
      </p:sp>
      <p:sp>
        <p:nvSpPr>
          <p:cNvPr id="175110" name="Rectangular Callout 7"/>
          <p:cNvSpPr>
            <a:spLocks noChangeArrowheads="1"/>
          </p:cNvSpPr>
          <p:nvPr/>
        </p:nvSpPr>
        <p:spPr bwMode="auto">
          <a:xfrm>
            <a:off x="5364163" y="1843088"/>
            <a:ext cx="2376487" cy="938212"/>
          </a:xfrm>
          <a:prstGeom prst="wedgeRectCallout">
            <a:avLst>
              <a:gd name="adj1" fmla="val -86801"/>
              <a:gd name="adj2" fmla="val 302139"/>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2. Upon clicking on preferences of filter type user will be given with new export tool</a:t>
            </a:r>
            <a:endParaRPr lang="en-IE" sz="1400">
              <a:latin typeface="Tahoma" pitchFamily="34" charset="0"/>
              <a:cs typeface="Tahoma" pitchFamily="34" charset="0"/>
            </a:endParaRPr>
          </a:p>
        </p:txBody>
      </p:sp>
      <p:sp>
        <p:nvSpPr>
          <p:cNvPr id="175111" name="Right Arrow 5"/>
          <p:cNvSpPr>
            <a:spLocks noChangeArrowheads="1"/>
          </p:cNvSpPr>
          <p:nvPr/>
        </p:nvSpPr>
        <p:spPr bwMode="auto">
          <a:xfrm>
            <a:off x="2370138" y="5802313"/>
            <a:ext cx="3600450" cy="688975"/>
          </a:xfrm>
          <a:prstGeom prst="rightArrow">
            <a:avLst>
              <a:gd name="adj1" fmla="val 50000"/>
              <a:gd name="adj2" fmla="val 50032"/>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3. Go to advanced lists tab. </a:t>
            </a:r>
            <a:endParaRPr lang="en-IE" sz="1400">
              <a:latin typeface="Tahoma" pitchFamily="34" charset="0"/>
              <a:cs typeface="Tahoma" pitchFamily="34" charset="0"/>
            </a:endParaRPr>
          </a:p>
        </p:txBody>
      </p:sp>
      <p:pic>
        <p:nvPicPr>
          <p:cNvPr id="17511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40425" y="3840163"/>
            <a:ext cx="2151063" cy="25892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Title 1"/>
          <p:cNvSpPr>
            <a:spLocks noGrp="1"/>
          </p:cNvSpPr>
          <p:nvPr>
            <p:ph type="title"/>
          </p:nvPr>
        </p:nvSpPr>
        <p:spPr/>
        <p:txBody>
          <a:bodyPr/>
          <a:lstStyle/>
          <a:p>
            <a:r>
              <a:rPr lang="en-GB" dirty="0" smtClean="0"/>
              <a:t>Advanced filters functionality</a:t>
            </a:r>
            <a:endParaRPr lang="en-IE" dirty="0" smtClean="0"/>
          </a:p>
        </p:txBody>
      </p:sp>
      <p:sp>
        <p:nvSpPr>
          <p:cNvPr id="4" name="Slide Number Placeholder 3"/>
          <p:cNvSpPr>
            <a:spLocks noGrp="1"/>
          </p:cNvSpPr>
          <p:nvPr>
            <p:ph type="sldNum" sz="quarter" idx="12"/>
          </p:nvPr>
        </p:nvSpPr>
        <p:spPr/>
        <p:txBody>
          <a:bodyPr/>
          <a:lstStyle/>
          <a:p>
            <a:pPr>
              <a:defRPr/>
            </a:pPr>
            <a:fld id="{CF4D987D-37CB-46D2-98D0-7D9100B230C8}" type="slidenum">
              <a:rPr lang="en-IE" smtClean="0"/>
              <a:pPr>
                <a:defRPr/>
              </a:pPr>
              <a:t>62</a:t>
            </a:fld>
            <a:endParaRPr lang="en-IE"/>
          </a:p>
        </p:txBody>
      </p:sp>
      <p:pic>
        <p:nvPicPr>
          <p:cNvPr id="17613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00150" y="1927225"/>
            <a:ext cx="2809875" cy="3387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6133" name="Right Arrow 6"/>
          <p:cNvSpPr>
            <a:spLocks noChangeArrowheads="1"/>
          </p:cNvSpPr>
          <p:nvPr/>
        </p:nvSpPr>
        <p:spPr bwMode="auto">
          <a:xfrm rot="2295006">
            <a:off x="508000" y="3419475"/>
            <a:ext cx="2628900" cy="1506538"/>
          </a:xfrm>
          <a:prstGeom prst="rightArrow">
            <a:avLst>
              <a:gd name="adj1" fmla="val 50000"/>
              <a:gd name="adj2" fmla="val 49991"/>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4. Click on import and select csv file location </a:t>
            </a:r>
            <a:endParaRPr lang="en-IE" sz="1400">
              <a:latin typeface="Tahoma" pitchFamily="34" charset="0"/>
              <a:cs typeface="Tahoma" pitchFamily="34" charset="0"/>
            </a:endParaRPr>
          </a:p>
        </p:txBody>
      </p:sp>
      <p:pic>
        <p:nvPicPr>
          <p:cNvPr id="17613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356100" y="2492375"/>
            <a:ext cx="3876675" cy="4073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613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82850" y="2924175"/>
            <a:ext cx="3286125" cy="1247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6136" name="Right Arrow 8"/>
          <p:cNvSpPr>
            <a:spLocks noChangeArrowheads="1"/>
          </p:cNvSpPr>
          <p:nvPr/>
        </p:nvSpPr>
        <p:spPr bwMode="auto">
          <a:xfrm>
            <a:off x="2482850" y="5056188"/>
            <a:ext cx="2628900" cy="1506537"/>
          </a:xfrm>
          <a:prstGeom prst="rightArrow">
            <a:avLst>
              <a:gd name="adj1" fmla="val 50000"/>
              <a:gd name="adj2" fmla="val 49991"/>
            </a:avLst>
          </a:prstGeom>
          <a:ln>
            <a:headEnd/>
            <a:tailEnd/>
          </a:ln>
          <a:extLst/>
        </p:spPr>
        <p:style>
          <a:lnRef idx="1">
            <a:schemeClr val="dk1"/>
          </a:lnRef>
          <a:fillRef idx="2">
            <a:schemeClr val="dk1"/>
          </a:fillRef>
          <a:effectRef idx="1">
            <a:schemeClr val="dk1"/>
          </a:effectRef>
          <a:fontRef idx="minor">
            <a:schemeClr val="dk1"/>
          </a:fontRef>
        </p:style>
        <p:txBody>
          <a:bodyPr/>
          <a:lstStyle/>
          <a:p>
            <a:pPr eaLnBrk="0" hangingPunct="0"/>
            <a:r>
              <a:rPr lang="en-GB" sz="1400">
                <a:latin typeface="Tahoma" pitchFamily="34" charset="0"/>
                <a:cs typeface="Tahoma" pitchFamily="34" charset="0"/>
              </a:rPr>
              <a:t>5. Filter will apply only to selected vessels </a:t>
            </a:r>
            <a:endParaRPr lang="en-IE" sz="1400">
              <a:latin typeface="Tahoma" pitchFamily="34" charset="0"/>
              <a:cs typeface="Tahoma" pitchFamily="34" charset="0"/>
            </a:endParaRPr>
          </a:p>
        </p:txBody>
      </p:sp>
      <p:sp>
        <p:nvSpPr>
          <p:cNvPr id="2" name="Rounded Rectangle 1"/>
          <p:cNvSpPr/>
          <p:nvPr/>
        </p:nvSpPr>
        <p:spPr bwMode="auto">
          <a:xfrm>
            <a:off x="5768975" y="1927225"/>
            <a:ext cx="2979489" cy="4638675"/>
          </a:xfrm>
          <a:prstGeom prst="roundRect">
            <a:avLst/>
          </a:prstGeom>
          <a:solidFill>
            <a:schemeClr val="accent1">
              <a:lumMod val="20000"/>
              <a:lumOff val="80000"/>
            </a:schemeClr>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285750" indent="-285750">
              <a:buFont typeface="Wingdings" pitchFamily="2" charset="2"/>
              <a:buChar char="§"/>
            </a:pPr>
            <a:r>
              <a:rPr lang="en-GB" sz="2000" dirty="0">
                <a:latin typeface="+mj-lt"/>
              </a:rPr>
              <a:t>Filters can be saved as new and as existing versions</a:t>
            </a:r>
          </a:p>
          <a:p>
            <a:pPr marL="285750" indent="-285750">
              <a:buFont typeface="Wingdings" pitchFamily="2" charset="2"/>
              <a:buChar char="§"/>
            </a:pPr>
            <a:r>
              <a:rPr lang="en-GB" sz="2000" dirty="0">
                <a:latin typeface="+mj-lt"/>
              </a:rPr>
              <a:t>Advanced lists can be imported from .</a:t>
            </a:r>
            <a:r>
              <a:rPr lang="en-GB" sz="2000" dirty="0" err="1" smtClean="0">
                <a:latin typeface="+mj-lt"/>
              </a:rPr>
              <a:t>csv</a:t>
            </a:r>
            <a:r>
              <a:rPr lang="en-GB" sz="2000" dirty="0" smtClean="0">
                <a:latin typeface="+mj-lt"/>
              </a:rPr>
              <a:t> </a:t>
            </a:r>
            <a:r>
              <a:rPr lang="en-GB" sz="2000" dirty="0">
                <a:latin typeface="+mj-lt"/>
              </a:rPr>
              <a:t>file to fulfil individual needs</a:t>
            </a:r>
          </a:p>
          <a:p>
            <a:pPr marL="285750" indent="-285750">
              <a:buFont typeface="Wingdings" pitchFamily="2" charset="2"/>
              <a:buChar char="§"/>
            </a:pPr>
            <a:r>
              <a:rPr lang="en-GB" sz="2000" dirty="0">
                <a:latin typeface="+mj-lt"/>
              </a:rPr>
              <a:t>User can setup validity time and refresh interval per each filter</a:t>
            </a:r>
            <a:endParaRPr lang="en-IE" sz="2000" dirty="0">
              <a:latin typeface="+mj-lt"/>
            </a:endParaRPr>
          </a:p>
          <a:p>
            <a:pPr marL="0" marR="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Times New Roman"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09600" y="764704"/>
            <a:ext cx="7772400" cy="838200"/>
          </a:xfrm>
        </p:spPr>
        <p:txBody>
          <a:bodyPr/>
          <a:lstStyle/>
          <a:p>
            <a:r>
              <a:rPr lang="es-ES" dirty="0" smtClean="0"/>
              <a:t>SSN GI </a:t>
            </a:r>
            <a:r>
              <a:rPr lang="es-ES" dirty="0" err="1" smtClean="0"/>
              <a:t>Condition</a:t>
            </a:r>
            <a:r>
              <a:rPr lang="es-ES" dirty="0" smtClean="0"/>
              <a:t> of Use</a:t>
            </a:r>
            <a:endParaRPr lang="en-US" dirty="0"/>
          </a:p>
        </p:txBody>
      </p:sp>
      <p:sp>
        <p:nvSpPr>
          <p:cNvPr id="3" name="2 Marcador de contenido"/>
          <p:cNvSpPr>
            <a:spLocks noGrp="1"/>
          </p:cNvSpPr>
          <p:nvPr>
            <p:ph idx="1"/>
          </p:nvPr>
        </p:nvSpPr>
        <p:spPr>
          <a:xfrm>
            <a:off x="609600" y="1628800"/>
            <a:ext cx="7772400" cy="5112568"/>
          </a:xfrm>
        </p:spPr>
        <p:txBody>
          <a:bodyPr/>
          <a:lstStyle/>
          <a:p>
            <a:r>
              <a:rPr lang="en-GB" b="1" dirty="0" smtClean="0"/>
              <a:t>Chart </a:t>
            </a:r>
            <a:r>
              <a:rPr lang="en-GB" b="1" dirty="0"/>
              <a:t>property </a:t>
            </a:r>
            <a:r>
              <a:rPr lang="en-GB" b="1" dirty="0" smtClean="0"/>
              <a:t>rights</a:t>
            </a:r>
          </a:p>
          <a:p>
            <a:pPr marL="0" indent="0">
              <a:buNone/>
            </a:pPr>
            <a:r>
              <a:rPr lang="en-GB" sz="1600" i="1" dirty="0" smtClean="0"/>
              <a:t>…Users </a:t>
            </a:r>
            <a:r>
              <a:rPr lang="en-GB" sz="1600" i="1" dirty="0"/>
              <a:t>of the charts provided by STIRES Web service shall NOT </a:t>
            </a:r>
            <a:r>
              <a:rPr lang="en-GB" sz="1600" i="1" dirty="0" smtClean="0"/>
              <a:t>copy</a:t>
            </a:r>
            <a:r>
              <a:rPr lang="en-GB" sz="1600" i="1" dirty="0"/>
              <a:t>, duplicate</a:t>
            </a:r>
            <a:r>
              <a:rPr lang="en-GB" sz="1600" i="1" dirty="0" smtClean="0"/>
              <a:t>, distribute data or materials…</a:t>
            </a:r>
          </a:p>
          <a:p>
            <a:pPr marL="0" indent="0">
              <a:buNone/>
            </a:pPr>
            <a:endParaRPr lang="en-GB" sz="1600" b="1" i="1" dirty="0" smtClean="0"/>
          </a:p>
          <a:p>
            <a:r>
              <a:rPr lang="en-GB" b="1" dirty="0" smtClean="0"/>
              <a:t>Raw AIS data provision</a:t>
            </a:r>
          </a:p>
          <a:p>
            <a:pPr marL="0" indent="0">
              <a:buNone/>
            </a:pPr>
            <a:r>
              <a:rPr lang="en-GB" sz="1600" i="1" dirty="0"/>
              <a:t>…the AIS data provider is responsible for the quality of the AIS raw data provided to STIRES</a:t>
            </a:r>
            <a:r>
              <a:rPr lang="en-GB" sz="1600" i="1" dirty="0" smtClean="0"/>
              <a:t>…</a:t>
            </a:r>
          </a:p>
          <a:p>
            <a:pPr marL="0" indent="0">
              <a:buNone/>
            </a:pPr>
            <a:endParaRPr lang="en-GB" sz="1600" i="1" dirty="0"/>
          </a:p>
          <a:p>
            <a:r>
              <a:rPr lang="en-GB" b="1" dirty="0"/>
              <a:t>Data use and </a:t>
            </a:r>
            <a:r>
              <a:rPr lang="en-GB" b="1" dirty="0" smtClean="0"/>
              <a:t>distribution</a:t>
            </a:r>
          </a:p>
          <a:p>
            <a:pPr marL="0" indent="0">
              <a:buNone/>
            </a:pPr>
            <a:r>
              <a:rPr lang="en-GB" sz="1600" i="1" dirty="0"/>
              <a:t>…The SSN data provided through the STIRES interface shall be used for the purposes and in accordance with the general concept for SSN as defined in VTMIS Directive…</a:t>
            </a:r>
          </a:p>
          <a:p>
            <a:pPr marL="0" indent="0">
              <a:buNone/>
            </a:pPr>
            <a:r>
              <a:rPr lang="en-GB" sz="1600" i="1" dirty="0"/>
              <a:t>…The participating state acting as data requesters of the STIRES module shall also be data provider…</a:t>
            </a:r>
          </a:p>
          <a:p>
            <a:pPr marL="0" indent="0">
              <a:buNone/>
            </a:pPr>
            <a:r>
              <a:rPr lang="en-GB" sz="1600" i="1" dirty="0"/>
              <a:t>…The same access rights established for SSN shall be applied for the data accessible through STIRES from the SSN EIS following the enrichment process…</a:t>
            </a:r>
          </a:p>
          <a:p>
            <a:pPr marL="0" indent="0">
              <a:buNone/>
            </a:pPr>
            <a:endParaRPr lang="en-GB" i="1" dirty="0"/>
          </a:p>
          <a:p>
            <a:pPr marL="0" indent="0">
              <a:buNone/>
            </a:pPr>
            <a:r>
              <a:rPr lang="en-GB" sz="1000" dirty="0"/>
              <a:t>	</a:t>
            </a:r>
            <a:endParaRPr lang="en-US" dirty="0"/>
          </a:p>
          <a:p>
            <a:pPr marL="0" indent="0">
              <a:buNone/>
            </a:pPr>
            <a:endParaRPr lang="en-GB" b="1" i="1" dirty="0" smtClean="0"/>
          </a:p>
          <a:p>
            <a:pPr marL="0" indent="0">
              <a:buNone/>
            </a:pPr>
            <a:r>
              <a:rPr lang="en-GB" sz="1000" dirty="0" smtClean="0"/>
              <a:t>	</a:t>
            </a:r>
            <a:endParaRPr lang="en-US" dirty="0"/>
          </a:p>
        </p:txBody>
      </p:sp>
      <p:sp>
        <p:nvSpPr>
          <p:cNvPr id="4" name="3 Marcador de número de diapositiva"/>
          <p:cNvSpPr>
            <a:spLocks noGrp="1"/>
          </p:cNvSpPr>
          <p:nvPr>
            <p:ph type="sldNum" sz="quarter" idx="12"/>
          </p:nvPr>
        </p:nvSpPr>
        <p:spPr/>
        <p:txBody>
          <a:bodyPr/>
          <a:lstStyle/>
          <a:p>
            <a:pPr>
              <a:defRPr/>
            </a:pPr>
            <a:fld id="{6A1E03C4-42B3-4327-8E98-6195D5EB98DE}" type="slidenum">
              <a:rPr lang="en-IE" smtClean="0"/>
              <a:pPr>
                <a:defRPr/>
              </a:pPr>
              <a:t>63</a:t>
            </a:fld>
            <a:endParaRPr lang="en-IE"/>
          </a:p>
        </p:txBody>
      </p:sp>
    </p:spTree>
    <p:extLst>
      <p:ext uri="{BB962C8B-B14F-4D97-AF65-F5344CB8AC3E}">
        <p14:creationId xmlns:p14="http://schemas.microsoft.com/office/powerpoint/2010/main" val="349123971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09600" y="764704"/>
            <a:ext cx="7772400" cy="838200"/>
          </a:xfrm>
        </p:spPr>
        <p:txBody>
          <a:bodyPr/>
          <a:lstStyle/>
          <a:p>
            <a:r>
              <a:rPr lang="es-ES" dirty="0" smtClean="0"/>
              <a:t>SSN </a:t>
            </a:r>
            <a:r>
              <a:rPr lang="es-ES" dirty="0" err="1" smtClean="0"/>
              <a:t>Technical</a:t>
            </a:r>
            <a:r>
              <a:rPr lang="es-ES" dirty="0" smtClean="0"/>
              <a:t> </a:t>
            </a:r>
            <a:r>
              <a:rPr lang="es-ES" dirty="0" err="1" smtClean="0"/>
              <a:t>documentation</a:t>
            </a:r>
            <a:endParaRPr lang="en-US" dirty="0"/>
          </a:p>
        </p:txBody>
      </p:sp>
      <p:sp>
        <p:nvSpPr>
          <p:cNvPr id="3" name="2 Marcador de contenido"/>
          <p:cNvSpPr>
            <a:spLocks noGrp="1"/>
          </p:cNvSpPr>
          <p:nvPr>
            <p:ph idx="1"/>
          </p:nvPr>
        </p:nvSpPr>
        <p:spPr>
          <a:xfrm>
            <a:off x="609600" y="1412776"/>
            <a:ext cx="7772400" cy="5112568"/>
          </a:xfrm>
        </p:spPr>
        <p:txBody>
          <a:bodyPr/>
          <a:lstStyle/>
          <a:p>
            <a:pPr marL="0" indent="0">
              <a:buNone/>
            </a:pPr>
            <a:r>
              <a:rPr lang="en-GB" sz="1000" b="1" dirty="0"/>
              <a:t>http://www.emsa.europa.eu/documents/technical-documentation </a:t>
            </a:r>
            <a:endParaRPr lang="en-GB" sz="1000" b="1" dirty="0" smtClean="0"/>
          </a:p>
          <a:p>
            <a:pPr marL="0" indent="0">
              <a:buNone/>
            </a:pPr>
            <a:r>
              <a:rPr lang="en-GB" sz="1000" b="1" dirty="0"/>
              <a:t>	</a:t>
            </a:r>
            <a:endParaRPr lang="en-US" b="1" dirty="0"/>
          </a:p>
          <a:p>
            <a:pPr marL="0" indent="0">
              <a:buNone/>
            </a:pPr>
            <a:endParaRPr lang="en-GB" b="1" i="1" dirty="0" smtClean="0"/>
          </a:p>
          <a:p>
            <a:pPr marL="0" indent="0">
              <a:buNone/>
            </a:pPr>
            <a:r>
              <a:rPr lang="en-GB" sz="1000" dirty="0" smtClean="0"/>
              <a:t>	</a:t>
            </a:r>
            <a:endParaRPr lang="en-US" dirty="0"/>
          </a:p>
        </p:txBody>
      </p:sp>
      <p:sp>
        <p:nvSpPr>
          <p:cNvPr id="4" name="3 Marcador de número de diapositiva"/>
          <p:cNvSpPr>
            <a:spLocks noGrp="1"/>
          </p:cNvSpPr>
          <p:nvPr>
            <p:ph type="sldNum" sz="quarter" idx="12"/>
          </p:nvPr>
        </p:nvSpPr>
        <p:spPr/>
        <p:txBody>
          <a:bodyPr/>
          <a:lstStyle/>
          <a:p>
            <a:pPr>
              <a:defRPr/>
            </a:pPr>
            <a:fld id="{6A1E03C4-42B3-4327-8E98-6195D5EB98DE}" type="slidenum">
              <a:rPr lang="en-IE" smtClean="0"/>
              <a:pPr>
                <a:defRPr/>
              </a:pPr>
              <a:t>64</a:t>
            </a:fld>
            <a:endParaRPr lang="en-IE"/>
          </a:p>
        </p:txBody>
      </p:sp>
      <p:pic>
        <p:nvPicPr>
          <p:cNvPr id="148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752922"/>
            <a:ext cx="7920880" cy="4700414"/>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56305303"/>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609600" y="764704"/>
            <a:ext cx="7772400" cy="838200"/>
          </a:xfrm>
        </p:spPr>
        <p:txBody>
          <a:bodyPr/>
          <a:lstStyle/>
          <a:p>
            <a:r>
              <a:rPr lang="es-ES" dirty="0" smtClean="0"/>
              <a:t/>
            </a:r>
            <a:br>
              <a:rPr lang="es-ES" dirty="0" smtClean="0"/>
            </a:br>
            <a:r>
              <a:rPr lang="es-ES" dirty="0" err="1" smtClean="0"/>
              <a:t>How</a:t>
            </a:r>
            <a:r>
              <a:rPr lang="es-ES" dirty="0" smtClean="0"/>
              <a:t> </a:t>
            </a:r>
            <a:r>
              <a:rPr lang="es-ES" dirty="0" err="1" smtClean="0"/>
              <a:t>to</a:t>
            </a:r>
            <a:r>
              <a:rPr lang="es-ES" dirty="0" smtClean="0"/>
              <a:t> </a:t>
            </a:r>
            <a:r>
              <a:rPr lang="es-ES" dirty="0" err="1" smtClean="0"/>
              <a:t>join</a:t>
            </a:r>
            <a:r>
              <a:rPr lang="es-ES" dirty="0" smtClean="0"/>
              <a:t> </a:t>
            </a:r>
            <a:r>
              <a:rPr lang="es-ES" dirty="0" err="1" smtClean="0"/>
              <a:t>the</a:t>
            </a:r>
            <a:r>
              <a:rPr lang="es-ES" dirty="0" smtClean="0"/>
              <a:t> SSN </a:t>
            </a:r>
            <a:r>
              <a:rPr lang="es-ES" dirty="0" err="1" smtClean="0"/>
              <a:t>system</a:t>
            </a:r>
            <a:r>
              <a:rPr lang="es-ES" dirty="0"/>
              <a:t> </a:t>
            </a:r>
            <a:r>
              <a:rPr lang="es-ES" dirty="0" smtClean="0"/>
              <a:t>and </a:t>
            </a:r>
            <a:r>
              <a:rPr lang="es-ES" dirty="0" err="1" smtClean="0"/>
              <a:t>start</a:t>
            </a:r>
            <a:r>
              <a:rPr lang="es-ES" dirty="0" smtClean="0"/>
              <a:t> </a:t>
            </a:r>
            <a:r>
              <a:rPr lang="es-ES" dirty="0" err="1" smtClean="0"/>
              <a:t>operating</a:t>
            </a:r>
            <a:r>
              <a:rPr lang="es-ES" dirty="0" smtClean="0"/>
              <a:t>?</a:t>
            </a:r>
            <a:endParaRPr lang="en-US" dirty="0"/>
          </a:p>
        </p:txBody>
      </p:sp>
      <p:sp>
        <p:nvSpPr>
          <p:cNvPr id="3" name="2 Marcador de contenido"/>
          <p:cNvSpPr>
            <a:spLocks noGrp="1"/>
          </p:cNvSpPr>
          <p:nvPr>
            <p:ph idx="1"/>
          </p:nvPr>
        </p:nvSpPr>
        <p:spPr>
          <a:xfrm>
            <a:off x="609600" y="1412776"/>
            <a:ext cx="7772400" cy="5112568"/>
          </a:xfrm>
        </p:spPr>
        <p:txBody>
          <a:bodyPr/>
          <a:lstStyle/>
          <a:p>
            <a:pPr marL="0" indent="0">
              <a:buNone/>
            </a:pPr>
            <a:r>
              <a:rPr lang="en-GB" sz="1000" b="1" dirty="0"/>
              <a:t>	</a:t>
            </a:r>
            <a:endParaRPr lang="en-US" b="1" dirty="0"/>
          </a:p>
          <a:p>
            <a:pPr marL="0" indent="0">
              <a:buNone/>
            </a:pPr>
            <a:endParaRPr lang="en-GB" b="1" i="1" dirty="0" smtClean="0"/>
          </a:p>
          <a:p>
            <a:pPr marL="0" indent="0">
              <a:buNone/>
            </a:pPr>
            <a:r>
              <a:rPr lang="en-GB" sz="1000" dirty="0" smtClean="0"/>
              <a:t>	</a:t>
            </a:r>
            <a:endParaRPr lang="en-US" dirty="0"/>
          </a:p>
        </p:txBody>
      </p:sp>
      <p:sp>
        <p:nvSpPr>
          <p:cNvPr id="4" name="3 Marcador de número de diapositiva"/>
          <p:cNvSpPr>
            <a:spLocks noGrp="1"/>
          </p:cNvSpPr>
          <p:nvPr>
            <p:ph type="sldNum" sz="quarter" idx="12"/>
          </p:nvPr>
        </p:nvSpPr>
        <p:spPr/>
        <p:txBody>
          <a:bodyPr/>
          <a:lstStyle/>
          <a:p>
            <a:pPr>
              <a:defRPr/>
            </a:pPr>
            <a:fld id="{6A1E03C4-42B3-4327-8E98-6195D5EB98DE}" type="slidenum">
              <a:rPr lang="en-IE" smtClean="0"/>
              <a:pPr>
                <a:defRPr/>
              </a:pPr>
              <a:t>65</a:t>
            </a:fld>
            <a:endParaRPr lang="en-IE"/>
          </a:p>
        </p:txBody>
      </p:sp>
      <p:sp>
        <p:nvSpPr>
          <p:cNvPr id="6" name="Content Placeholder 2"/>
          <p:cNvSpPr txBox="1">
            <a:spLocks/>
          </p:cNvSpPr>
          <p:nvPr/>
        </p:nvSpPr>
        <p:spPr bwMode="auto">
          <a:xfrm>
            <a:off x="683568" y="1925082"/>
            <a:ext cx="7772400" cy="44077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har char="•"/>
              <a:defRPr sz="2000">
                <a:solidFill>
                  <a:srgbClr val="002B71"/>
                </a:solidFill>
                <a:latin typeface="+mn-lt"/>
                <a:ea typeface="+mn-ea"/>
                <a:cs typeface="+mn-cs"/>
              </a:defRPr>
            </a:lvl1pPr>
            <a:lvl2pPr marL="742950" indent="-285750" algn="l" rtl="0" eaLnBrk="0" fontAlgn="base" hangingPunct="0">
              <a:spcBef>
                <a:spcPct val="20000"/>
              </a:spcBef>
              <a:spcAft>
                <a:spcPct val="0"/>
              </a:spcAft>
              <a:buChar char="–"/>
              <a:defRPr sz="2000">
                <a:solidFill>
                  <a:srgbClr val="002B71"/>
                </a:solidFill>
                <a:latin typeface="+mn-lt"/>
              </a:defRPr>
            </a:lvl2pPr>
            <a:lvl3pPr marL="1143000" indent="-228600" algn="l" rtl="0" eaLnBrk="0" fontAlgn="base" hangingPunct="0">
              <a:spcBef>
                <a:spcPct val="20000"/>
              </a:spcBef>
              <a:spcAft>
                <a:spcPct val="0"/>
              </a:spcAft>
              <a:buChar char="•"/>
              <a:defRPr>
                <a:solidFill>
                  <a:srgbClr val="002B71"/>
                </a:solidFill>
                <a:latin typeface="+mn-lt"/>
              </a:defRPr>
            </a:lvl3pPr>
            <a:lvl4pPr marL="1600200" indent="-228600" algn="l" rtl="0" eaLnBrk="0" fontAlgn="base" hangingPunct="0">
              <a:spcBef>
                <a:spcPct val="20000"/>
              </a:spcBef>
              <a:spcAft>
                <a:spcPct val="0"/>
              </a:spcAft>
              <a:buChar char="–"/>
              <a:defRPr>
                <a:solidFill>
                  <a:srgbClr val="002B71"/>
                </a:solidFill>
                <a:latin typeface="+mn-lt"/>
              </a:defRPr>
            </a:lvl4pPr>
            <a:lvl5pPr marL="2057400" indent="-228600" algn="l" rtl="0" eaLnBrk="0" fontAlgn="base" hangingPunct="0">
              <a:spcBef>
                <a:spcPct val="20000"/>
              </a:spcBef>
              <a:spcAft>
                <a:spcPct val="0"/>
              </a:spcAft>
              <a:buChar char="»"/>
              <a:defRPr>
                <a:solidFill>
                  <a:srgbClr val="002B71"/>
                </a:solidFill>
                <a:latin typeface="+mn-lt"/>
              </a:defRPr>
            </a:lvl5pPr>
            <a:lvl6pPr marL="2514600" indent="-228600" algn="l" rtl="0" eaLnBrk="1" fontAlgn="base" hangingPunct="1">
              <a:spcBef>
                <a:spcPct val="20000"/>
              </a:spcBef>
              <a:spcAft>
                <a:spcPct val="0"/>
              </a:spcAft>
              <a:buChar char="»"/>
              <a:defRPr>
                <a:solidFill>
                  <a:srgbClr val="002B71"/>
                </a:solidFill>
                <a:latin typeface="+mn-lt"/>
              </a:defRPr>
            </a:lvl6pPr>
            <a:lvl7pPr marL="2971800" indent="-228600" algn="l" rtl="0" eaLnBrk="1" fontAlgn="base" hangingPunct="1">
              <a:spcBef>
                <a:spcPct val="20000"/>
              </a:spcBef>
              <a:spcAft>
                <a:spcPct val="0"/>
              </a:spcAft>
              <a:buChar char="»"/>
              <a:defRPr>
                <a:solidFill>
                  <a:srgbClr val="002B71"/>
                </a:solidFill>
                <a:latin typeface="+mn-lt"/>
              </a:defRPr>
            </a:lvl7pPr>
            <a:lvl8pPr marL="3429000" indent="-228600" algn="l" rtl="0" eaLnBrk="1" fontAlgn="base" hangingPunct="1">
              <a:spcBef>
                <a:spcPct val="20000"/>
              </a:spcBef>
              <a:spcAft>
                <a:spcPct val="0"/>
              </a:spcAft>
              <a:buChar char="»"/>
              <a:defRPr>
                <a:solidFill>
                  <a:srgbClr val="002B71"/>
                </a:solidFill>
                <a:latin typeface="+mn-lt"/>
              </a:defRPr>
            </a:lvl8pPr>
            <a:lvl9pPr marL="3886200" indent="-228600" algn="l" rtl="0" eaLnBrk="1" fontAlgn="base" hangingPunct="1">
              <a:spcBef>
                <a:spcPct val="20000"/>
              </a:spcBef>
              <a:spcAft>
                <a:spcPct val="0"/>
              </a:spcAft>
              <a:buChar char="»"/>
              <a:defRPr>
                <a:solidFill>
                  <a:srgbClr val="002B71"/>
                </a:solidFill>
                <a:latin typeface="+mn-lt"/>
              </a:defRPr>
            </a:lvl9pPr>
          </a:lstStyle>
          <a:p>
            <a:pPr marL="0" indent="0">
              <a:lnSpc>
                <a:spcPct val="150000"/>
              </a:lnSpc>
              <a:buNone/>
            </a:pPr>
            <a:r>
              <a:rPr lang="en-GB" dirty="0"/>
              <a:t>ADMINISTRATIVE PROCEDURES	</a:t>
            </a:r>
            <a:endParaRPr lang="en-IE" dirty="0"/>
          </a:p>
          <a:p>
            <a:pPr>
              <a:lnSpc>
                <a:spcPct val="150000"/>
              </a:lnSpc>
            </a:pPr>
            <a:r>
              <a:rPr lang="en-GB" dirty="0" err="1"/>
              <a:t>SafeSeaNet</a:t>
            </a:r>
            <a:r>
              <a:rPr lang="en-GB" dirty="0"/>
              <a:t> Welcome on Board </a:t>
            </a:r>
            <a:r>
              <a:rPr lang="en-GB" dirty="0" smtClean="0"/>
              <a:t>document</a:t>
            </a:r>
          </a:p>
          <a:p>
            <a:pPr>
              <a:lnSpc>
                <a:spcPct val="150000"/>
              </a:lnSpc>
            </a:pPr>
            <a:r>
              <a:rPr lang="en-GB" dirty="0" smtClean="0"/>
              <a:t>Updating </a:t>
            </a:r>
            <a:r>
              <a:rPr lang="en-GB" dirty="0"/>
              <a:t>the </a:t>
            </a:r>
            <a:r>
              <a:rPr lang="en-GB" dirty="0" smtClean="0"/>
              <a:t>NCA, NCA 24/and </a:t>
            </a:r>
            <a:r>
              <a:rPr lang="en-GB" dirty="0"/>
              <a:t>LCA details	</a:t>
            </a:r>
            <a:endParaRPr lang="en-GB" dirty="0" smtClean="0"/>
          </a:p>
          <a:p>
            <a:pPr>
              <a:lnSpc>
                <a:spcPct val="150000"/>
              </a:lnSpc>
            </a:pPr>
            <a:r>
              <a:rPr lang="en-GB" dirty="0" smtClean="0"/>
              <a:t>Creating  an account for the NCA user/LCA users</a:t>
            </a:r>
            <a:endParaRPr lang="en-GB" dirty="0"/>
          </a:p>
          <a:p>
            <a:pPr marL="0" indent="0">
              <a:lnSpc>
                <a:spcPct val="150000"/>
              </a:lnSpc>
              <a:buNone/>
            </a:pPr>
            <a:r>
              <a:rPr lang="en-GB" dirty="0" smtClean="0"/>
              <a:t>TECHNICAL </a:t>
            </a:r>
            <a:r>
              <a:rPr lang="en-GB" dirty="0"/>
              <a:t>PROCEDURES	</a:t>
            </a:r>
            <a:endParaRPr lang="en-IE" dirty="0"/>
          </a:p>
          <a:p>
            <a:pPr>
              <a:lnSpc>
                <a:spcPct val="150000"/>
              </a:lnSpc>
            </a:pPr>
            <a:r>
              <a:rPr lang="en-GB" dirty="0" smtClean="0"/>
              <a:t>Possible use of training site for national tests</a:t>
            </a:r>
          </a:p>
          <a:p>
            <a:pPr>
              <a:lnSpc>
                <a:spcPct val="150000"/>
              </a:lnSpc>
            </a:pPr>
            <a:r>
              <a:rPr lang="en-GB" dirty="0" smtClean="0"/>
              <a:t>Commissioning Tests (reservations, scenarios)</a:t>
            </a:r>
            <a:r>
              <a:rPr lang="en-GB" dirty="0"/>
              <a:t>		</a:t>
            </a:r>
            <a:endParaRPr lang="en-IE" dirty="0"/>
          </a:p>
          <a:p>
            <a:pPr>
              <a:lnSpc>
                <a:spcPct val="150000"/>
              </a:lnSpc>
            </a:pPr>
            <a:r>
              <a:rPr lang="en-GB" dirty="0"/>
              <a:t>Request for the Digital Certificate	</a:t>
            </a:r>
          </a:p>
          <a:p>
            <a:pPr marL="0" indent="0">
              <a:buNone/>
            </a:pPr>
            <a:endParaRPr lang="fr-BE" dirty="0" smtClean="0">
              <a:solidFill>
                <a:schemeClr val="tx1"/>
              </a:solidFill>
              <a:effectLst>
                <a:outerShdw blurRad="38100" dist="38100" dir="2700000" algn="tl">
                  <a:srgbClr val="000000">
                    <a:alpha val="43137"/>
                  </a:srgbClr>
                </a:outerShdw>
              </a:effectLst>
            </a:endParaRPr>
          </a:p>
          <a:p>
            <a:pPr marL="0" indent="0">
              <a:buNone/>
            </a:pPr>
            <a:endParaRPr lang="fr-BE" dirty="0">
              <a:solidFill>
                <a:schemeClr val="tx1"/>
              </a:solidFill>
              <a:effectLst>
                <a:outerShdw blurRad="38100" dist="38100" dir="2700000" algn="tl">
                  <a:srgbClr val="000000">
                    <a:alpha val="43137"/>
                  </a:srgbClr>
                </a:outerShdw>
              </a:effectLst>
            </a:endParaRPr>
          </a:p>
          <a:p>
            <a:pPr marL="0" indent="0">
              <a:buNone/>
            </a:pPr>
            <a:endParaRPr lang="en-IE" dirty="0" smtClean="0">
              <a:solidFill>
                <a:schemeClr val="tx1"/>
              </a:solidFill>
              <a:effectLst>
                <a:outerShdw blurRad="38100" dist="38100" dir="2700000" algn="tl">
                  <a:srgbClr val="000000">
                    <a:alpha val="43137"/>
                  </a:srgbClr>
                </a:outerShdw>
              </a:effectLst>
            </a:endParaRPr>
          </a:p>
          <a:p>
            <a:endParaRPr lang="en-IE" dirty="0" smtClean="0">
              <a:solidFill>
                <a:schemeClr val="tx1"/>
              </a:solidFill>
              <a:effectLst>
                <a:outerShdw blurRad="38100" dist="38100" dir="2700000" algn="tl">
                  <a:srgbClr val="000000">
                    <a:alpha val="43137"/>
                  </a:srgbClr>
                </a:outerShdw>
              </a:effectLst>
            </a:endParaRPr>
          </a:p>
          <a:p>
            <a:endParaRPr lang="en-IE" dirty="0"/>
          </a:p>
        </p:txBody>
      </p:sp>
    </p:spTree>
    <p:extLst>
      <p:ext uri="{BB962C8B-B14F-4D97-AF65-F5344CB8AC3E}">
        <p14:creationId xmlns:p14="http://schemas.microsoft.com/office/powerpoint/2010/main" val="269068373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le 1"/>
          <p:cNvSpPr>
            <a:spLocks noGrp="1"/>
          </p:cNvSpPr>
          <p:nvPr>
            <p:ph type="title"/>
          </p:nvPr>
        </p:nvSpPr>
        <p:spPr>
          <a:xfrm>
            <a:off x="611560" y="1052513"/>
            <a:ext cx="8136904" cy="838200"/>
          </a:xfrm>
        </p:spPr>
        <p:txBody>
          <a:bodyPr/>
          <a:lstStyle/>
          <a:p>
            <a:r>
              <a:rPr lang="en-GB" dirty="0" smtClean="0"/>
              <a:t>SSN users benefits</a:t>
            </a:r>
            <a:r>
              <a:rPr lang="en-IE" dirty="0" smtClean="0"/>
              <a:t/>
            </a:r>
            <a:br>
              <a:rPr lang="en-IE" dirty="0" smtClean="0"/>
            </a:br>
            <a:endParaRPr lang="en-IE" dirty="0" smtClean="0"/>
          </a:p>
        </p:txBody>
      </p:sp>
      <p:sp>
        <p:nvSpPr>
          <p:cNvPr id="23555" name="Content Placeholder 2"/>
          <p:cNvSpPr>
            <a:spLocks noGrp="1"/>
          </p:cNvSpPr>
          <p:nvPr>
            <p:ph idx="1"/>
          </p:nvPr>
        </p:nvSpPr>
        <p:spPr>
          <a:xfrm>
            <a:off x="609600" y="1628800"/>
            <a:ext cx="7772400" cy="4968850"/>
          </a:xfrm>
        </p:spPr>
        <p:txBody>
          <a:bodyPr/>
          <a:lstStyle/>
          <a:p>
            <a:pPr>
              <a:defRPr/>
            </a:pPr>
            <a:r>
              <a:rPr lang="en-GB" b="1" dirty="0" smtClean="0"/>
              <a:t>MRCC Centres</a:t>
            </a:r>
            <a:endParaRPr lang="en-IE" dirty="0" smtClean="0"/>
          </a:p>
          <a:p>
            <a:pPr lvl="1">
              <a:defRPr/>
            </a:pPr>
            <a:r>
              <a:rPr lang="en-GB" i="1" dirty="0" smtClean="0"/>
              <a:t>Number of persons on board for SAR operation:</a:t>
            </a:r>
            <a:endParaRPr lang="en-IE" dirty="0" smtClean="0"/>
          </a:p>
          <a:p>
            <a:pPr lvl="1">
              <a:defRPr/>
            </a:pPr>
            <a:r>
              <a:rPr lang="en-GB" dirty="0" smtClean="0"/>
              <a:t>Last position of a ship (AIS or more sensor)</a:t>
            </a:r>
          </a:p>
          <a:p>
            <a:pPr lvl="1">
              <a:defRPr/>
            </a:pPr>
            <a:r>
              <a:rPr lang="en-GB" dirty="0" smtClean="0"/>
              <a:t>Ships in the area (based on AIS, LRIT etc…)</a:t>
            </a:r>
            <a:r>
              <a:rPr lang="en-GB" i="1" dirty="0" smtClean="0"/>
              <a:t> </a:t>
            </a:r>
            <a:endParaRPr lang="en-IE" dirty="0" smtClean="0"/>
          </a:p>
          <a:p>
            <a:pPr lvl="1">
              <a:defRPr/>
            </a:pPr>
            <a:r>
              <a:rPr lang="en-GB" i="1" dirty="0" smtClean="0"/>
              <a:t>Estimation of potential pollution (hazmat details)</a:t>
            </a:r>
          </a:p>
          <a:p>
            <a:pPr lvl="4">
              <a:defRPr/>
            </a:pPr>
            <a:endParaRPr lang="en-IE" dirty="0" smtClean="0"/>
          </a:p>
          <a:p>
            <a:pPr>
              <a:defRPr/>
            </a:pPr>
            <a:r>
              <a:rPr lang="en-GB" b="1" dirty="0" smtClean="0"/>
              <a:t>Maritime Assistance Services (MAS)</a:t>
            </a:r>
            <a:endParaRPr lang="en-IE" dirty="0" smtClean="0"/>
          </a:p>
          <a:p>
            <a:pPr lvl="1">
              <a:defRPr/>
            </a:pPr>
            <a:r>
              <a:rPr lang="en-GB" i="1" dirty="0" smtClean="0"/>
              <a:t>Hazmat information and incident history</a:t>
            </a:r>
          </a:p>
          <a:p>
            <a:pPr lvl="1">
              <a:defRPr/>
            </a:pPr>
            <a:endParaRPr lang="en-GB" i="1" dirty="0"/>
          </a:p>
          <a:p>
            <a:pPr marL="457200" lvl="1" indent="0">
              <a:buFontTx/>
              <a:buNone/>
              <a:defRPr/>
            </a:pPr>
            <a:r>
              <a:rPr lang="en-GB" i="1" dirty="0" smtClean="0"/>
              <a:t>The general benefit of the SSN Graphical interface is the enrichment. It is the only tool </a:t>
            </a:r>
            <a:r>
              <a:rPr lang="en-GB" i="1" dirty="0" err="1" smtClean="0"/>
              <a:t>dispaying</a:t>
            </a:r>
            <a:r>
              <a:rPr lang="en-GB" i="1" dirty="0" smtClean="0"/>
              <a:t> AIS tracks with relevant SSN notification attached to these tracks.</a:t>
            </a:r>
            <a:endParaRPr lang="en-IE" dirty="0" smtClean="0"/>
          </a:p>
        </p:txBody>
      </p:sp>
      <p:sp>
        <p:nvSpPr>
          <p:cNvPr id="4" name="Slide Number Placeholder 3"/>
          <p:cNvSpPr>
            <a:spLocks noGrp="1"/>
          </p:cNvSpPr>
          <p:nvPr>
            <p:ph type="sldNum" sz="quarter" idx="12"/>
          </p:nvPr>
        </p:nvSpPr>
        <p:spPr/>
        <p:txBody>
          <a:bodyPr/>
          <a:lstStyle/>
          <a:p>
            <a:pPr>
              <a:defRPr/>
            </a:pPr>
            <a:fld id="{DC1A8D66-548B-49EC-A376-F11A64F697A0}" type="slidenum">
              <a:rPr lang="en-IE" smtClean="0"/>
              <a:pPr>
                <a:defRPr/>
              </a:pPr>
              <a:t>66</a:t>
            </a:fld>
            <a:endParaRPr lang="en-IE"/>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Title 1"/>
          <p:cNvSpPr>
            <a:spLocks noGrp="1"/>
          </p:cNvSpPr>
          <p:nvPr>
            <p:ph type="title"/>
          </p:nvPr>
        </p:nvSpPr>
        <p:spPr>
          <a:xfrm>
            <a:off x="611561" y="1125538"/>
            <a:ext cx="5903540" cy="838200"/>
          </a:xfrm>
        </p:spPr>
        <p:txBody>
          <a:bodyPr/>
          <a:lstStyle/>
          <a:p>
            <a:r>
              <a:rPr lang="en-GB" dirty="0" smtClean="0"/>
              <a:t>SSN users benefits</a:t>
            </a:r>
            <a:r>
              <a:rPr lang="en-IE" dirty="0" smtClean="0"/>
              <a:t/>
            </a:r>
            <a:br>
              <a:rPr lang="en-IE" dirty="0" smtClean="0"/>
            </a:br>
            <a:endParaRPr lang="en-IE" dirty="0" smtClean="0"/>
          </a:p>
        </p:txBody>
      </p:sp>
      <p:sp>
        <p:nvSpPr>
          <p:cNvPr id="23555" name="Content Placeholder 2"/>
          <p:cNvSpPr>
            <a:spLocks noGrp="1"/>
          </p:cNvSpPr>
          <p:nvPr>
            <p:ph idx="1"/>
          </p:nvPr>
        </p:nvSpPr>
        <p:spPr>
          <a:xfrm>
            <a:off x="609600" y="1556792"/>
            <a:ext cx="7772400" cy="5040858"/>
          </a:xfrm>
        </p:spPr>
        <p:txBody>
          <a:bodyPr/>
          <a:lstStyle/>
          <a:p>
            <a:pPr marL="0" indent="0">
              <a:buNone/>
              <a:defRPr/>
            </a:pPr>
            <a:endParaRPr lang="en-GB" b="1" dirty="0" smtClean="0"/>
          </a:p>
          <a:p>
            <a:pPr>
              <a:defRPr/>
            </a:pPr>
            <a:r>
              <a:rPr lang="en-GB" b="1" dirty="0" smtClean="0"/>
              <a:t>Port Authorities</a:t>
            </a:r>
            <a:endParaRPr lang="en-IE" dirty="0" smtClean="0"/>
          </a:p>
          <a:p>
            <a:pPr lvl="1">
              <a:defRPr/>
            </a:pPr>
            <a:r>
              <a:rPr lang="en-GB" i="1" dirty="0" smtClean="0"/>
              <a:t>Support to the management of port entries</a:t>
            </a:r>
          </a:p>
          <a:p>
            <a:pPr lvl="1">
              <a:defRPr/>
            </a:pPr>
            <a:r>
              <a:rPr lang="en-GB" i="1" dirty="0" smtClean="0"/>
              <a:t>Be aware of incidents or accidents for ships bound to their ports</a:t>
            </a:r>
          </a:p>
          <a:p>
            <a:pPr lvl="1">
              <a:defRPr/>
            </a:pPr>
            <a:endParaRPr lang="en-IE" dirty="0" smtClean="0"/>
          </a:p>
          <a:p>
            <a:pPr>
              <a:defRPr/>
            </a:pPr>
            <a:r>
              <a:rPr lang="en-GB" b="1" dirty="0" smtClean="0"/>
              <a:t>VTS Centres</a:t>
            </a:r>
            <a:endParaRPr lang="en-IE" dirty="0" smtClean="0"/>
          </a:p>
          <a:p>
            <a:pPr lvl="1">
              <a:defRPr/>
            </a:pPr>
            <a:r>
              <a:rPr lang="en-GB" i="1" dirty="0" smtClean="0"/>
              <a:t>Cross checking Hazmat information:</a:t>
            </a:r>
            <a:r>
              <a:rPr lang="en-GB" dirty="0" smtClean="0"/>
              <a:t> </a:t>
            </a:r>
            <a:endParaRPr lang="en-IE" dirty="0" smtClean="0"/>
          </a:p>
          <a:p>
            <a:pPr lvl="1">
              <a:defRPr/>
            </a:pPr>
            <a:r>
              <a:rPr lang="en-GB" i="1" dirty="0" smtClean="0"/>
              <a:t>Vessel posing a risk</a:t>
            </a:r>
            <a:r>
              <a:rPr lang="fr-FR" i="1" dirty="0" smtClean="0"/>
              <a:t> (</a:t>
            </a:r>
            <a:r>
              <a:rPr lang="fr-FR" i="1" dirty="0" err="1" smtClean="0"/>
              <a:t>e.g</a:t>
            </a:r>
            <a:r>
              <a:rPr lang="fr-FR" i="1" dirty="0" smtClean="0"/>
              <a:t>. </a:t>
            </a:r>
            <a:r>
              <a:rPr lang="fr-FR" i="1" dirty="0" err="1" smtClean="0"/>
              <a:t>involved</a:t>
            </a:r>
            <a:r>
              <a:rPr lang="fr-FR" i="1" dirty="0" smtClean="0"/>
              <a:t> in collision)</a:t>
            </a:r>
            <a:endParaRPr lang="en-GB" b="1" dirty="0"/>
          </a:p>
          <a:p>
            <a:pPr lvl="1">
              <a:defRPr/>
            </a:pPr>
            <a:r>
              <a:rPr lang="en-GB" dirty="0" smtClean="0"/>
              <a:t>Reduce the questioning of ships (by VHF)</a:t>
            </a:r>
          </a:p>
          <a:p>
            <a:pPr marL="457200" lvl="1" indent="0">
              <a:buNone/>
              <a:defRPr/>
            </a:pPr>
            <a:endParaRPr lang="en-GB" dirty="0" smtClean="0"/>
          </a:p>
          <a:p>
            <a:pPr>
              <a:defRPr/>
            </a:pPr>
            <a:r>
              <a:rPr lang="en-GB" b="1" dirty="0" smtClean="0"/>
              <a:t>Other administrations</a:t>
            </a:r>
          </a:p>
          <a:p>
            <a:pPr marL="0" indent="0">
              <a:buNone/>
              <a:tabLst>
                <a:tab pos="447675" algn="l"/>
              </a:tabLst>
              <a:defRPr/>
            </a:pPr>
            <a:r>
              <a:rPr lang="en-GB" dirty="0" smtClean="0"/>
              <a:t>	- </a:t>
            </a:r>
            <a:r>
              <a:rPr lang="en-GB" i="1" dirty="0" smtClean="0"/>
              <a:t>Picture of the marine traffic</a:t>
            </a:r>
            <a:endParaRPr lang="en-IE" i="1" dirty="0"/>
          </a:p>
        </p:txBody>
      </p:sp>
      <p:sp>
        <p:nvSpPr>
          <p:cNvPr id="4" name="Slide Number Placeholder 3"/>
          <p:cNvSpPr>
            <a:spLocks noGrp="1"/>
          </p:cNvSpPr>
          <p:nvPr>
            <p:ph type="sldNum" sz="quarter" idx="12"/>
          </p:nvPr>
        </p:nvSpPr>
        <p:spPr/>
        <p:txBody>
          <a:bodyPr/>
          <a:lstStyle/>
          <a:p>
            <a:pPr>
              <a:defRPr/>
            </a:pPr>
            <a:fld id="{9F01F486-E766-4AAE-B15F-7CA381661D2A}" type="slidenum">
              <a:rPr lang="en-IE" smtClean="0"/>
              <a:pPr>
                <a:defRPr/>
              </a:pPr>
              <a:t>67</a:t>
            </a:fld>
            <a:endParaRPr lang="en-IE"/>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itle 4"/>
          <p:cNvSpPr>
            <a:spLocks noGrp="1"/>
          </p:cNvSpPr>
          <p:nvPr>
            <p:ph type="ctrTitle"/>
          </p:nvPr>
        </p:nvSpPr>
        <p:spPr/>
        <p:txBody>
          <a:bodyPr/>
          <a:lstStyle/>
          <a:p>
            <a:pPr algn="ctr"/>
            <a:r>
              <a:rPr lang="en-GB" sz="4800" smtClean="0"/>
              <a:t>The end</a:t>
            </a:r>
            <a:endParaRPr lang="en-IE" sz="4800" smtClean="0"/>
          </a:p>
        </p:txBody>
      </p:sp>
      <p:sp>
        <p:nvSpPr>
          <p:cNvPr id="181251" name="Subtitle 5"/>
          <p:cNvSpPr>
            <a:spLocks noGrp="1"/>
          </p:cNvSpPr>
          <p:nvPr>
            <p:ph type="subTitle" idx="1"/>
          </p:nvPr>
        </p:nvSpPr>
        <p:spPr/>
        <p:txBody>
          <a:bodyPr/>
          <a:lstStyle/>
          <a:p>
            <a:r>
              <a:rPr lang="en-GB" smtClean="0"/>
              <a:t>Thank you for your attention</a:t>
            </a:r>
          </a:p>
        </p:txBody>
      </p:sp>
    </p:spTree>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ectangle 6"/>
          <p:cNvSpPr>
            <a:spLocks noGrp="1" noChangeArrowheads="1"/>
          </p:cNvSpPr>
          <p:nvPr>
            <p:ph type="sldNum" sz="quarter" idx="12"/>
          </p:nvPr>
        </p:nvSpPr>
        <p:spPr/>
        <p:txBody>
          <a:bodyPr/>
          <a:lstStyle/>
          <a:p>
            <a:pPr>
              <a:defRPr/>
            </a:pPr>
            <a:fld id="{8C99CE66-5063-42CD-B33D-68CD46794D4C}" type="slidenum">
              <a:rPr lang="en-GB"/>
              <a:pPr>
                <a:defRPr/>
              </a:pPr>
              <a:t>7</a:t>
            </a:fld>
            <a:endParaRPr lang="en-GB"/>
          </a:p>
        </p:txBody>
      </p:sp>
      <p:sp>
        <p:nvSpPr>
          <p:cNvPr id="22532" name="Rectangle 2"/>
          <p:cNvSpPr>
            <a:spLocks noGrp="1" noChangeArrowheads="1"/>
          </p:cNvSpPr>
          <p:nvPr>
            <p:ph type="title" idx="4294967295"/>
          </p:nvPr>
        </p:nvSpPr>
        <p:spPr>
          <a:xfrm>
            <a:off x="395288" y="836712"/>
            <a:ext cx="8488362" cy="666750"/>
          </a:xfrm>
        </p:spPr>
        <p:txBody>
          <a:bodyPr/>
          <a:lstStyle/>
          <a:p>
            <a:r>
              <a:rPr lang="en-GB" sz="2600" dirty="0" smtClean="0"/>
              <a:t>Access rights matrix</a:t>
            </a:r>
          </a:p>
        </p:txBody>
      </p:sp>
      <p:sp>
        <p:nvSpPr>
          <p:cNvPr id="22544" name="Rectangle 15"/>
          <p:cNvSpPr>
            <a:spLocks noChangeArrowheads="1"/>
          </p:cNvSpPr>
          <p:nvPr/>
        </p:nvSpPr>
        <p:spPr bwMode="auto">
          <a:xfrm>
            <a:off x="609600" y="1143000"/>
            <a:ext cx="7770813"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p>
            <a:pPr eaLnBrk="0" hangingPunct="0"/>
            <a:endParaRPr lang="en-US" sz="2800" b="1">
              <a:solidFill>
                <a:srgbClr val="0078C7"/>
              </a:solidFill>
              <a:latin typeface="Verdana" pitchFamily="34" charset="0"/>
              <a:ea typeface="ＭＳ Ｐゴシック" pitchFamily="-108" charset="-128"/>
            </a:endParaRPr>
          </a:p>
        </p:txBody>
      </p:sp>
      <p:sp>
        <p:nvSpPr>
          <p:cNvPr id="22547" name="Rectangle 18"/>
          <p:cNvSpPr>
            <a:spLocks noChangeArrowheads="1"/>
          </p:cNvSpPr>
          <p:nvPr/>
        </p:nvSpPr>
        <p:spPr bwMode="auto">
          <a:xfrm>
            <a:off x="609600" y="1143000"/>
            <a:ext cx="7770813"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p>
            <a:pPr eaLnBrk="0" hangingPunct="0"/>
            <a:endParaRPr lang="en-US" sz="2800" b="1">
              <a:solidFill>
                <a:srgbClr val="0078C7"/>
              </a:solidFill>
              <a:latin typeface="Verdana" pitchFamily="34" charset="0"/>
              <a:ea typeface="ＭＳ Ｐゴシック" pitchFamily="-108" charset="-128"/>
            </a:endParaRPr>
          </a:p>
        </p:txBody>
      </p:sp>
      <p:sp>
        <p:nvSpPr>
          <p:cNvPr id="22550" name="Rectangle 21"/>
          <p:cNvSpPr>
            <a:spLocks noChangeArrowheads="1"/>
          </p:cNvSpPr>
          <p:nvPr/>
        </p:nvSpPr>
        <p:spPr bwMode="auto">
          <a:xfrm>
            <a:off x="609600" y="1143000"/>
            <a:ext cx="7770813"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p>
            <a:pPr eaLnBrk="0" hangingPunct="0"/>
            <a:endParaRPr lang="en-US" sz="2800" b="1">
              <a:solidFill>
                <a:srgbClr val="0078C7"/>
              </a:solidFill>
              <a:latin typeface="Verdana" pitchFamily="34" charset="0"/>
              <a:ea typeface="ＭＳ Ｐゴシック" pitchFamily="-108" charset="-128"/>
            </a:endParaRPr>
          </a:p>
        </p:txBody>
      </p:sp>
      <p:sp>
        <p:nvSpPr>
          <p:cNvPr id="22556" name="Rectangle 27"/>
          <p:cNvSpPr>
            <a:spLocks noChangeArrowheads="1"/>
          </p:cNvSpPr>
          <p:nvPr/>
        </p:nvSpPr>
        <p:spPr bwMode="auto">
          <a:xfrm>
            <a:off x="611188" y="1196975"/>
            <a:ext cx="7770812" cy="836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0000" tIns="46800" rIns="90000" bIns="46800" anchor="ctr"/>
          <a:lstStyle/>
          <a:p>
            <a:pPr eaLnBrk="0" hangingPunct="0"/>
            <a:endParaRPr lang="en-US" sz="2800" b="1">
              <a:solidFill>
                <a:srgbClr val="0078C7"/>
              </a:solidFill>
              <a:latin typeface="Verdana" pitchFamily="34" charset="0"/>
              <a:ea typeface="ＭＳ Ｐゴシック" pitchFamily="-108" charset="-128"/>
            </a:endParaRPr>
          </a:p>
        </p:txBody>
      </p:sp>
      <p:graphicFrame>
        <p:nvGraphicFramePr>
          <p:cNvPr id="2" name="Table 1"/>
          <p:cNvGraphicFramePr>
            <a:graphicFrameLocks noGrp="1"/>
          </p:cNvGraphicFramePr>
          <p:nvPr>
            <p:extLst>
              <p:ext uri="{D42A27DB-BD31-4B8C-83A1-F6EECF244321}">
                <p14:modId xmlns:p14="http://schemas.microsoft.com/office/powerpoint/2010/main" val="4015550892"/>
              </p:ext>
            </p:extLst>
          </p:nvPr>
        </p:nvGraphicFramePr>
        <p:xfrm>
          <a:off x="395536" y="1430224"/>
          <a:ext cx="8208912" cy="5167128"/>
        </p:xfrm>
        <a:graphic>
          <a:graphicData uri="http://schemas.openxmlformats.org/drawingml/2006/table">
            <a:tbl>
              <a:tblPr firstRow="1" firstCol="1" bandRow="1">
                <a:tableStyleId>{5C22544A-7EE6-4342-B048-85BDC9FD1C3A}</a:tableStyleId>
              </a:tblPr>
              <a:tblGrid>
                <a:gridCol w="864096"/>
                <a:gridCol w="1296144"/>
                <a:gridCol w="1155526"/>
                <a:gridCol w="1152128"/>
                <a:gridCol w="981222"/>
                <a:gridCol w="919932"/>
                <a:gridCol w="919932"/>
                <a:gridCol w="919932"/>
              </a:tblGrid>
              <a:tr h="1152128">
                <a:tc gridSpan="2">
                  <a:txBody>
                    <a:bodyPr/>
                    <a:lstStyle/>
                    <a:p>
                      <a:pPr marR="66675" algn="r">
                        <a:lnSpc>
                          <a:spcPct val="120000"/>
                        </a:lnSpc>
                        <a:spcAft>
                          <a:spcPts val="0"/>
                        </a:spcAft>
                      </a:pPr>
                      <a:r>
                        <a:rPr lang="en-GB" sz="1400" dirty="0">
                          <a:effectLst/>
                        </a:rPr>
                        <a:t/>
                      </a:r>
                      <a:br>
                        <a:rPr lang="en-GB" sz="1400" dirty="0">
                          <a:effectLst/>
                        </a:rPr>
                      </a:br>
                      <a:r>
                        <a:rPr lang="en-GB" sz="1400" dirty="0">
                          <a:effectLst/>
                        </a:rPr>
                        <a:t/>
                      </a:r>
                      <a:br>
                        <a:rPr lang="en-GB" sz="1400" dirty="0">
                          <a:effectLst/>
                        </a:rPr>
                      </a:br>
                      <a:r>
                        <a:rPr lang="en-GB" sz="1400" dirty="0" smtClean="0">
                          <a:effectLst/>
                        </a:rPr>
                        <a:t>ROLES</a:t>
                      </a:r>
                    </a:p>
                    <a:p>
                      <a:pPr marL="121285" marR="0" indent="0" algn="just" defTabSz="914400" rtl="0" eaLnBrk="1" fontAlgn="auto" latinLnBrk="0" hangingPunct="1">
                        <a:lnSpc>
                          <a:spcPct val="120000"/>
                        </a:lnSpc>
                        <a:spcBef>
                          <a:spcPts val="0"/>
                        </a:spcBef>
                        <a:spcAft>
                          <a:spcPts val="0"/>
                        </a:spcAft>
                        <a:buClrTx/>
                        <a:buSzTx/>
                        <a:buFontTx/>
                        <a:buNone/>
                        <a:tabLst/>
                        <a:defRPr/>
                      </a:pPr>
                      <a:r>
                        <a:rPr lang="en-GB" sz="1400" dirty="0" smtClean="0">
                          <a:effectLst/>
                        </a:rPr>
                        <a:t>ACCESS</a:t>
                      </a:r>
                    </a:p>
                    <a:p>
                      <a:pPr marL="121285" algn="just">
                        <a:lnSpc>
                          <a:spcPct val="120000"/>
                        </a:lnSpc>
                        <a:spcAft>
                          <a:spcPts val="0"/>
                        </a:spcAft>
                      </a:pPr>
                      <a:r>
                        <a:rPr lang="en-GB" sz="1400" dirty="0" smtClean="0">
                          <a:effectLst/>
                        </a:rPr>
                        <a:t>RIGHTS </a:t>
                      </a:r>
                      <a:endParaRPr lang="en-GB" sz="1400" dirty="0">
                        <a:effectLst/>
                        <a:latin typeface="Verdana"/>
                        <a:ea typeface="Times New Roman"/>
                        <a:cs typeface="Times New Roman"/>
                      </a:endParaRPr>
                    </a:p>
                  </a:txBody>
                  <a:tcPr marL="67527" marR="67527" marT="0" marB="0" anchor="ctr"/>
                </a:tc>
                <a:tc hMerge="1">
                  <a:txBody>
                    <a:bodyPr/>
                    <a:lstStyle/>
                    <a:p>
                      <a:endParaRPr lang="en-GB"/>
                    </a:p>
                  </a:txBody>
                  <a:tcPr/>
                </a:tc>
                <a:tc>
                  <a:txBody>
                    <a:bodyPr/>
                    <a:lstStyle/>
                    <a:p>
                      <a:pPr marL="71755" marR="71755" algn="just">
                        <a:lnSpc>
                          <a:spcPct val="120000"/>
                        </a:lnSpc>
                        <a:spcAft>
                          <a:spcPts val="0"/>
                        </a:spcAft>
                      </a:pPr>
                      <a:r>
                        <a:rPr lang="en-GB" sz="1400" dirty="0">
                          <a:effectLst/>
                        </a:rPr>
                        <a:t>NCA</a:t>
                      </a:r>
                      <a:endParaRPr lang="en-GB" sz="1400" dirty="0">
                        <a:effectLst/>
                        <a:latin typeface="Verdana"/>
                        <a:ea typeface="Times New Roman"/>
                        <a:cs typeface="Times New Roman"/>
                      </a:endParaRPr>
                    </a:p>
                  </a:txBody>
                  <a:tcPr marL="67527" marR="67527" marT="0" marB="0" vert="vert270" anchor="ctr"/>
                </a:tc>
                <a:tc>
                  <a:txBody>
                    <a:bodyPr/>
                    <a:lstStyle/>
                    <a:p>
                      <a:pPr marL="71755" marR="71755" algn="just">
                        <a:lnSpc>
                          <a:spcPct val="120000"/>
                        </a:lnSpc>
                        <a:spcAft>
                          <a:spcPts val="0"/>
                        </a:spcAft>
                      </a:pPr>
                      <a:r>
                        <a:rPr lang="en-GB" sz="1400" dirty="0" smtClean="0">
                          <a:effectLst/>
                        </a:rPr>
                        <a:t>NCA ADMIN</a:t>
                      </a:r>
                      <a:endParaRPr lang="en-GB" sz="1400" dirty="0">
                        <a:effectLst/>
                        <a:latin typeface="Verdana"/>
                        <a:ea typeface="Times New Roman"/>
                        <a:cs typeface="Times New Roman"/>
                      </a:endParaRPr>
                    </a:p>
                  </a:txBody>
                  <a:tcPr marL="67527" marR="67527" marT="0" marB="0" vert="vert270" anchor="ctr"/>
                </a:tc>
                <a:tc>
                  <a:txBody>
                    <a:bodyPr/>
                    <a:lstStyle/>
                    <a:p>
                      <a:pPr marL="71755" marR="71755" algn="just">
                        <a:lnSpc>
                          <a:spcPct val="120000"/>
                        </a:lnSpc>
                        <a:spcAft>
                          <a:spcPts val="0"/>
                        </a:spcAft>
                      </a:pPr>
                      <a:r>
                        <a:rPr lang="en-GB" sz="1400" dirty="0">
                          <a:effectLst/>
                        </a:rPr>
                        <a:t>CST</a:t>
                      </a:r>
                      <a:endParaRPr lang="en-GB" sz="1400" dirty="0">
                        <a:effectLst/>
                        <a:latin typeface="Verdana"/>
                        <a:ea typeface="Times New Roman"/>
                        <a:cs typeface="Times New Roman"/>
                      </a:endParaRPr>
                    </a:p>
                  </a:txBody>
                  <a:tcPr marL="67527" marR="67527" marT="0" marB="0" vert="vert270" anchor="ctr"/>
                </a:tc>
                <a:tc>
                  <a:txBody>
                    <a:bodyPr/>
                    <a:lstStyle/>
                    <a:p>
                      <a:pPr marL="71755" marR="71755" algn="just">
                        <a:lnSpc>
                          <a:spcPct val="120000"/>
                        </a:lnSpc>
                        <a:spcAft>
                          <a:spcPts val="0"/>
                        </a:spcAft>
                      </a:pPr>
                      <a:r>
                        <a:rPr lang="en-GB" sz="1400">
                          <a:effectLst/>
                        </a:rPr>
                        <a:t>POR</a:t>
                      </a:r>
                      <a:endParaRPr lang="en-GB" sz="1400">
                        <a:effectLst/>
                        <a:latin typeface="Verdana"/>
                        <a:ea typeface="Times New Roman"/>
                        <a:cs typeface="Times New Roman"/>
                      </a:endParaRPr>
                    </a:p>
                  </a:txBody>
                  <a:tcPr marL="67527" marR="67527" marT="0" marB="0" vert="vert270" anchor="ctr"/>
                </a:tc>
                <a:tc>
                  <a:txBody>
                    <a:bodyPr/>
                    <a:lstStyle/>
                    <a:p>
                      <a:pPr marL="71755" marR="71755" algn="just">
                        <a:lnSpc>
                          <a:spcPct val="120000"/>
                        </a:lnSpc>
                        <a:spcAft>
                          <a:spcPts val="0"/>
                        </a:spcAft>
                      </a:pPr>
                      <a:r>
                        <a:rPr lang="en-GB" sz="1400">
                          <a:effectLst/>
                        </a:rPr>
                        <a:t>PSC</a:t>
                      </a:r>
                      <a:endParaRPr lang="en-GB" sz="1400">
                        <a:effectLst/>
                        <a:latin typeface="Verdana"/>
                        <a:ea typeface="Times New Roman"/>
                        <a:cs typeface="Times New Roman"/>
                      </a:endParaRPr>
                    </a:p>
                  </a:txBody>
                  <a:tcPr marL="67527" marR="67527" marT="0" marB="0" vert="vert270" anchor="ctr"/>
                </a:tc>
                <a:tc>
                  <a:txBody>
                    <a:bodyPr/>
                    <a:lstStyle/>
                    <a:p>
                      <a:pPr marL="71755" marR="71755" algn="just">
                        <a:lnSpc>
                          <a:spcPct val="120000"/>
                        </a:lnSpc>
                        <a:spcAft>
                          <a:spcPts val="0"/>
                        </a:spcAft>
                      </a:pPr>
                      <a:r>
                        <a:rPr lang="en-GB" sz="1400">
                          <a:effectLst/>
                        </a:rPr>
                        <a:t>OTH</a:t>
                      </a:r>
                      <a:endParaRPr lang="en-GB" sz="1400">
                        <a:effectLst/>
                        <a:latin typeface="Verdana"/>
                        <a:ea typeface="Times New Roman"/>
                        <a:cs typeface="Times New Roman"/>
                      </a:endParaRPr>
                    </a:p>
                  </a:txBody>
                  <a:tcPr marL="67527" marR="67527" marT="0" marB="0" vert="vert270" anchor="ctr"/>
                </a:tc>
              </a:tr>
              <a:tr h="558552">
                <a:tc rowSpan="5">
                  <a:txBody>
                    <a:bodyPr/>
                    <a:lstStyle/>
                    <a:p>
                      <a:pPr algn="ctr">
                        <a:lnSpc>
                          <a:spcPct val="120000"/>
                        </a:lnSpc>
                        <a:spcAft>
                          <a:spcPts val="0"/>
                        </a:spcAft>
                      </a:pPr>
                      <a:r>
                        <a:rPr lang="en-GB" sz="1400" dirty="0">
                          <a:effectLst/>
                        </a:rPr>
                        <a:t>Data Providing</a:t>
                      </a:r>
                      <a:endParaRPr lang="en-GB" sz="1400" dirty="0">
                        <a:effectLst/>
                        <a:latin typeface="Verdana"/>
                        <a:ea typeface="Times New Roman"/>
                        <a:cs typeface="Times New Roman"/>
                      </a:endParaRPr>
                    </a:p>
                  </a:txBody>
                  <a:tcPr marL="67527" marR="67527" marT="0" marB="0" vert="vert270" anchor="ctr"/>
                </a:tc>
                <a:tc>
                  <a:txBody>
                    <a:bodyPr/>
                    <a:lstStyle/>
                    <a:p>
                      <a:pPr algn="just">
                        <a:lnSpc>
                          <a:spcPct val="120000"/>
                        </a:lnSpc>
                        <a:spcAft>
                          <a:spcPts val="0"/>
                        </a:spcAft>
                      </a:pPr>
                      <a:r>
                        <a:rPr lang="en-GB" sz="1400">
                          <a:effectLst/>
                        </a:rPr>
                        <a:t>Port call</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p>
                    <a:p>
                      <a:pPr algn="ctr">
                        <a:lnSpc>
                          <a:spcPct val="120000"/>
                        </a:lnSpc>
                        <a:spcAft>
                          <a:spcPts val="0"/>
                        </a:spcAft>
                      </a:pPr>
                      <a:r>
                        <a:rPr lang="en-GB" sz="1400">
                          <a:effectLst/>
                        </a:rPr>
                        <a:t>[country]</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p>
                    <a:p>
                      <a:pPr algn="ctr">
                        <a:lnSpc>
                          <a:spcPct val="120000"/>
                        </a:lnSpc>
                        <a:spcAft>
                          <a:spcPts val="0"/>
                        </a:spcAft>
                      </a:pPr>
                      <a:r>
                        <a:rPr lang="en-GB" sz="1400">
                          <a:effectLst/>
                        </a:rPr>
                        <a:t>[country]</a:t>
                      </a:r>
                      <a:endParaRPr lang="en-GB" sz="1400">
                        <a:effectLst/>
                        <a:latin typeface="Verdana"/>
                        <a:ea typeface="Times New Roman"/>
                        <a:cs typeface="Times New Roman"/>
                      </a:endParaRPr>
                    </a:p>
                  </a:txBody>
                  <a:tcPr marL="67527" marR="67527" marT="0" marB="0" anchor="ctr"/>
                </a:tc>
                <a:tc>
                  <a:txBody>
                    <a:bodyPr/>
                    <a:lstStyle/>
                    <a:p>
                      <a:pPr algn="ctr">
                        <a:lnSpc>
                          <a:spcPct val="120000"/>
                        </a:lnSpc>
                        <a:spcAft>
                          <a:spcPts val="0"/>
                        </a:spcAft>
                      </a:pPr>
                      <a:r>
                        <a:rPr lang="en-GB" sz="1400">
                          <a:effectLst/>
                        </a:rPr>
                        <a:t>X</a:t>
                      </a:r>
                    </a:p>
                    <a:p>
                      <a:pPr algn="ctr">
                        <a:lnSpc>
                          <a:spcPct val="120000"/>
                        </a:lnSpc>
                        <a:spcAft>
                          <a:spcPts val="0"/>
                        </a:spcAft>
                      </a:pPr>
                      <a:r>
                        <a:rPr lang="en-GB" sz="1400">
                          <a:effectLst/>
                        </a:rPr>
                        <a:t>[country]</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p>
                    <a:p>
                      <a:pPr algn="ctr">
                        <a:lnSpc>
                          <a:spcPct val="120000"/>
                        </a:lnSpc>
                        <a:spcAft>
                          <a:spcPts val="0"/>
                        </a:spcAft>
                      </a:pPr>
                      <a:r>
                        <a:rPr lang="en-GB" sz="1400">
                          <a:effectLst/>
                        </a:rPr>
                        <a:t>[port]</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p>
                    <a:p>
                      <a:pPr algn="ctr">
                        <a:lnSpc>
                          <a:spcPct val="120000"/>
                        </a:lnSpc>
                        <a:spcAft>
                          <a:spcPts val="0"/>
                        </a:spcAft>
                      </a:pPr>
                      <a:r>
                        <a:rPr lang="en-GB" sz="1400">
                          <a:effectLst/>
                        </a:rPr>
                        <a:t>[country]</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p>
                    <a:p>
                      <a:pPr algn="ctr">
                        <a:lnSpc>
                          <a:spcPct val="120000"/>
                        </a:lnSpc>
                        <a:spcAft>
                          <a:spcPts val="0"/>
                        </a:spcAft>
                      </a:pPr>
                      <a:r>
                        <a:rPr lang="en-GB" sz="1400">
                          <a:effectLst/>
                        </a:rPr>
                        <a:t>[country]</a:t>
                      </a:r>
                      <a:endParaRPr lang="en-GB" sz="1400">
                        <a:effectLst/>
                        <a:latin typeface="Verdana"/>
                        <a:ea typeface="Times New Roman"/>
                        <a:cs typeface="Times New Roman"/>
                      </a:endParaRPr>
                    </a:p>
                  </a:txBody>
                  <a:tcPr marL="35640" marR="35640" marT="0" marB="0" anchor="ctr"/>
                </a:tc>
              </a:tr>
              <a:tr h="237237">
                <a:tc vMerge="1">
                  <a:txBody>
                    <a:bodyPr/>
                    <a:lstStyle/>
                    <a:p>
                      <a:endParaRPr lang="en-GB"/>
                    </a:p>
                  </a:txBody>
                  <a:tcPr/>
                </a:tc>
                <a:tc>
                  <a:txBody>
                    <a:bodyPr/>
                    <a:lstStyle/>
                    <a:p>
                      <a:pPr algn="just">
                        <a:lnSpc>
                          <a:spcPct val="120000"/>
                        </a:lnSpc>
                        <a:spcAft>
                          <a:spcPts val="0"/>
                        </a:spcAft>
                      </a:pPr>
                      <a:r>
                        <a:rPr lang="en-GB" sz="1400">
                          <a:effectLst/>
                        </a:rPr>
                        <a:t>Hazmat</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67527" marR="67527"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r>
              <a:tr h="237237">
                <a:tc vMerge="1">
                  <a:txBody>
                    <a:bodyPr/>
                    <a:lstStyle/>
                    <a:p>
                      <a:endParaRPr lang="en-GB"/>
                    </a:p>
                  </a:txBody>
                  <a:tcPr/>
                </a:tc>
                <a:tc>
                  <a:txBody>
                    <a:bodyPr/>
                    <a:lstStyle/>
                    <a:p>
                      <a:pPr algn="just">
                        <a:lnSpc>
                          <a:spcPct val="120000"/>
                        </a:lnSpc>
                        <a:spcAft>
                          <a:spcPts val="0"/>
                        </a:spcAft>
                      </a:pPr>
                      <a:r>
                        <a:rPr lang="en-GB" sz="1400">
                          <a:effectLst/>
                        </a:rPr>
                        <a:t>MRS position</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67527" marR="67527"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 </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 </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r>
              <a:tr h="237237">
                <a:tc vMerge="1">
                  <a:txBody>
                    <a:bodyPr/>
                    <a:lstStyle/>
                    <a:p>
                      <a:endParaRPr lang="en-GB"/>
                    </a:p>
                  </a:txBody>
                  <a:tcPr/>
                </a:tc>
                <a:tc>
                  <a:txBody>
                    <a:bodyPr/>
                    <a:lstStyle/>
                    <a:p>
                      <a:pPr algn="just">
                        <a:lnSpc>
                          <a:spcPct val="120000"/>
                        </a:lnSpc>
                        <a:spcAft>
                          <a:spcPts val="0"/>
                        </a:spcAft>
                      </a:pPr>
                      <a:r>
                        <a:rPr lang="en-GB" sz="1400">
                          <a:effectLst/>
                        </a:rPr>
                        <a:t>AIS position</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67527" marR="67527"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 </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 </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 </a:t>
                      </a:r>
                      <a:endParaRPr lang="en-GB" sz="1400">
                        <a:effectLst/>
                        <a:latin typeface="Verdana"/>
                        <a:ea typeface="Times New Roman"/>
                        <a:cs typeface="Times New Roman"/>
                      </a:endParaRPr>
                    </a:p>
                  </a:txBody>
                  <a:tcPr marL="35640" marR="35640" marT="0" marB="0" anchor="ctr"/>
                </a:tc>
              </a:tr>
              <a:tr h="237237">
                <a:tc vMerge="1">
                  <a:txBody>
                    <a:bodyPr/>
                    <a:lstStyle/>
                    <a:p>
                      <a:endParaRPr lang="en-GB"/>
                    </a:p>
                  </a:txBody>
                  <a:tcPr/>
                </a:tc>
                <a:tc>
                  <a:txBody>
                    <a:bodyPr/>
                    <a:lstStyle/>
                    <a:p>
                      <a:pPr algn="just">
                        <a:lnSpc>
                          <a:spcPct val="120000"/>
                        </a:lnSpc>
                        <a:spcAft>
                          <a:spcPts val="0"/>
                        </a:spcAft>
                      </a:pPr>
                      <a:r>
                        <a:rPr lang="en-GB" sz="1400">
                          <a:effectLst/>
                        </a:rPr>
                        <a:t>Incident</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67527" marR="67527"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r>
              <a:tr h="386690">
                <a:tc rowSpan="6">
                  <a:txBody>
                    <a:bodyPr/>
                    <a:lstStyle/>
                    <a:p>
                      <a:pPr algn="ctr">
                        <a:lnSpc>
                          <a:spcPct val="120000"/>
                        </a:lnSpc>
                        <a:spcAft>
                          <a:spcPts val="0"/>
                        </a:spcAft>
                      </a:pPr>
                      <a:r>
                        <a:rPr lang="en-GB" sz="1400">
                          <a:effectLst/>
                        </a:rPr>
                        <a:t>Data Requesting</a:t>
                      </a:r>
                      <a:endParaRPr lang="en-GB" sz="1400">
                        <a:effectLst/>
                        <a:latin typeface="Verdana"/>
                        <a:ea typeface="Times New Roman"/>
                        <a:cs typeface="Times New Roman"/>
                      </a:endParaRPr>
                    </a:p>
                  </a:txBody>
                  <a:tcPr marL="67527" marR="67527" marT="0" marB="0" vert="vert270" anchor="ctr"/>
                </a:tc>
                <a:tc>
                  <a:txBody>
                    <a:bodyPr/>
                    <a:lstStyle/>
                    <a:p>
                      <a:pPr algn="just">
                        <a:lnSpc>
                          <a:spcPct val="120000"/>
                        </a:lnSpc>
                        <a:spcAft>
                          <a:spcPts val="0"/>
                        </a:spcAft>
                      </a:pPr>
                      <a:r>
                        <a:rPr lang="en-GB" sz="1400" dirty="0">
                          <a:effectLst/>
                        </a:rPr>
                        <a:t>Port call</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67527" marR="67527"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p>
                    <a:p>
                      <a:pPr algn="ctr">
                        <a:lnSpc>
                          <a:spcPct val="120000"/>
                        </a:lnSpc>
                        <a:spcAft>
                          <a:spcPts val="0"/>
                        </a:spcAft>
                      </a:pPr>
                      <a:r>
                        <a:rPr lang="en-GB" sz="1400">
                          <a:effectLst/>
                        </a:rPr>
                        <a:t>[port]</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r>
              <a:tr h="386690">
                <a:tc vMerge="1">
                  <a:txBody>
                    <a:bodyPr/>
                    <a:lstStyle/>
                    <a:p>
                      <a:endParaRPr lang="en-GB"/>
                    </a:p>
                  </a:txBody>
                  <a:tcPr/>
                </a:tc>
                <a:tc>
                  <a:txBody>
                    <a:bodyPr/>
                    <a:lstStyle/>
                    <a:p>
                      <a:pPr algn="just">
                        <a:lnSpc>
                          <a:spcPct val="120000"/>
                        </a:lnSpc>
                        <a:spcAft>
                          <a:spcPts val="0"/>
                        </a:spcAft>
                      </a:pPr>
                      <a:r>
                        <a:rPr lang="en-GB" sz="1400" dirty="0">
                          <a:effectLst/>
                        </a:rPr>
                        <a:t>Hazmat</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67527" marR="67527"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p>
                    <a:p>
                      <a:pPr algn="ctr">
                        <a:lnSpc>
                          <a:spcPct val="120000"/>
                        </a:lnSpc>
                        <a:spcAft>
                          <a:spcPts val="0"/>
                        </a:spcAft>
                      </a:pPr>
                      <a:r>
                        <a:rPr lang="en-GB" sz="1400" dirty="0">
                          <a:effectLst/>
                        </a:rPr>
                        <a:t>[port]</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r>
              <a:tr h="386690">
                <a:tc vMerge="1">
                  <a:txBody>
                    <a:bodyPr/>
                    <a:lstStyle/>
                    <a:p>
                      <a:endParaRPr lang="en-GB"/>
                    </a:p>
                  </a:txBody>
                  <a:tcPr/>
                </a:tc>
                <a:tc>
                  <a:txBody>
                    <a:bodyPr/>
                    <a:lstStyle/>
                    <a:p>
                      <a:pPr algn="just">
                        <a:lnSpc>
                          <a:spcPct val="120000"/>
                        </a:lnSpc>
                        <a:spcAft>
                          <a:spcPts val="0"/>
                        </a:spcAft>
                      </a:pPr>
                      <a:r>
                        <a:rPr lang="en-GB" sz="1400">
                          <a:effectLst/>
                        </a:rPr>
                        <a:t>MRS position</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67527" marR="67527"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p>
                    <a:p>
                      <a:pPr algn="ctr">
                        <a:lnSpc>
                          <a:spcPct val="120000"/>
                        </a:lnSpc>
                        <a:spcAft>
                          <a:spcPts val="0"/>
                        </a:spcAft>
                      </a:pPr>
                      <a:r>
                        <a:rPr lang="en-GB" sz="1400" dirty="0">
                          <a:effectLst/>
                        </a:rPr>
                        <a:t>[port]</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r>
              <a:tr h="237237">
                <a:tc vMerge="1">
                  <a:txBody>
                    <a:bodyPr/>
                    <a:lstStyle/>
                    <a:p>
                      <a:endParaRPr lang="en-GB"/>
                    </a:p>
                  </a:txBody>
                  <a:tcPr/>
                </a:tc>
                <a:tc>
                  <a:txBody>
                    <a:bodyPr/>
                    <a:lstStyle/>
                    <a:p>
                      <a:pPr algn="just">
                        <a:lnSpc>
                          <a:spcPct val="120000"/>
                        </a:lnSpc>
                        <a:spcAft>
                          <a:spcPts val="0"/>
                        </a:spcAft>
                      </a:pPr>
                      <a:r>
                        <a:rPr lang="en-GB" sz="1400">
                          <a:effectLst/>
                        </a:rPr>
                        <a:t>AIS position</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67527" marR="67527"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r>
              <a:tr h="237237">
                <a:tc vMerge="1">
                  <a:txBody>
                    <a:bodyPr/>
                    <a:lstStyle/>
                    <a:p>
                      <a:endParaRPr lang="en-GB"/>
                    </a:p>
                  </a:txBody>
                  <a:tcPr/>
                </a:tc>
                <a:tc>
                  <a:txBody>
                    <a:bodyPr/>
                    <a:lstStyle/>
                    <a:p>
                      <a:pPr algn="just">
                        <a:lnSpc>
                          <a:spcPct val="120000"/>
                        </a:lnSpc>
                        <a:spcAft>
                          <a:spcPts val="0"/>
                        </a:spcAft>
                      </a:pPr>
                      <a:r>
                        <a:rPr lang="en-GB" sz="1400">
                          <a:effectLst/>
                        </a:rPr>
                        <a:t>Incident</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67527" marR="67527"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r>
              <a:tr h="237237">
                <a:tc vMerge="1">
                  <a:txBody>
                    <a:bodyPr/>
                    <a:lstStyle/>
                    <a:p>
                      <a:endParaRPr lang="en-GB"/>
                    </a:p>
                  </a:txBody>
                  <a:tcPr/>
                </a:tc>
                <a:tc>
                  <a:txBody>
                    <a:bodyPr/>
                    <a:lstStyle/>
                    <a:p>
                      <a:pPr algn="just">
                        <a:lnSpc>
                          <a:spcPct val="120000"/>
                        </a:lnSpc>
                        <a:spcAft>
                          <a:spcPts val="0"/>
                        </a:spcAft>
                      </a:pPr>
                      <a:r>
                        <a:rPr lang="en-GB" sz="1400">
                          <a:effectLst/>
                        </a:rPr>
                        <a:t>Ship IDs</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67527" marR="67527"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a:effectLst/>
                        </a:rPr>
                        <a:t>X</a:t>
                      </a:r>
                      <a:endParaRPr lang="en-GB" sz="140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c>
                  <a:txBody>
                    <a:bodyPr/>
                    <a:lstStyle/>
                    <a:p>
                      <a:pPr algn="ctr">
                        <a:lnSpc>
                          <a:spcPct val="120000"/>
                        </a:lnSpc>
                        <a:spcAft>
                          <a:spcPts val="0"/>
                        </a:spcAft>
                      </a:pPr>
                      <a:r>
                        <a:rPr lang="en-GB" sz="1400" dirty="0">
                          <a:effectLst/>
                        </a:rPr>
                        <a:t>X</a:t>
                      </a:r>
                      <a:endParaRPr lang="en-GB" sz="1400" dirty="0">
                        <a:effectLst/>
                        <a:latin typeface="Verdana"/>
                        <a:ea typeface="Times New Roman"/>
                        <a:cs typeface="Times New Roman"/>
                      </a:endParaRPr>
                    </a:p>
                  </a:txBody>
                  <a:tcPr marL="35640" marR="35640" marT="0" marB="0" anchor="ctr"/>
                </a:tc>
              </a:tr>
            </a:tbl>
          </a:graphicData>
        </a:graphic>
      </p:graphicFrame>
      <p:sp>
        <p:nvSpPr>
          <p:cNvPr id="3" name="Rectangle 1"/>
          <p:cNvSpPr>
            <a:spLocks noChangeArrowheads="1"/>
          </p:cNvSpPr>
          <p:nvPr/>
        </p:nvSpPr>
        <p:spPr bwMode="auto">
          <a:xfrm>
            <a:off x="1766888" y="2189163"/>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800" b="0" i="0" u="none" strike="noStrike" cap="none" normalizeH="0" baseline="0" smtClean="0">
                <a:ln>
                  <a:noFill/>
                </a:ln>
                <a:solidFill>
                  <a:schemeClr val="tx1"/>
                </a:solidFill>
                <a:effectLst/>
                <a:latin typeface="Arial" pitchFamily="34" charset="0"/>
                <a:cs typeface="Arial" pitchFamily="34" charset="0"/>
              </a:rPr>
              <a:t/>
            </a:r>
            <a:br>
              <a:rPr kumimoji="0" lang="en-GB" sz="1800" b="0" i="0" u="none" strike="noStrike" cap="none" normalizeH="0" baseline="0" smtClean="0">
                <a:ln>
                  <a:noFill/>
                </a:ln>
                <a:solidFill>
                  <a:schemeClr val="tx1"/>
                </a:solidFill>
                <a:effectLst/>
                <a:latin typeface="Arial" pitchFamily="34" charset="0"/>
                <a:cs typeface="Arial" pitchFamily="34" charset="0"/>
              </a:rPr>
            </a:br>
            <a:endParaRPr kumimoji="0" lang="en-GB"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4213873465"/>
      </p:ext>
    </p:extLst>
  </p:cSld>
  <p:clrMapOvr>
    <a:masterClrMapping/>
  </p:clrMapOvr>
  <p:transition spd="slow"/>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8" name="Slide Number Placeholder 5"/>
          <p:cNvSpPr txBox="1">
            <a:spLocks noGrp="1"/>
          </p:cNvSpPr>
          <p:nvPr/>
        </p:nvSpPr>
        <p:spPr bwMode="auto">
          <a:xfrm>
            <a:off x="8458200" y="3429000"/>
            <a:ext cx="685800" cy="381000"/>
          </a:xfrm>
          <a:prstGeom prst="rect">
            <a:avLst/>
          </a:prstGeom>
          <a:noFill/>
          <a:ln>
            <a:miter lim="800000"/>
            <a:headEnd/>
            <a:tailEnd/>
          </a:ln>
        </p:spPr>
        <p:txBody>
          <a:bodyPr/>
          <a:lstStyle/>
          <a:p>
            <a:pPr algn="r">
              <a:defRPr/>
            </a:pPr>
            <a:fld id="{2656EA37-AB92-4190-925F-755E5F4D36E0}" type="slidenum">
              <a:rPr lang="en-GB" sz="900">
                <a:solidFill>
                  <a:schemeClr val="bg1"/>
                </a:solidFill>
                <a:latin typeface="+mn-lt"/>
              </a:rPr>
              <a:pPr algn="r">
                <a:defRPr/>
              </a:pPr>
              <a:t>8</a:t>
            </a:fld>
            <a:endParaRPr lang="en-GB" sz="900">
              <a:solidFill>
                <a:schemeClr val="bg1"/>
              </a:solidFill>
              <a:latin typeface="+mn-lt"/>
            </a:endParaRPr>
          </a:p>
        </p:txBody>
      </p:sp>
      <p:pic>
        <p:nvPicPr>
          <p:cNvPr id="3993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80428"/>
            <a:ext cx="8999984" cy="6737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940" name="Oval 3"/>
          <p:cNvSpPr>
            <a:spLocks noChangeArrowheads="1"/>
          </p:cNvSpPr>
          <p:nvPr/>
        </p:nvSpPr>
        <p:spPr bwMode="auto">
          <a:xfrm rot="1354436">
            <a:off x="3790950" y="3214688"/>
            <a:ext cx="1660525" cy="1481137"/>
          </a:xfrm>
          <a:prstGeom prst="ellipse">
            <a:avLst/>
          </a:prstGeom>
          <a:gradFill rotWithShape="0">
            <a:gsLst>
              <a:gs pos="0">
                <a:schemeClr val="accent1"/>
              </a:gs>
              <a:gs pos="100000">
                <a:srgbClr val="33CCCC"/>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l-GR"/>
          </a:p>
        </p:txBody>
      </p:sp>
      <p:sp>
        <p:nvSpPr>
          <p:cNvPr id="39941" name="Oval 4"/>
          <p:cNvSpPr>
            <a:spLocks noChangeArrowheads="1"/>
          </p:cNvSpPr>
          <p:nvPr/>
        </p:nvSpPr>
        <p:spPr bwMode="auto">
          <a:xfrm rot="5400000">
            <a:off x="4360863" y="2292350"/>
            <a:ext cx="1931988" cy="3271837"/>
          </a:xfrm>
          <a:prstGeom prst="ellipse">
            <a:avLst/>
          </a:prstGeom>
          <a:solidFill>
            <a:schemeClr val="accent1">
              <a:alpha val="14117"/>
            </a:schemeClr>
          </a:solidFill>
          <a:ln w="9525">
            <a:solidFill>
              <a:schemeClr val="accent1"/>
            </a:solidFill>
            <a:round/>
            <a:headEnd/>
            <a:tailEnd/>
          </a:ln>
        </p:spPr>
        <p:txBody>
          <a:bodyPr wrap="none" anchor="ctr"/>
          <a:lstStyle/>
          <a:p>
            <a:endParaRPr lang="el-GR"/>
          </a:p>
        </p:txBody>
      </p:sp>
      <p:sp>
        <p:nvSpPr>
          <p:cNvPr id="39942" name="AutoShape 5"/>
          <p:cNvSpPr>
            <a:spLocks noChangeArrowheads="1"/>
          </p:cNvSpPr>
          <p:nvPr/>
        </p:nvSpPr>
        <p:spPr bwMode="auto">
          <a:xfrm>
            <a:off x="5941007" y="3629025"/>
            <a:ext cx="936043" cy="670427"/>
          </a:xfrm>
          <a:prstGeom prst="can">
            <a:avLst>
              <a:gd name="adj" fmla="val 25079"/>
            </a:avLst>
          </a:prstGeom>
          <a:solidFill>
            <a:srgbClr val="FF0000"/>
          </a:solidFill>
          <a:ln w="9525">
            <a:solidFill>
              <a:schemeClr val="tx1"/>
            </a:solidFill>
            <a:round/>
            <a:headEnd/>
            <a:tailEnd/>
          </a:ln>
        </p:spPr>
        <p:txBody>
          <a:bodyPr wrap="none" anchor="ctr"/>
          <a:lstStyle/>
          <a:p>
            <a:pPr algn="ctr"/>
            <a:r>
              <a:rPr lang="en-GB" sz="1200" dirty="0" smtClean="0">
                <a:latin typeface="+mj-lt"/>
              </a:rPr>
              <a:t>SSN</a:t>
            </a:r>
            <a:endParaRPr lang="en-GB" sz="1200" dirty="0">
              <a:latin typeface="+mj-lt"/>
            </a:endParaRPr>
          </a:p>
          <a:p>
            <a:pPr algn="ctr"/>
            <a:r>
              <a:rPr lang="en-GB" sz="1200" dirty="0">
                <a:latin typeface="+mj-lt"/>
              </a:rPr>
              <a:t>core</a:t>
            </a:r>
          </a:p>
        </p:txBody>
      </p:sp>
      <p:sp>
        <p:nvSpPr>
          <p:cNvPr id="39944" name="Freeform 9"/>
          <p:cNvSpPr>
            <a:spLocks noChangeAspect="1"/>
          </p:cNvSpPr>
          <p:nvPr/>
        </p:nvSpPr>
        <p:spPr bwMode="auto">
          <a:xfrm flipH="1">
            <a:off x="3203848" y="866998"/>
            <a:ext cx="762000" cy="185738"/>
          </a:xfrm>
          <a:custGeom>
            <a:avLst/>
            <a:gdLst>
              <a:gd name="T0" fmla="*/ 2147483647 w 1332"/>
              <a:gd name="T1" fmla="*/ 2147483647 h 326"/>
              <a:gd name="T2" fmla="*/ 2147483647 w 1332"/>
              <a:gd name="T3" fmla="*/ 2147483647 h 326"/>
              <a:gd name="T4" fmla="*/ 2147483647 w 1332"/>
              <a:gd name="T5" fmla="*/ 2147483647 h 326"/>
              <a:gd name="T6" fmla="*/ 2147483647 w 1332"/>
              <a:gd name="T7" fmla="*/ 2147483647 h 326"/>
              <a:gd name="T8" fmla="*/ 2147483647 w 1332"/>
              <a:gd name="T9" fmla="*/ 2147483647 h 326"/>
              <a:gd name="T10" fmla="*/ 2147483647 w 1332"/>
              <a:gd name="T11" fmla="*/ 0 h 326"/>
              <a:gd name="T12" fmla="*/ 2147483647 w 1332"/>
              <a:gd name="T13" fmla="*/ 2147483647 h 326"/>
              <a:gd name="T14" fmla="*/ 2147483647 w 1332"/>
              <a:gd name="T15" fmla="*/ 2147483647 h 326"/>
              <a:gd name="T16" fmla="*/ 0 w 1332"/>
              <a:gd name="T17" fmla="*/ 2147483647 h 326"/>
              <a:gd name="T18" fmla="*/ 2147483647 w 1332"/>
              <a:gd name="T19" fmla="*/ 2147483647 h 326"/>
              <a:gd name="T20" fmla="*/ 2147483647 w 1332"/>
              <a:gd name="T21" fmla="*/ 2147483647 h 326"/>
              <a:gd name="T22" fmla="*/ 2147483647 w 1332"/>
              <a:gd name="T23" fmla="*/ 2147483647 h 326"/>
              <a:gd name="T24" fmla="*/ 2147483647 w 1332"/>
              <a:gd name="T25" fmla="*/ 2147483647 h 3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32"/>
              <a:gd name="T40" fmla="*/ 0 h 326"/>
              <a:gd name="T41" fmla="*/ 1332 w 1332"/>
              <a:gd name="T42" fmla="*/ 326 h 32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32" h="326">
                <a:moveTo>
                  <a:pt x="1127" y="314"/>
                </a:moveTo>
                <a:lnTo>
                  <a:pt x="1332" y="138"/>
                </a:lnTo>
                <a:lnTo>
                  <a:pt x="238" y="137"/>
                </a:lnTo>
                <a:lnTo>
                  <a:pt x="236" y="40"/>
                </a:lnTo>
                <a:lnTo>
                  <a:pt x="290" y="35"/>
                </a:lnTo>
                <a:lnTo>
                  <a:pt x="295" y="0"/>
                </a:lnTo>
                <a:lnTo>
                  <a:pt x="40" y="9"/>
                </a:lnTo>
                <a:lnTo>
                  <a:pt x="72" y="151"/>
                </a:lnTo>
                <a:lnTo>
                  <a:pt x="0" y="156"/>
                </a:lnTo>
                <a:lnTo>
                  <a:pt x="52" y="325"/>
                </a:lnTo>
                <a:lnTo>
                  <a:pt x="356" y="306"/>
                </a:lnTo>
                <a:lnTo>
                  <a:pt x="851" y="326"/>
                </a:lnTo>
                <a:lnTo>
                  <a:pt x="1127" y="314"/>
                </a:lnTo>
                <a:close/>
              </a:path>
            </a:pathLst>
          </a:custGeom>
          <a:gradFill rotWithShape="0">
            <a:gsLst>
              <a:gs pos="0">
                <a:srgbClr val="3366CC"/>
              </a:gs>
              <a:gs pos="100000">
                <a:srgbClr val="33CCCC"/>
              </a:gs>
            </a:gsLst>
            <a:lin ang="0" scaled="1"/>
          </a:gradFill>
          <a:ln w="3175">
            <a:solidFill>
              <a:srgbClr val="808080"/>
            </a:solidFill>
            <a:round/>
            <a:headEnd/>
            <a:tailEnd/>
          </a:ln>
        </p:spPr>
        <p:txBody>
          <a:bodyPr/>
          <a:lstStyle/>
          <a:p>
            <a:endParaRPr lang="en-GB"/>
          </a:p>
        </p:txBody>
      </p:sp>
      <p:sp>
        <p:nvSpPr>
          <p:cNvPr id="39945" name="Freeform 10"/>
          <p:cNvSpPr>
            <a:spLocks noChangeAspect="1"/>
          </p:cNvSpPr>
          <p:nvPr/>
        </p:nvSpPr>
        <p:spPr bwMode="auto">
          <a:xfrm flipH="1">
            <a:off x="611188" y="4581525"/>
            <a:ext cx="533400" cy="130175"/>
          </a:xfrm>
          <a:custGeom>
            <a:avLst/>
            <a:gdLst>
              <a:gd name="T0" fmla="*/ 2147483647 w 1332"/>
              <a:gd name="T1" fmla="*/ 2147483647 h 326"/>
              <a:gd name="T2" fmla="*/ 2147483647 w 1332"/>
              <a:gd name="T3" fmla="*/ 2147483647 h 326"/>
              <a:gd name="T4" fmla="*/ 2147483647 w 1332"/>
              <a:gd name="T5" fmla="*/ 2147483647 h 326"/>
              <a:gd name="T6" fmla="*/ 2147483647 w 1332"/>
              <a:gd name="T7" fmla="*/ 2147483647 h 326"/>
              <a:gd name="T8" fmla="*/ 2147483647 w 1332"/>
              <a:gd name="T9" fmla="*/ 2147483647 h 326"/>
              <a:gd name="T10" fmla="*/ 2147483647 w 1332"/>
              <a:gd name="T11" fmla="*/ 0 h 326"/>
              <a:gd name="T12" fmla="*/ 2147483647 w 1332"/>
              <a:gd name="T13" fmla="*/ 2147483647 h 326"/>
              <a:gd name="T14" fmla="*/ 2147483647 w 1332"/>
              <a:gd name="T15" fmla="*/ 2147483647 h 326"/>
              <a:gd name="T16" fmla="*/ 0 w 1332"/>
              <a:gd name="T17" fmla="*/ 2147483647 h 326"/>
              <a:gd name="T18" fmla="*/ 2147483647 w 1332"/>
              <a:gd name="T19" fmla="*/ 2147483647 h 326"/>
              <a:gd name="T20" fmla="*/ 2147483647 w 1332"/>
              <a:gd name="T21" fmla="*/ 2147483647 h 326"/>
              <a:gd name="T22" fmla="*/ 2147483647 w 1332"/>
              <a:gd name="T23" fmla="*/ 2147483647 h 326"/>
              <a:gd name="T24" fmla="*/ 2147483647 w 1332"/>
              <a:gd name="T25" fmla="*/ 2147483647 h 3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32"/>
              <a:gd name="T40" fmla="*/ 0 h 326"/>
              <a:gd name="T41" fmla="*/ 1332 w 1332"/>
              <a:gd name="T42" fmla="*/ 326 h 32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32" h="326">
                <a:moveTo>
                  <a:pt x="1127" y="314"/>
                </a:moveTo>
                <a:lnTo>
                  <a:pt x="1332" y="138"/>
                </a:lnTo>
                <a:lnTo>
                  <a:pt x="238" y="137"/>
                </a:lnTo>
                <a:lnTo>
                  <a:pt x="236" y="40"/>
                </a:lnTo>
                <a:lnTo>
                  <a:pt x="290" y="35"/>
                </a:lnTo>
                <a:lnTo>
                  <a:pt x="295" y="0"/>
                </a:lnTo>
                <a:lnTo>
                  <a:pt x="40" y="9"/>
                </a:lnTo>
                <a:lnTo>
                  <a:pt x="72" y="151"/>
                </a:lnTo>
                <a:lnTo>
                  <a:pt x="0" y="156"/>
                </a:lnTo>
                <a:lnTo>
                  <a:pt x="52" y="325"/>
                </a:lnTo>
                <a:lnTo>
                  <a:pt x="356" y="306"/>
                </a:lnTo>
                <a:lnTo>
                  <a:pt x="851" y="326"/>
                </a:lnTo>
                <a:lnTo>
                  <a:pt x="1127" y="314"/>
                </a:lnTo>
                <a:close/>
              </a:path>
            </a:pathLst>
          </a:custGeom>
          <a:gradFill rotWithShape="0">
            <a:gsLst>
              <a:gs pos="0">
                <a:srgbClr val="3366CC"/>
              </a:gs>
              <a:gs pos="100000">
                <a:srgbClr val="33CCCC"/>
              </a:gs>
            </a:gsLst>
            <a:lin ang="0" scaled="1"/>
          </a:gradFill>
          <a:ln w="3175">
            <a:solidFill>
              <a:srgbClr val="808080"/>
            </a:solidFill>
            <a:round/>
            <a:headEnd/>
            <a:tailEnd/>
          </a:ln>
        </p:spPr>
        <p:txBody>
          <a:bodyPr/>
          <a:lstStyle/>
          <a:p>
            <a:endParaRPr lang="en-GB"/>
          </a:p>
        </p:txBody>
      </p:sp>
      <p:sp>
        <p:nvSpPr>
          <p:cNvPr id="39946" name="Text Box 11"/>
          <p:cNvSpPr txBox="1">
            <a:spLocks noChangeArrowheads="1"/>
          </p:cNvSpPr>
          <p:nvPr/>
        </p:nvSpPr>
        <p:spPr bwMode="auto">
          <a:xfrm>
            <a:off x="3870325" y="3590925"/>
            <a:ext cx="1397000"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sz="1200" dirty="0">
                <a:latin typeface="+mj-lt"/>
              </a:rPr>
              <a:t>SSN</a:t>
            </a:r>
          </a:p>
          <a:p>
            <a:pPr algn="ctr" eaLnBrk="1" hangingPunct="1"/>
            <a:r>
              <a:rPr lang="en-GB" sz="1200" dirty="0" smtClean="0">
                <a:latin typeface="+mj-lt"/>
              </a:rPr>
              <a:t>Streaming interface</a:t>
            </a:r>
            <a:endParaRPr lang="en-GB" sz="1200" dirty="0">
              <a:latin typeface="+mj-lt"/>
            </a:endParaRPr>
          </a:p>
          <a:p>
            <a:pPr algn="ctr" eaLnBrk="1" hangingPunct="1"/>
            <a:endParaRPr lang="en-GB" sz="1200" dirty="0">
              <a:latin typeface="+mj-lt"/>
            </a:endParaRPr>
          </a:p>
        </p:txBody>
      </p:sp>
      <p:sp>
        <p:nvSpPr>
          <p:cNvPr id="39947" name="AutoShape 125"/>
          <p:cNvSpPr>
            <a:spLocks noChangeArrowheads="1"/>
          </p:cNvSpPr>
          <p:nvPr/>
        </p:nvSpPr>
        <p:spPr bwMode="auto">
          <a:xfrm rot="10674807">
            <a:off x="2843213" y="2565400"/>
            <a:ext cx="3810000" cy="3810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6221 w 21600"/>
              <a:gd name="T13" fmla="*/ 0 h 21600"/>
              <a:gd name="T14" fmla="*/ 15379 w 21600"/>
              <a:gd name="T15" fmla="*/ 5398 h 21600"/>
            </a:gdLst>
            <a:ahLst/>
            <a:cxnLst>
              <a:cxn ang="T8">
                <a:pos x="T0" y="T1"/>
              </a:cxn>
              <a:cxn ang="T9">
                <a:pos x="T2" y="T3"/>
              </a:cxn>
              <a:cxn ang="T10">
                <a:pos x="T4" y="T5"/>
              </a:cxn>
              <a:cxn ang="T11">
                <a:pos x="T6" y="T7"/>
              </a:cxn>
            </a:cxnLst>
            <a:rect l="T12" t="T13" r="T14" b="T15"/>
            <a:pathLst>
              <a:path w="21600" h="21600">
                <a:moveTo>
                  <a:pt x="9220" y="5049"/>
                </a:moveTo>
                <a:cubicBezTo>
                  <a:pt x="9734" y="4907"/>
                  <a:pt x="10266" y="4835"/>
                  <a:pt x="10800" y="4836"/>
                </a:cubicBezTo>
                <a:cubicBezTo>
                  <a:pt x="11333" y="4836"/>
                  <a:pt x="11865" y="4907"/>
                  <a:pt x="12379" y="5049"/>
                </a:cubicBezTo>
                <a:lnTo>
                  <a:pt x="13661" y="385"/>
                </a:lnTo>
                <a:cubicBezTo>
                  <a:pt x="12728" y="129"/>
                  <a:pt x="11766" y="-1"/>
                  <a:pt x="10799" y="0"/>
                </a:cubicBezTo>
                <a:cubicBezTo>
                  <a:pt x="9833" y="0"/>
                  <a:pt x="8871" y="129"/>
                  <a:pt x="7938" y="385"/>
                </a:cubicBezTo>
                <a:lnTo>
                  <a:pt x="9220" y="5049"/>
                </a:lnTo>
                <a:close/>
              </a:path>
            </a:pathLst>
          </a:custGeom>
          <a:gradFill rotWithShape="0">
            <a:gsLst>
              <a:gs pos="0">
                <a:schemeClr val="accent1"/>
              </a:gs>
              <a:gs pos="100000">
                <a:srgbClr val="33CC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grpSp>
        <p:nvGrpSpPr>
          <p:cNvPr id="39948" name="Group 126"/>
          <p:cNvGrpSpPr>
            <a:grpSpLocks/>
          </p:cNvGrpSpPr>
          <p:nvPr/>
        </p:nvGrpSpPr>
        <p:grpSpPr bwMode="auto">
          <a:xfrm>
            <a:off x="1692275" y="5867400"/>
            <a:ext cx="503238" cy="649288"/>
            <a:chOff x="1824" y="2160"/>
            <a:chExt cx="593" cy="718"/>
          </a:xfrm>
        </p:grpSpPr>
        <p:sp>
          <p:nvSpPr>
            <p:cNvPr id="40096" name="Freeform 127"/>
            <p:cNvSpPr>
              <a:spLocks/>
            </p:cNvSpPr>
            <p:nvPr/>
          </p:nvSpPr>
          <p:spPr bwMode="auto">
            <a:xfrm flipH="1">
              <a:off x="2075" y="2405"/>
              <a:ext cx="53" cy="44"/>
            </a:xfrm>
            <a:custGeom>
              <a:avLst/>
              <a:gdLst>
                <a:gd name="T0" fmla="*/ 1 w 105"/>
                <a:gd name="T1" fmla="*/ 0 h 89"/>
                <a:gd name="T2" fmla="*/ 1 w 105"/>
                <a:gd name="T3" fmla="*/ 0 h 89"/>
                <a:gd name="T4" fmla="*/ 0 w 105"/>
                <a:gd name="T5" fmla="*/ 0 h 89"/>
                <a:gd name="T6" fmla="*/ 0 w 105"/>
                <a:gd name="T7" fmla="*/ 0 h 89"/>
                <a:gd name="T8" fmla="*/ 1 w 105"/>
                <a:gd name="T9" fmla="*/ 0 h 89"/>
                <a:gd name="T10" fmla="*/ 1 w 105"/>
                <a:gd name="T11" fmla="*/ 0 h 89"/>
                <a:gd name="T12" fmla="*/ 1 w 105"/>
                <a:gd name="T13" fmla="*/ 0 h 89"/>
                <a:gd name="T14" fmla="*/ 1 w 105"/>
                <a:gd name="T15" fmla="*/ 0 h 89"/>
                <a:gd name="T16" fmla="*/ 1 w 105"/>
                <a:gd name="T17" fmla="*/ 0 h 89"/>
                <a:gd name="T18" fmla="*/ 1 w 105"/>
                <a:gd name="T19" fmla="*/ 0 h 89"/>
                <a:gd name="T20" fmla="*/ 1 w 105"/>
                <a:gd name="T21" fmla="*/ 0 h 89"/>
                <a:gd name="T22" fmla="*/ 1 w 105"/>
                <a:gd name="T23" fmla="*/ 0 h 89"/>
                <a:gd name="T24" fmla="*/ 1 w 105"/>
                <a:gd name="T25" fmla="*/ 0 h 89"/>
                <a:gd name="T26" fmla="*/ 1 w 105"/>
                <a:gd name="T27" fmla="*/ 0 h 89"/>
                <a:gd name="T28" fmla="*/ 1 w 105"/>
                <a:gd name="T29" fmla="*/ 0 h 89"/>
                <a:gd name="T30" fmla="*/ 1 w 105"/>
                <a:gd name="T31" fmla="*/ 0 h 89"/>
                <a:gd name="T32" fmla="*/ 1 w 105"/>
                <a:gd name="T33" fmla="*/ 0 h 89"/>
                <a:gd name="T34" fmla="*/ 1 w 105"/>
                <a:gd name="T35" fmla="*/ 0 h 89"/>
                <a:gd name="T36" fmla="*/ 1 w 105"/>
                <a:gd name="T37" fmla="*/ 0 h 89"/>
                <a:gd name="T38" fmla="*/ 1 w 105"/>
                <a:gd name="T39" fmla="*/ 0 h 89"/>
                <a:gd name="T40" fmla="*/ 1 w 105"/>
                <a:gd name="T41" fmla="*/ 0 h 89"/>
                <a:gd name="T42" fmla="*/ 1 w 105"/>
                <a:gd name="T43" fmla="*/ 0 h 89"/>
                <a:gd name="T44" fmla="*/ 1 w 105"/>
                <a:gd name="T45" fmla="*/ 0 h 89"/>
                <a:gd name="T46" fmla="*/ 1 w 105"/>
                <a:gd name="T47" fmla="*/ 0 h 89"/>
                <a:gd name="T48" fmla="*/ 1 w 105"/>
                <a:gd name="T49" fmla="*/ 0 h 89"/>
                <a:gd name="T50" fmla="*/ 1 w 105"/>
                <a:gd name="T51" fmla="*/ 0 h 89"/>
                <a:gd name="T52" fmla="*/ 1 w 105"/>
                <a:gd name="T53" fmla="*/ 0 h 89"/>
                <a:gd name="T54" fmla="*/ 1 w 105"/>
                <a:gd name="T55" fmla="*/ 0 h 89"/>
                <a:gd name="T56" fmla="*/ 1 w 105"/>
                <a:gd name="T57" fmla="*/ 0 h 89"/>
                <a:gd name="T58" fmla="*/ 1 w 105"/>
                <a:gd name="T59" fmla="*/ 0 h 89"/>
                <a:gd name="T60" fmla="*/ 1 w 105"/>
                <a:gd name="T61" fmla="*/ 0 h 89"/>
                <a:gd name="T62" fmla="*/ 1 w 105"/>
                <a:gd name="T63" fmla="*/ 0 h 89"/>
                <a:gd name="T64" fmla="*/ 1 w 105"/>
                <a:gd name="T65" fmla="*/ 0 h 89"/>
                <a:gd name="T66" fmla="*/ 1 w 105"/>
                <a:gd name="T67" fmla="*/ 0 h 89"/>
                <a:gd name="T68" fmla="*/ 1 w 105"/>
                <a:gd name="T69" fmla="*/ 0 h 89"/>
                <a:gd name="T70" fmla="*/ 1 w 105"/>
                <a:gd name="T71" fmla="*/ 0 h 89"/>
                <a:gd name="T72" fmla="*/ 1 w 105"/>
                <a:gd name="T73" fmla="*/ 0 h 89"/>
                <a:gd name="T74" fmla="*/ 1 w 105"/>
                <a:gd name="T75" fmla="*/ 0 h 89"/>
                <a:gd name="T76" fmla="*/ 1 w 105"/>
                <a:gd name="T77" fmla="*/ 0 h 89"/>
                <a:gd name="T78" fmla="*/ 1 w 105"/>
                <a:gd name="T79" fmla="*/ 0 h 89"/>
                <a:gd name="T80" fmla="*/ 1 w 105"/>
                <a:gd name="T81" fmla="*/ 0 h 89"/>
                <a:gd name="T82" fmla="*/ 1 w 105"/>
                <a:gd name="T83" fmla="*/ 0 h 89"/>
                <a:gd name="T84" fmla="*/ 1 w 105"/>
                <a:gd name="T85" fmla="*/ 0 h 89"/>
                <a:gd name="T86" fmla="*/ 1 w 105"/>
                <a:gd name="T87" fmla="*/ 0 h 89"/>
                <a:gd name="T88" fmla="*/ 1 w 105"/>
                <a:gd name="T89" fmla="*/ 0 h 89"/>
                <a:gd name="T90" fmla="*/ 1 w 105"/>
                <a:gd name="T91" fmla="*/ 0 h 89"/>
                <a:gd name="T92" fmla="*/ 1 w 105"/>
                <a:gd name="T93" fmla="*/ 0 h 89"/>
                <a:gd name="T94" fmla="*/ 1 w 105"/>
                <a:gd name="T95" fmla="*/ 0 h 89"/>
                <a:gd name="T96" fmla="*/ 1 w 105"/>
                <a:gd name="T97" fmla="*/ 0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5"/>
                <a:gd name="T148" fmla="*/ 0 h 89"/>
                <a:gd name="T149" fmla="*/ 105 w 105"/>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5" h="89">
                  <a:moveTo>
                    <a:pt x="5" y="19"/>
                  </a:moveTo>
                  <a:lnTo>
                    <a:pt x="2" y="15"/>
                  </a:lnTo>
                  <a:lnTo>
                    <a:pt x="0" y="12"/>
                  </a:lnTo>
                  <a:lnTo>
                    <a:pt x="0" y="8"/>
                  </a:lnTo>
                  <a:lnTo>
                    <a:pt x="1" y="5"/>
                  </a:lnTo>
                  <a:lnTo>
                    <a:pt x="5" y="2"/>
                  </a:lnTo>
                  <a:lnTo>
                    <a:pt x="8" y="0"/>
                  </a:lnTo>
                  <a:lnTo>
                    <a:pt x="11" y="0"/>
                  </a:lnTo>
                  <a:lnTo>
                    <a:pt x="15" y="2"/>
                  </a:lnTo>
                  <a:lnTo>
                    <a:pt x="18" y="4"/>
                  </a:lnTo>
                  <a:lnTo>
                    <a:pt x="26" y="6"/>
                  </a:lnTo>
                  <a:lnTo>
                    <a:pt x="36" y="9"/>
                  </a:lnTo>
                  <a:lnTo>
                    <a:pt x="47" y="13"/>
                  </a:lnTo>
                  <a:lnTo>
                    <a:pt x="58" y="16"/>
                  </a:lnTo>
                  <a:lnTo>
                    <a:pt x="67" y="19"/>
                  </a:lnTo>
                  <a:lnTo>
                    <a:pt x="74" y="21"/>
                  </a:lnTo>
                  <a:lnTo>
                    <a:pt x="77" y="23"/>
                  </a:lnTo>
                  <a:lnTo>
                    <a:pt x="82" y="29"/>
                  </a:lnTo>
                  <a:lnTo>
                    <a:pt x="89" y="36"/>
                  </a:lnTo>
                  <a:lnTo>
                    <a:pt x="94" y="44"/>
                  </a:lnTo>
                  <a:lnTo>
                    <a:pt x="99" y="48"/>
                  </a:lnTo>
                  <a:lnTo>
                    <a:pt x="101" y="51"/>
                  </a:lnTo>
                  <a:lnTo>
                    <a:pt x="104" y="53"/>
                  </a:lnTo>
                  <a:lnTo>
                    <a:pt x="105" y="57"/>
                  </a:lnTo>
                  <a:lnTo>
                    <a:pt x="105" y="60"/>
                  </a:lnTo>
                  <a:lnTo>
                    <a:pt x="105" y="66"/>
                  </a:lnTo>
                  <a:lnTo>
                    <a:pt x="105" y="76"/>
                  </a:lnTo>
                  <a:lnTo>
                    <a:pt x="105" y="84"/>
                  </a:lnTo>
                  <a:lnTo>
                    <a:pt x="101" y="89"/>
                  </a:lnTo>
                  <a:lnTo>
                    <a:pt x="99" y="89"/>
                  </a:lnTo>
                  <a:lnTo>
                    <a:pt x="97" y="85"/>
                  </a:lnTo>
                  <a:lnTo>
                    <a:pt x="94" y="83"/>
                  </a:lnTo>
                  <a:lnTo>
                    <a:pt x="93" y="80"/>
                  </a:lnTo>
                  <a:lnTo>
                    <a:pt x="91" y="76"/>
                  </a:lnTo>
                  <a:lnTo>
                    <a:pt x="90" y="70"/>
                  </a:lnTo>
                  <a:lnTo>
                    <a:pt x="87" y="66"/>
                  </a:lnTo>
                  <a:lnTo>
                    <a:pt x="85" y="63"/>
                  </a:lnTo>
                  <a:lnTo>
                    <a:pt x="82" y="61"/>
                  </a:lnTo>
                  <a:lnTo>
                    <a:pt x="75" y="55"/>
                  </a:lnTo>
                  <a:lnTo>
                    <a:pt x="68" y="51"/>
                  </a:lnTo>
                  <a:lnTo>
                    <a:pt x="61" y="48"/>
                  </a:lnTo>
                  <a:lnTo>
                    <a:pt x="54" y="46"/>
                  </a:lnTo>
                  <a:lnTo>
                    <a:pt x="44" y="43"/>
                  </a:lnTo>
                  <a:lnTo>
                    <a:pt x="33" y="38"/>
                  </a:lnTo>
                  <a:lnTo>
                    <a:pt x="28" y="35"/>
                  </a:lnTo>
                  <a:lnTo>
                    <a:pt x="22" y="31"/>
                  </a:lnTo>
                  <a:lnTo>
                    <a:pt x="15" y="27"/>
                  </a:lnTo>
                  <a:lnTo>
                    <a:pt x="8" y="21"/>
                  </a:lnTo>
                  <a:lnTo>
                    <a:pt x="5" y="19"/>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97" name="Freeform 128"/>
            <p:cNvSpPr>
              <a:spLocks/>
            </p:cNvSpPr>
            <p:nvPr/>
          </p:nvSpPr>
          <p:spPr bwMode="auto">
            <a:xfrm flipH="1">
              <a:off x="2118" y="2406"/>
              <a:ext cx="9" cy="9"/>
            </a:xfrm>
            <a:custGeom>
              <a:avLst/>
              <a:gdLst>
                <a:gd name="T0" fmla="*/ 1 w 18"/>
                <a:gd name="T1" fmla="*/ 0 h 19"/>
                <a:gd name="T2" fmla="*/ 1 w 18"/>
                <a:gd name="T3" fmla="*/ 0 h 19"/>
                <a:gd name="T4" fmla="*/ 1 w 18"/>
                <a:gd name="T5" fmla="*/ 0 h 19"/>
                <a:gd name="T6" fmla="*/ 1 w 18"/>
                <a:gd name="T7" fmla="*/ 0 h 19"/>
                <a:gd name="T8" fmla="*/ 1 w 18"/>
                <a:gd name="T9" fmla="*/ 0 h 19"/>
                <a:gd name="T10" fmla="*/ 1 w 18"/>
                <a:gd name="T11" fmla="*/ 0 h 19"/>
                <a:gd name="T12" fmla="*/ 1 w 18"/>
                <a:gd name="T13" fmla="*/ 0 h 19"/>
                <a:gd name="T14" fmla="*/ 1 w 18"/>
                <a:gd name="T15" fmla="*/ 0 h 19"/>
                <a:gd name="T16" fmla="*/ 1 w 18"/>
                <a:gd name="T17" fmla="*/ 0 h 19"/>
                <a:gd name="T18" fmla="*/ 0 w 18"/>
                <a:gd name="T19" fmla="*/ 0 h 19"/>
                <a:gd name="T20" fmla="*/ 0 w 18"/>
                <a:gd name="T21" fmla="*/ 0 h 19"/>
                <a:gd name="T22" fmla="*/ 1 w 18"/>
                <a:gd name="T23" fmla="*/ 0 h 19"/>
                <a:gd name="T24" fmla="*/ 1 w 18"/>
                <a:gd name="T25" fmla="*/ 0 h 19"/>
                <a:gd name="T26" fmla="*/ 1 w 18"/>
                <a:gd name="T27" fmla="*/ 0 h 19"/>
                <a:gd name="T28" fmla="*/ 1 w 18"/>
                <a:gd name="T29" fmla="*/ 0 h 19"/>
                <a:gd name="T30" fmla="*/ 1 w 18"/>
                <a:gd name="T31" fmla="*/ 0 h 19"/>
                <a:gd name="T32" fmla="*/ 1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17" y="15"/>
                  </a:moveTo>
                  <a:lnTo>
                    <a:pt x="18" y="12"/>
                  </a:lnTo>
                  <a:lnTo>
                    <a:pt x="18" y="7"/>
                  </a:lnTo>
                  <a:lnTo>
                    <a:pt x="17" y="4"/>
                  </a:lnTo>
                  <a:lnTo>
                    <a:pt x="14" y="1"/>
                  </a:lnTo>
                  <a:lnTo>
                    <a:pt x="10" y="0"/>
                  </a:lnTo>
                  <a:lnTo>
                    <a:pt x="7" y="0"/>
                  </a:lnTo>
                  <a:lnTo>
                    <a:pt x="4" y="1"/>
                  </a:lnTo>
                  <a:lnTo>
                    <a:pt x="1" y="5"/>
                  </a:lnTo>
                  <a:lnTo>
                    <a:pt x="0" y="8"/>
                  </a:lnTo>
                  <a:lnTo>
                    <a:pt x="0" y="12"/>
                  </a:lnTo>
                  <a:lnTo>
                    <a:pt x="1" y="15"/>
                  </a:lnTo>
                  <a:lnTo>
                    <a:pt x="4" y="18"/>
                  </a:lnTo>
                  <a:lnTo>
                    <a:pt x="7" y="19"/>
                  </a:lnTo>
                  <a:lnTo>
                    <a:pt x="12" y="19"/>
                  </a:lnTo>
                  <a:lnTo>
                    <a:pt x="15" y="18"/>
                  </a:lnTo>
                  <a:lnTo>
                    <a:pt x="17" y="15"/>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98" name="Freeform 129"/>
            <p:cNvSpPr>
              <a:spLocks/>
            </p:cNvSpPr>
            <p:nvPr/>
          </p:nvSpPr>
          <p:spPr bwMode="auto">
            <a:xfrm flipH="1">
              <a:off x="2118" y="2264"/>
              <a:ext cx="169" cy="151"/>
            </a:xfrm>
            <a:custGeom>
              <a:avLst/>
              <a:gdLst>
                <a:gd name="T0" fmla="*/ 1 w 337"/>
                <a:gd name="T1" fmla="*/ 1 h 302"/>
                <a:gd name="T2" fmla="*/ 1 w 337"/>
                <a:gd name="T3" fmla="*/ 1 h 302"/>
                <a:gd name="T4" fmla="*/ 1 w 337"/>
                <a:gd name="T5" fmla="*/ 1 h 302"/>
                <a:gd name="T6" fmla="*/ 1 w 337"/>
                <a:gd name="T7" fmla="*/ 1 h 302"/>
                <a:gd name="T8" fmla="*/ 1 w 337"/>
                <a:gd name="T9" fmla="*/ 1 h 302"/>
                <a:gd name="T10" fmla="*/ 1 w 337"/>
                <a:gd name="T11" fmla="*/ 1 h 302"/>
                <a:gd name="T12" fmla="*/ 1 w 337"/>
                <a:gd name="T13" fmla="*/ 1 h 302"/>
                <a:gd name="T14" fmla="*/ 1 w 337"/>
                <a:gd name="T15" fmla="*/ 1 h 302"/>
                <a:gd name="T16" fmla="*/ 1 w 337"/>
                <a:gd name="T17" fmla="*/ 1 h 302"/>
                <a:gd name="T18" fmla="*/ 1 w 337"/>
                <a:gd name="T19" fmla="*/ 1 h 302"/>
                <a:gd name="T20" fmla="*/ 1 w 337"/>
                <a:gd name="T21" fmla="*/ 1 h 302"/>
                <a:gd name="T22" fmla="*/ 1 w 337"/>
                <a:gd name="T23" fmla="*/ 1 h 302"/>
                <a:gd name="T24" fmla="*/ 1 w 337"/>
                <a:gd name="T25" fmla="*/ 1 h 302"/>
                <a:gd name="T26" fmla="*/ 1 w 337"/>
                <a:gd name="T27" fmla="*/ 1 h 302"/>
                <a:gd name="T28" fmla="*/ 1 w 337"/>
                <a:gd name="T29" fmla="*/ 1 h 302"/>
                <a:gd name="T30" fmla="*/ 1 w 337"/>
                <a:gd name="T31" fmla="*/ 1 h 302"/>
                <a:gd name="T32" fmla="*/ 1 w 337"/>
                <a:gd name="T33" fmla="*/ 1 h 302"/>
                <a:gd name="T34" fmla="*/ 1 w 337"/>
                <a:gd name="T35" fmla="*/ 1 h 302"/>
                <a:gd name="T36" fmla="*/ 1 w 337"/>
                <a:gd name="T37" fmla="*/ 1 h 302"/>
                <a:gd name="T38" fmla="*/ 1 w 337"/>
                <a:gd name="T39" fmla="*/ 1 h 302"/>
                <a:gd name="T40" fmla="*/ 1 w 337"/>
                <a:gd name="T41" fmla="*/ 1 h 302"/>
                <a:gd name="T42" fmla="*/ 1 w 337"/>
                <a:gd name="T43" fmla="*/ 1 h 302"/>
                <a:gd name="T44" fmla="*/ 1 w 337"/>
                <a:gd name="T45" fmla="*/ 1 h 302"/>
                <a:gd name="T46" fmla="*/ 1 w 337"/>
                <a:gd name="T47" fmla="*/ 1 h 302"/>
                <a:gd name="T48" fmla="*/ 1 w 337"/>
                <a:gd name="T49" fmla="*/ 1 h 302"/>
                <a:gd name="T50" fmla="*/ 1 w 337"/>
                <a:gd name="T51" fmla="*/ 1 h 302"/>
                <a:gd name="T52" fmla="*/ 1 w 337"/>
                <a:gd name="T53" fmla="*/ 1 h 302"/>
                <a:gd name="T54" fmla="*/ 1 w 337"/>
                <a:gd name="T55" fmla="*/ 1 h 302"/>
                <a:gd name="T56" fmla="*/ 1 w 337"/>
                <a:gd name="T57" fmla="*/ 1 h 302"/>
                <a:gd name="T58" fmla="*/ 1 w 337"/>
                <a:gd name="T59" fmla="*/ 1 h 302"/>
                <a:gd name="T60" fmla="*/ 1 w 337"/>
                <a:gd name="T61" fmla="*/ 1 h 302"/>
                <a:gd name="T62" fmla="*/ 1 w 337"/>
                <a:gd name="T63" fmla="*/ 1 h 302"/>
                <a:gd name="T64" fmla="*/ 1 w 337"/>
                <a:gd name="T65" fmla="*/ 1 h 302"/>
                <a:gd name="T66" fmla="*/ 1 w 337"/>
                <a:gd name="T67" fmla="*/ 1 h 302"/>
                <a:gd name="T68" fmla="*/ 1 w 337"/>
                <a:gd name="T69" fmla="*/ 1 h 302"/>
                <a:gd name="T70" fmla="*/ 1 w 337"/>
                <a:gd name="T71" fmla="*/ 1 h 302"/>
                <a:gd name="T72" fmla="*/ 1 w 337"/>
                <a:gd name="T73" fmla="*/ 1 h 302"/>
                <a:gd name="T74" fmla="*/ 1 w 337"/>
                <a:gd name="T75" fmla="*/ 1 h 302"/>
                <a:gd name="T76" fmla="*/ 1 w 337"/>
                <a:gd name="T77" fmla="*/ 1 h 302"/>
                <a:gd name="T78" fmla="*/ 1 w 337"/>
                <a:gd name="T79" fmla="*/ 1 h 302"/>
                <a:gd name="T80" fmla="*/ 1 w 337"/>
                <a:gd name="T81" fmla="*/ 1 h 302"/>
                <a:gd name="T82" fmla="*/ 1 w 337"/>
                <a:gd name="T83" fmla="*/ 1 h 302"/>
                <a:gd name="T84" fmla="*/ 1 w 337"/>
                <a:gd name="T85" fmla="*/ 1 h 302"/>
                <a:gd name="T86" fmla="*/ 1 w 337"/>
                <a:gd name="T87" fmla="*/ 1 h 3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37"/>
                <a:gd name="T133" fmla="*/ 0 h 302"/>
                <a:gd name="T134" fmla="*/ 337 w 337"/>
                <a:gd name="T135" fmla="*/ 302 h 3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37" h="302">
                  <a:moveTo>
                    <a:pt x="326" y="302"/>
                  </a:moveTo>
                  <a:lnTo>
                    <a:pt x="328" y="302"/>
                  </a:lnTo>
                  <a:lnTo>
                    <a:pt x="331" y="302"/>
                  </a:lnTo>
                  <a:lnTo>
                    <a:pt x="333" y="301"/>
                  </a:lnTo>
                  <a:lnTo>
                    <a:pt x="335" y="299"/>
                  </a:lnTo>
                  <a:lnTo>
                    <a:pt x="337" y="296"/>
                  </a:lnTo>
                  <a:lnTo>
                    <a:pt x="337" y="292"/>
                  </a:lnTo>
                  <a:lnTo>
                    <a:pt x="337" y="289"/>
                  </a:lnTo>
                  <a:lnTo>
                    <a:pt x="335" y="286"/>
                  </a:lnTo>
                  <a:lnTo>
                    <a:pt x="331" y="282"/>
                  </a:lnTo>
                  <a:lnTo>
                    <a:pt x="327" y="279"/>
                  </a:lnTo>
                  <a:lnTo>
                    <a:pt x="323" y="274"/>
                  </a:lnTo>
                  <a:lnTo>
                    <a:pt x="317" y="271"/>
                  </a:lnTo>
                  <a:lnTo>
                    <a:pt x="311" y="267"/>
                  </a:lnTo>
                  <a:lnTo>
                    <a:pt x="305" y="264"/>
                  </a:lnTo>
                  <a:lnTo>
                    <a:pt x="299" y="259"/>
                  </a:lnTo>
                  <a:lnTo>
                    <a:pt x="293" y="254"/>
                  </a:lnTo>
                  <a:lnTo>
                    <a:pt x="286" y="249"/>
                  </a:lnTo>
                  <a:lnTo>
                    <a:pt x="279" y="243"/>
                  </a:lnTo>
                  <a:lnTo>
                    <a:pt x="271" y="236"/>
                  </a:lnTo>
                  <a:lnTo>
                    <a:pt x="264" y="229"/>
                  </a:lnTo>
                  <a:lnTo>
                    <a:pt x="256" y="222"/>
                  </a:lnTo>
                  <a:lnTo>
                    <a:pt x="249" y="216"/>
                  </a:lnTo>
                  <a:lnTo>
                    <a:pt x="243" y="211"/>
                  </a:lnTo>
                  <a:lnTo>
                    <a:pt x="238" y="205"/>
                  </a:lnTo>
                  <a:lnTo>
                    <a:pt x="229" y="196"/>
                  </a:lnTo>
                  <a:lnTo>
                    <a:pt x="219" y="189"/>
                  </a:lnTo>
                  <a:lnTo>
                    <a:pt x="208" y="183"/>
                  </a:lnTo>
                  <a:lnTo>
                    <a:pt x="199" y="177"/>
                  </a:lnTo>
                  <a:lnTo>
                    <a:pt x="191" y="174"/>
                  </a:lnTo>
                  <a:lnTo>
                    <a:pt x="184" y="170"/>
                  </a:lnTo>
                  <a:lnTo>
                    <a:pt x="180" y="167"/>
                  </a:lnTo>
                  <a:lnTo>
                    <a:pt x="176" y="165"/>
                  </a:lnTo>
                  <a:lnTo>
                    <a:pt x="170" y="154"/>
                  </a:lnTo>
                  <a:lnTo>
                    <a:pt x="164" y="143"/>
                  </a:lnTo>
                  <a:lnTo>
                    <a:pt x="155" y="130"/>
                  </a:lnTo>
                  <a:lnTo>
                    <a:pt x="146" y="116"/>
                  </a:lnTo>
                  <a:lnTo>
                    <a:pt x="136" y="101"/>
                  </a:lnTo>
                  <a:lnTo>
                    <a:pt x="124" y="86"/>
                  </a:lnTo>
                  <a:lnTo>
                    <a:pt x="111" y="70"/>
                  </a:lnTo>
                  <a:lnTo>
                    <a:pt x="96" y="54"/>
                  </a:lnTo>
                  <a:lnTo>
                    <a:pt x="90" y="46"/>
                  </a:lnTo>
                  <a:lnTo>
                    <a:pt x="83" y="35"/>
                  </a:lnTo>
                  <a:lnTo>
                    <a:pt x="75" y="23"/>
                  </a:lnTo>
                  <a:lnTo>
                    <a:pt x="68" y="15"/>
                  </a:lnTo>
                  <a:lnTo>
                    <a:pt x="53" y="4"/>
                  </a:lnTo>
                  <a:lnTo>
                    <a:pt x="37" y="0"/>
                  </a:lnTo>
                  <a:lnTo>
                    <a:pt x="23" y="2"/>
                  </a:lnTo>
                  <a:lnTo>
                    <a:pt x="11" y="10"/>
                  </a:lnTo>
                  <a:lnTo>
                    <a:pt x="3" y="22"/>
                  </a:lnTo>
                  <a:lnTo>
                    <a:pt x="0" y="36"/>
                  </a:lnTo>
                  <a:lnTo>
                    <a:pt x="3" y="51"/>
                  </a:lnTo>
                  <a:lnTo>
                    <a:pt x="14" y="66"/>
                  </a:lnTo>
                  <a:lnTo>
                    <a:pt x="22" y="74"/>
                  </a:lnTo>
                  <a:lnTo>
                    <a:pt x="32" y="85"/>
                  </a:lnTo>
                  <a:lnTo>
                    <a:pt x="43" y="97"/>
                  </a:lnTo>
                  <a:lnTo>
                    <a:pt x="53" y="109"/>
                  </a:lnTo>
                  <a:lnTo>
                    <a:pt x="62" y="121"/>
                  </a:lnTo>
                  <a:lnTo>
                    <a:pt x="71" y="132"/>
                  </a:lnTo>
                  <a:lnTo>
                    <a:pt x="78" y="141"/>
                  </a:lnTo>
                  <a:lnTo>
                    <a:pt x="84" y="147"/>
                  </a:lnTo>
                  <a:lnTo>
                    <a:pt x="90" y="153"/>
                  </a:lnTo>
                  <a:lnTo>
                    <a:pt x="98" y="160"/>
                  </a:lnTo>
                  <a:lnTo>
                    <a:pt x="106" y="168"/>
                  </a:lnTo>
                  <a:lnTo>
                    <a:pt x="115" y="177"/>
                  </a:lnTo>
                  <a:lnTo>
                    <a:pt x="123" y="185"/>
                  </a:lnTo>
                  <a:lnTo>
                    <a:pt x="131" y="193"/>
                  </a:lnTo>
                  <a:lnTo>
                    <a:pt x="138" y="199"/>
                  </a:lnTo>
                  <a:lnTo>
                    <a:pt x="142" y="203"/>
                  </a:lnTo>
                  <a:lnTo>
                    <a:pt x="147" y="207"/>
                  </a:lnTo>
                  <a:lnTo>
                    <a:pt x="153" y="213"/>
                  </a:lnTo>
                  <a:lnTo>
                    <a:pt x="160" y="218"/>
                  </a:lnTo>
                  <a:lnTo>
                    <a:pt x="169" y="223"/>
                  </a:lnTo>
                  <a:lnTo>
                    <a:pt x="175" y="227"/>
                  </a:lnTo>
                  <a:lnTo>
                    <a:pt x="182" y="231"/>
                  </a:lnTo>
                  <a:lnTo>
                    <a:pt x="190" y="237"/>
                  </a:lnTo>
                  <a:lnTo>
                    <a:pt x="198" y="243"/>
                  </a:lnTo>
                  <a:lnTo>
                    <a:pt x="207" y="249"/>
                  </a:lnTo>
                  <a:lnTo>
                    <a:pt x="218" y="254"/>
                  </a:lnTo>
                  <a:lnTo>
                    <a:pt x="227" y="260"/>
                  </a:lnTo>
                  <a:lnTo>
                    <a:pt x="236" y="266"/>
                  </a:lnTo>
                  <a:lnTo>
                    <a:pt x="246" y="272"/>
                  </a:lnTo>
                  <a:lnTo>
                    <a:pt x="257" y="277"/>
                  </a:lnTo>
                  <a:lnTo>
                    <a:pt x="270" y="283"/>
                  </a:lnTo>
                  <a:lnTo>
                    <a:pt x="281" y="289"/>
                  </a:lnTo>
                  <a:lnTo>
                    <a:pt x="293" y="294"/>
                  </a:lnTo>
                  <a:lnTo>
                    <a:pt x="305" y="298"/>
                  </a:lnTo>
                  <a:lnTo>
                    <a:pt x="316" y="301"/>
                  </a:lnTo>
                  <a:lnTo>
                    <a:pt x="326" y="302"/>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99" name="Freeform 130"/>
            <p:cNvSpPr>
              <a:spLocks/>
            </p:cNvSpPr>
            <p:nvPr/>
          </p:nvSpPr>
          <p:spPr bwMode="auto">
            <a:xfrm flipH="1">
              <a:off x="2118" y="2406"/>
              <a:ext cx="9" cy="9"/>
            </a:xfrm>
            <a:custGeom>
              <a:avLst/>
              <a:gdLst>
                <a:gd name="T0" fmla="*/ 1 w 18"/>
                <a:gd name="T1" fmla="*/ 0 h 19"/>
                <a:gd name="T2" fmla="*/ 1 w 18"/>
                <a:gd name="T3" fmla="*/ 0 h 19"/>
                <a:gd name="T4" fmla="*/ 1 w 18"/>
                <a:gd name="T5" fmla="*/ 0 h 19"/>
                <a:gd name="T6" fmla="*/ 1 w 18"/>
                <a:gd name="T7" fmla="*/ 0 h 19"/>
                <a:gd name="T8" fmla="*/ 1 w 18"/>
                <a:gd name="T9" fmla="*/ 0 h 19"/>
                <a:gd name="T10" fmla="*/ 1 w 18"/>
                <a:gd name="T11" fmla="*/ 0 h 19"/>
                <a:gd name="T12" fmla="*/ 1 w 18"/>
                <a:gd name="T13" fmla="*/ 0 h 19"/>
                <a:gd name="T14" fmla="*/ 1 w 18"/>
                <a:gd name="T15" fmla="*/ 0 h 19"/>
                <a:gd name="T16" fmla="*/ 1 w 18"/>
                <a:gd name="T17" fmla="*/ 0 h 19"/>
                <a:gd name="T18" fmla="*/ 0 w 18"/>
                <a:gd name="T19" fmla="*/ 0 h 19"/>
                <a:gd name="T20" fmla="*/ 0 w 18"/>
                <a:gd name="T21" fmla="*/ 0 h 19"/>
                <a:gd name="T22" fmla="*/ 0 w 18"/>
                <a:gd name="T23" fmla="*/ 0 h 19"/>
                <a:gd name="T24" fmla="*/ 1 w 18"/>
                <a:gd name="T25" fmla="*/ 0 h 19"/>
                <a:gd name="T26" fmla="*/ 1 w 18"/>
                <a:gd name="T27" fmla="*/ 0 h 19"/>
                <a:gd name="T28" fmla="*/ 1 w 18"/>
                <a:gd name="T29" fmla="*/ 0 h 19"/>
                <a:gd name="T30" fmla="*/ 1 w 18"/>
                <a:gd name="T31" fmla="*/ 0 h 19"/>
                <a:gd name="T32" fmla="*/ 1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16" y="16"/>
                  </a:moveTo>
                  <a:lnTo>
                    <a:pt x="18" y="13"/>
                  </a:lnTo>
                  <a:lnTo>
                    <a:pt x="18" y="9"/>
                  </a:lnTo>
                  <a:lnTo>
                    <a:pt x="18" y="6"/>
                  </a:lnTo>
                  <a:lnTo>
                    <a:pt x="16" y="3"/>
                  </a:lnTo>
                  <a:lnTo>
                    <a:pt x="13" y="0"/>
                  </a:lnTo>
                  <a:lnTo>
                    <a:pt x="9" y="0"/>
                  </a:lnTo>
                  <a:lnTo>
                    <a:pt x="6" y="0"/>
                  </a:lnTo>
                  <a:lnTo>
                    <a:pt x="2" y="3"/>
                  </a:lnTo>
                  <a:lnTo>
                    <a:pt x="0" y="6"/>
                  </a:lnTo>
                  <a:lnTo>
                    <a:pt x="0" y="9"/>
                  </a:lnTo>
                  <a:lnTo>
                    <a:pt x="0" y="13"/>
                  </a:lnTo>
                  <a:lnTo>
                    <a:pt x="2" y="16"/>
                  </a:lnTo>
                  <a:lnTo>
                    <a:pt x="6" y="19"/>
                  </a:lnTo>
                  <a:lnTo>
                    <a:pt x="9" y="19"/>
                  </a:lnTo>
                  <a:lnTo>
                    <a:pt x="13" y="19"/>
                  </a:lnTo>
                  <a:lnTo>
                    <a:pt x="16" y="16"/>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00" name="Freeform 131"/>
            <p:cNvSpPr>
              <a:spLocks/>
            </p:cNvSpPr>
            <p:nvPr/>
          </p:nvSpPr>
          <p:spPr bwMode="auto">
            <a:xfrm flipH="1">
              <a:off x="2262" y="2281"/>
              <a:ext cx="10" cy="10"/>
            </a:xfrm>
            <a:custGeom>
              <a:avLst/>
              <a:gdLst>
                <a:gd name="T0" fmla="*/ 1 w 19"/>
                <a:gd name="T1" fmla="*/ 1 h 18"/>
                <a:gd name="T2" fmla="*/ 1 w 19"/>
                <a:gd name="T3" fmla="*/ 1 h 18"/>
                <a:gd name="T4" fmla="*/ 1 w 19"/>
                <a:gd name="T5" fmla="*/ 1 h 18"/>
                <a:gd name="T6" fmla="*/ 1 w 19"/>
                <a:gd name="T7" fmla="*/ 1 h 18"/>
                <a:gd name="T8" fmla="*/ 1 w 19"/>
                <a:gd name="T9" fmla="*/ 1 h 18"/>
                <a:gd name="T10" fmla="*/ 1 w 19"/>
                <a:gd name="T11" fmla="*/ 0 h 18"/>
                <a:gd name="T12" fmla="*/ 1 w 19"/>
                <a:gd name="T13" fmla="*/ 0 h 18"/>
                <a:gd name="T14" fmla="*/ 1 w 19"/>
                <a:gd name="T15" fmla="*/ 0 h 18"/>
                <a:gd name="T16" fmla="*/ 1 w 19"/>
                <a:gd name="T17" fmla="*/ 1 h 18"/>
                <a:gd name="T18" fmla="*/ 1 w 19"/>
                <a:gd name="T19" fmla="*/ 1 h 18"/>
                <a:gd name="T20" fmla="*/ 0 w 19"/>
                <a:gd name="T21" fmla="*/ 1 h 18"/>
                <a:gd name="T22" fmla="*/ 1 w 19"/>
                <a:gd name="T23" fmla="*/ 1 h 18"/>
                <a:gd name="T24" fmla="*/ 1 w 19"/>
                <a:gd name="T25" fmla="*/ 1 h 18"/>
                <a:gd name="T26" fmla="*/ 1 w 19"/>
                <a:gd name="T27" fmla="*/ 1 h 18"/>
                <a:gd name="T28" fmla="*/ 1 w 19"/>
                <a:gd name="T29" fmla="*/ 1 h 18"/>
                <a:gd name="T30" fmla="*/ 1 w 19"/>
                <a:gd name="T31" fmla="*/ 1 h 18"/>
                <a:gd name="T32" fmla="*/ 1 w 19"/>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16" y="16"/>
                  </a:moveTo>
                  <a:lnTo>
                    <a:pt x="18" y="12"/>
                  </a:lnTo>
                  <a:lnTo>
                    <a:pt x="19" y="9"/>
                  </a:lnTo>
                  <a:lnTo>
                    <a:pt x="19" y="5"/>
                  </a:lnTo>
                  <a:lnTo>
                    <a:pt x="17" y="2"/>
                  </a:lnTo>
                  <a:lnTo>
                    <a:pt x="14" y="0"/>
                  </a:lnTo>
                  <a:lnTo>
                    <a:pt x="10" y="0"/>
                  </a:lnTo>
                  <a:lnTo>
                    <a:pt x="7" y="0"/>
                  </a:lnTo>
                  <a:lnTo>
                    <a:pt x="3" y="2"/>
                  </a:lnTo>
                  <a:lnTo>
                    <a:pt x="1" y="5"/>
                  </a:lnTo>
                  <a:lnTo>
                    <a:pt x="0" y="9"/>
                  </a:lnTo>
                  <a:lnTo>
                    <a:pt x="1" y="12"/>
                  </a:lnTo>
                  <a:lnTo>
                    <a:pt x="3" y="16"/>
                  </a:lnTo>
                  <a:lnTo>
                    <a:pt x="7" y="18"/>
                  </a:lnTo>
                  <a:lnTo>
                    <a:pt x="10" y="18"/>
                  </a:lnTo>
                  <a:lnTo>
                    <a:pt x="13" y="18"/>
                  </a:lnTo>
                  <a:lnTo>
                    <a:pt x="16" y="16"/>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01" name="Freeform 132"/>
            <p:cNvSpPr>
              <a:spLocks/>
            </p:cNvSpPr>
            <p:nvPr/>
          </p:nvSpPr>
          <p:spPr bwMode="auto">
            <a:xfrm flipH="1">
              <a:off x="2138" y="2262"/>
              <a:ext cx="153" cy="149"/>
            </a:xfrm>
            <a:custGeom>
              <a:avLst/>
              <a:gdLst>
                <a:gd name="T0" fmla="*/ 1 w 305"/>
                <a:gd name="T1" fmla="*/ 0 h 299"/>
                <a:gd name="T2" fmla="*/ 1 w 305"/>
                <a:gd name="T3" fmla="*/ 0 h 299"/>
                <a:gd name="T4" fmla="*/ 1 w 305"/>
                <a:gd name="T5" fmla="*/ 0 h 299"/>
                <a:gd name="T6" fmla="*/ 1 w 305"/>
                <a:gd name="T7" fmla="*/ 0 h 299"/>
                <a:gd name="T8" fmla="*/ 1 w 305"/>
                <a:gd name="T9" fmla="*/ 0 h 299"/>
                <a:gd name="T10" fmla="*/ 1 w 305"/>
                <a:gd name="T11" fmla="*/ 0 h 299"/>
                <a:gd name="T12" fmla="*/ 0 w 305"/>
                <a:gd name="T13" fmla="*/ 0 h 299"/>
                <a:gd name="T14" fmla="*/ 1 w 305"/>
                <a:gd name="T15" fmla="*/ 0 h 299"/>
                <a:gd name="T16" fmla="*/ 1 w 305"/>
                <a:gd name="T17" fmla="*/ 0 h 299"/>
                <a:gd name="T18" fmla="*/ 1 w 305"/>
                <a:gd name="T19" fmla="*/ 0 h 299"/>
                <a:gd name="T20" fmla="*/ 1 w 305"/>
                <a:gd name="T21" fmla="*/ 0 h 299"/>
                <a:gd name="T22" fmla="*/ 1 w 305"/>
                <a:gd name="T23" fmla="*/ 0 h 299"/>
                <a:gd name="T24" fmla="*/ 1 w 305"/>
                <a:gd name="T25" fmla="*/ 0 h 299"/>
                <a:gd name="T26" fmla="*/ 1 w 305"/>
                <a:gd name="T27" fmla="*/ 0 h 299"/>
                <a:gd name="T28" fmla="*/ 1 w 305"/>
                <a:gd name="T29" fmla="*/ 0 h 299"/>
                <a:gd name="T30" fmla="*/ 1 w 305"/>
                <a:gd name="T31" fmla="*/ 0 h 299"/>
                <a:gd name="T32" fmla="*/ 1 w 305"/>
                <a:gd name="T33" fmla="*/ 0 h 299"/>
                <a:gd name="T34" fmla="*/ 1 w 305"/>
                <a:gd name="T35" fmla="*/ 0 h 299"/>
                <a:gd name="T36" fmla="*/ 1 w 305"/>
                <a:gd name="T37" fmla="*/ 0 h 299"/>
                <a:gd name="T38" fmla="*/ 1 w 305"/>
                <a:gd name="T39" fmla="*/ 0 h 299"/>
                <a:gd name="T40" fmla="*/ 1 w 305"/>
                <a:gd name="T41" fmla="*/ 0 h 299"/>
                <a:gd name="T42" fmla="*/ 1 w 305"/>
                <a:gd name="T43" fmla="*/ 0 h 299"/>
                <a:gd name="T44" fmla="*/ 1 w 305"/>
                <a:gd name="T45" fmla="*/ 0 h 299"/>
                <a:gd name="T46" fmla="*/ 1 w 305"/>
                <a:gd name="T47" fmla="*/ 0 h 299"/>
                <a:gd name="T48" fmla="*/ 1 w 305"/>
                <a:gd name="T49" fmla="*/ 0 h 299"/>
                <a:gd name="T50" fmla="*/ 1 w 305"/>
                <a:gd name="T51" fmla="*/ 0 h 299"/>
                <a:gd name="T52" fmla="*/ 1 w 305"/>
                <a:gd name="T53" fmla="*/ 0 h 299"/>
                <a:gd name="T54" fmla="*/ 1 w 305"/>
                <a:gd name="T55" fmla="*/ 0 h 299"/>
                <a:gd name="T56" fmla="*/ 1 w 305"/>
                <a:gd name="T57" fmla="*/ 0 h 299"/>
                <a:gd name="T58" fmla="*/ 1 w 305"/>
                <a:gd name="T59" fmla="*/ 0 h 299"/>
                <a:gd name="T60" fmla="*/ 1 w 305"/>
                <a:gd name="T61" fmla="*/ 0 h 299"/>
                <a:gd name="T62" fmla="*/ 1 w 305"/>
                <a:gd name="T63" fmla="*/ 0 h 299"/>
                <a:gd name="T64" fmla="*/ 1 w 305"/>
                <a:gd name="T65" fmla="*/ 0 h 299"/>
                <a:gd name="T66" fmla="*/ 1 w 305"/>
                <a:gd name="T67" fmla="*/ 0 h 299"/>
                <a:gd name="T68" fmla="*/ 1 w 305"/>
                <a:gd name="T69" fmla="*/ 0 h 299"/>
                <a:gd name="T70" fmla="*/ 1 w 305"/>
                <a:gd name="T71" fmla="*/ 0 h 299"/>
                <a:gd name="T72" fmla="*/ 1 w 305"/>
                <a:gd name="T73" fmla="*/ 0 h 299"/>
                <a:gd name="T74" fmla="*/ 1 w 305"/>
                <a:gd name="T75" fmla="*/ 0 h 299"/>
                <a:gd name="T76" fmla="*/ 1 w 305"/>
                <a:gd name="T77" fmla="*/ 0 h 299"/>
                <a:gd name="T78" fmla="*/ 1 w 305"/>
                <a:gd name="T79" fmla="*/ 0 h 299"/>
                <a:gd name="T80" fmla="*/ 1 w 305"/>
                <a:gd name="T81" fmla="*/ 0 h 299"/>
                <a:gd name="T82" fmla="*/ 1 w 305"/>
                <a:gd name="T83" fmla="*/ 0 h 299"/>
                <a:gd name="T84" fmla="*/ 1 w 305"/>
                <a:gd name="T85" fmla="*/ 0 h 299"/>
                <a:gd name="T86" fmla="*/ 1 w 305"/>
                <a:gd name="T87" fmla="*/ 0 h 299"/>
                <a:gd name="T88" fmla="*/ 1 w 305"/>
                <a:gd name="T89" fmla="*/ 0 h 299"/>
                <a:gd name="T90" fmla="*/ 1 w 305"/>
                <a:gd name="T91" fmla="*/ 0 h 299"/>
                <a:gd name="T92" fmla="*/ 1 w 305"/>
                <a:gd name="T93" fmla="*/ 0 h 299"/>
                <a:gd name="T94" fmla="*/ 1 w 305"/>
                <a:gd name="T95" fmla="*/ 0 h 2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05"/>
                <a:gd name="T145" fmla="*/ 0 h 299"/>
                <a:gd name="T146" fmla="*/ 305 w 305"/>
                <a:gd name="T147" fmla="*/ 299 h 2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05" h="299">
                  <a:moveTo>
                    <a:pt x="120" y="59"/>
                  </a:moveTo>
                  <a:lnTo>
                    <a:pt x="114" y="52"/>
                  </a:lnTo>
                  <a:lnTo>
                    <a:pt x="108" y="44"/>
                  </a:lnTo>
                  <a:lnTo>
                    <a:pt x="101" y="35"/>
                  </a:lnTo>
                  <a:lnTo>
                    <a:pt x="93" y="26"/>
                  </a:lnTo>
                  <a:lnTo>
                    <a:pt x="84" y="17"/>
                  </a:lnTo>
                  <a:lnTo>
                    <a:pt x="75" y="10"/>
                  </a:lnTo>
                  <a:lnTo>
                    <a:pt x="64" y="4"/>
                  </a:lnTo>
                  <a:lnTo>
                    <a:pt x="54" y="0"/>
                  </a:lnTo>
                  <a:lnTo>
                    <a:pt x="32" y="0"/>
                  </a:lnTo>
                  <a:lnTo>
                    <a:pt x="16" y="4"/>
                  </a:lnTo>
                  <a:lnTo>
                    <a:pt x="6" y="13"/>
                  </a:lnTo>
                  <a:lnTo>
                    <a:pt x="1" y="24"/>
                  </a:lnTo>
                  <a:lnTo>
                    <a:pt x="0" y="35"/>
                  </a:lnTo>
                  <a:lnTo>
                    <a:pt x="1" y="47"/>
                  </a:lnTo>
                  <a:lnTo>
                    <a:pt x="6" y="57"/>
                  </a:lnTo>
                  <a:lnTo>
                    <a:pt x="10" y="65"/>
                  </a:lnTo>
                  <a:lnTo>
                    <a:pt x="17" y="74"/>
                  </a:lnTo>
                  <a:lnTo>
                    <a:pt x="25" y="87"/>
                  </a:lnTo>
                  <a:lnTo>
                    <a:pt x="34" y="103"/>
                  </a:lnTo>
                  <a:lnTo>
                    <a:pt x="44" y="118"/>
                  </a:lnTo>
                  <a:lnTo>
                    <a:pt x="52" y="134"/>
                  </a:lnTo>
                  <a:lnTo>
                    <a:pt x="60" y="147"/>
                  </a:lnTo>
                  <a:lnTo>
                    <a:pt x="67" y="157"/>
                  </a:lnTo>
                  <a:lnTo>
                    <a:pt x="71" y="163"/>
                  </a:lnTo>
                  <a:lnTo>
                    <a:pt x="76" y="166"/>
                  </a:lnTo>
                  <a:lnTo>
                    <a:pt x="82" y="172"/>
                  </a:lnTo>
                  <a:lnTo>
                    <a:pt x="89" y="178"/>
                  </a:lnTo>
                  <a:lnTo>
                    <a:pt x="94" y="185"/>
                  </a:lnTo>
                  <a:lnTo>
                    <a:pt x="100" y="192"/>
                  </a:lnTo>
                  <a:lnTo>
                    <a:pt x="106" y="197"/>
                  </a:lnTo>
                  <a:lnTo>
                    <a:pt x="110" y="203"/>
                  </a:lnTo>
                  <a:lnTo>
                    <a:pt x="114" y="207"/>
                  </a:lnTo>
                  <a:lnTo>
                    <a:pt x="119" y="211"/>
                  </a:lnTo>
                  <a:lnTo>
                    <a:pt x="127" y="220"/>
                  </a:lnTo>
                  <a:lnTo>
                    <a:pt x="137" y="231"/>
                  </a:lnTo>
                  <a:lnTo>
                    <a:pt x="148" y="242"/>
                  </a:lnTo>
                  <a:lnTo>
                    <a:pt x="159" y="254"/>
                  </a:lnTo>
                  <a:lnTo>
                    <a:pt x="169" y="264"/>
                  </a:lnTo>
                  <a:lnTo>
                    <a:pt x="176" y="272"/>
                  </a:lnTo>
                  <a:lnTo>
                    <a:pt x="181" y="278"/>
                  </a:lnTo>
                  <a:lnTo>
                    <a:pt x="183" y="281"/>
                  </a:lnTo>
                  <a:lnTo>
                    <a:pt x="188" y="285"/>
                  </a:lnTo>
                  <a:lnTo>
                    <a:pt x="191" y="289"/>
                  </a:lnTo>
                  <a:lnTo>
                    <a:pt x="197" y="293"/>
                  </a:lnTo>
                  <a:lnTo>
                    <a:pt x="201" y="295"/>
                  </a:lnTo>
                  <a:lnTo>
                    <a:pt x="207" y="297"/>
                  </a:lnTo>
                  <a:lnTo>
                    <a:pt x="213" y="299"/>
                  </a:lnTo>
                  <a:lnTo>
                    <a:pt x="218" y="299"/>
                  </a:lnTo>
                  <a:lnTo>
                    <a:pt x="227" y="299"/>
                  </a:lnTo>
                  <a:lnTo>
                    <a:pt x="235" y="299"/>
                  </a:lnTo>
                  <a:lnTo>
                    <a:pt x="242" y="299"/>
                  </a:lnTo>
                  <a:lnTo>
                    <a:pt x="246" y="295"/>
                  </a:lnTo>
                  <a:lnTo>
                    <a:pt x="249" y="291"/>
                  </a:lnTo>
                  <a:lnTo>
                    <a:pt x="252" y="287"/>
                  </a:lnTo>
                  <a:lnTo>
                    <a:pt x="256" y="285"/>
                  </a:lnTo>
                  <a:lnTo>
                    <a:pt x="260" y="285"/>
                  </a:lnTo>
                  <a:lnTo>
                    <a:pt x="266" y="287"/>
                  </a:lnTo>
                  <a:lnTo>
                    <a:pt x="274" y="289"/>
                  </a:lnTo>
                  <a:lnTo>
                    <a:pt x="281" y="292"/>
                  </a:lnTo>
                  <a:lnTo>
                    <a:pt x="283" y="293"/>
                  </a:lnTo>
                  <a:lnTo>
                    <a:pt x="287" y="282"/>
                  </a:lnTo>
                  <a:lnTo>
                    <a:pt x="292" y="273"/>
                  </a:lnTo>
                  <a:lnTo>
                    <a:pt x="298" y="265"/>
                  </a:lnTo>
                  <a:lnTo>
                    <a:pt x="305" y="261"/>
                  </a:lnTo>
                  <a:lnTo>
                    <a:pt x="298" y="254"/>
                  </a:lnTo>
                  <a:lnTo>
                    <a:pt x="291" y="247"/>
                  </a:lnTo>
                  <a:lnTo>
                    <a:pt x="284" y="242"/>
                  </a:lnTo>
                  <a:lnTo>
                    <a:pt x="281" y="239"/>
                  </a:lnTo>
                  <a:lnTo>
                    <a:pt x="281" y="234"/>
                  </a:lnTo>
                  <a:lnTo>
                    <a:pt x="279" y="230"/>
                  </a:lnTo>
                  <a:lnTo>
                    <a:pt x="276" y="226"/>
                  </a:lnTo>
                  <a:lnTo>
                    <a:pt x="272" y="224"/>
                  </a:lnTo>
                  <a:lnTo>
                    <a:pt x="268" y="221"/>
                  </a:lnTo>
                  <a:lnTo>
                    <a:pt x="263" y="218"/>
                  </a:lnTo>
                  <a:lnTo>
                    <a:pt x="257" y="213"/>
                  </a:lnTo>
                  <a:lnTo>
                    <a:pt x="251" y="208"/>
                  </a:lnTo>
                  <a:lnTo>
                    <a:pt x="245" y="201"/>
                  </a:lnTo>
                  <a:lnTo>
                    <a:pt x="240" y="196"/>
                  </a:lnTo>
                  <a:lnTo>
                    <a:pt x="235" y="192"/>
                  </a:lnTo>
                  <a:lnTo>
                    <a:pt x="233" y="188"/>
                  </a:lnTo>
                  <a:lnTo>
                    <a:pt x="228" y="185"/>
                  </a:lnTo>
                  <a:lnTo>
                    <a:pt x="222" y="182"/>
                  </a:lnTo>
                  <a:lnTo>
                    <a:pt x="215" y="182"/>
                  </a:lnTo>
                  <a:lnTo>
                    <a:pt x="207" y="180"/>
                  </a:lnTo>
                  <a:lnTo>
                    <a:pt x="199" y="175"/>
                  </a:lnTo>
                  <a:lnTo>
                    <a:pt x="192" y="169"/>
                  </a:lnTo>
                  <a:lnTo>
                    <a:pt x="185" y="160"/>
                  </a:lnTo>
                  <a:lnTo>
                    <a:pt x="181" y="154"/>
                  </a:lnTo>
                  <a:lnTo>
                    <a:pt x="177" y="147"/>
                  </a:lnTo>
                  <a:lnTo>
                    <a:pt x="172" y="136"/>
                  </a:lnTo>
                  <a:lnTo>
                    <a:pt x="163" y="123"/>
                  </a:lnTo>
                  <a:lnTo>
                    <a:pt x="154" y="108"/>
                  </a:lnTo>
                  <a:lnTo>
                    <a:pt x="144" y="93"/>
                  </a:lnTo>
                  <a:lnTo>
                    <a:pt x="135" y="79"/>
                  </a:lnTo>
                  <a:lnTo>
                    <a:pt x="125" y="67"/>
                  </a:lnTo>
                  <a:lnTo>
                    <a:pt x="120" y="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02" name="Freeform 133"/>
            <p:cNvSpPr>
              <a:spLocks/>
            </p:cNvSpPr>
            <p:nvPr/>
          </p:nvSpPr>
          <p:spPr bwMode="auto">
            <a:xfrm flipH="1">
              <a:off x="2291" y="2432"/>
              <a:ext cx="85" cy="369"/>
            </a:xfrm>
            <a:custGeom>
              <a:avLst/>
              <a:gdLst>
                <a:gd name="T0" fmla="*/ 1 w 170"/>
                <a:gd name="T1" fmla="*/ 0 h 739"/>
                <a:gd name="T2" fmla="*/ 1 w 170"/>
                <a:gd name="T3" fmla="*/ 0 h 739"/>
                <a:gd name="T4" fmla="*/ 1 w 170"/>
                <a:gd name="T5" fmla="*/ 0 h 739"/>
                <a:gd name="T6" fmla="*/ 1 w 170"/>
                <a:gd name="T7" fmla="*/ 0 h 739"/>
                <a:gd name="T8" fmla="*/ 1 w 170"/>
                <a:gd name="T9" fmla="*/ 0 h 739"/>
                <a:gd name="T10" fmla="*/ 1 w 170"/>
                <a:gd name="T11" fmla="*/ 0 h 739"/>
                <a:gd name="T12" fmla="*/ 1 w 170"/>
                <a:gd name="T13" fmla="*/ 0 h 739"/>
                <a:gd name="T14" fmla="*/ 1 w 170"/>
                <a:gd name="T15" fmla="*/ 0 h 739"/>
                <a:gd name="T16" fmla="*/ 1 w 170"/>
                <a:gd name="T17" fmla="*/ 0 h 739"/>
                <a:gd name="T18" fmla="*/ 1 w 170"/>
                <a:gd name="T19" fmla="*/ 0 h 739"/>
                <a:gd name="T20" fmla="*/ 1 w 170"/>
                <a:gd name="T21" fmla="*/ 0 h 739"/>
                <a:gd name="T22" fmla="*/ 1 w 170"/>
                <a:gd name="T23" fmla="*/ 0 h 739"/>
                <a:gd name="T24" fmla="*/ 1 w 170"/>
                <a:gd name="T25" fmla="*/ 0 h 739"/>
                <a:gd name="T26" fmla="*/ 1 w 170"/>
                <a:gd name="T27" fmla="*/ 0 h 739"/>
                <a:gd name="T28" fmla="*/ 1 w 170"/>
                <a:gd name="T29" fmla="*/ 0 h 739"/>
                <a:gd name="T30" fmla="*/ 1 w 170"/>
                <a:gd name="T31" fmla="*/ 0 h 739"/>
                <a:gd name="T32" fmla="*/ 1 w 170"/>
                <a:gd name="T33" fmla="*/ 0 h 739"/>
                <a:gd name="T34" fmla="*/ 1 w 170"/>
                <a:gd name="T35" fmla="*/ 0 h 739"/>
                <a:gd name="T36" fmla="*/ 1 w 170"/>
                <a:gd name="T37" fmla="*/ 0 h 739"/>
                <a:gd name="T38" fmla="*/ 1 w 170"/>
                <a:gd name="T39" fmla="*/ 0 h 739"/>
                <a:gd name="T40" fmla="*/ 1 w 170"/>
                <a:gd name="T41" fmla="*/ 0 h 739"/>
                <a:gd name="T42" fmla="*/ 1 w 170"/>
                <a:gd name="T43" fmla="*/ 0 h 739"/>
                <a:gd name="T44" fmla="*/ 1 w 170"/>
                <a:gd name="T45" fmla="*/ 0 h 739"/>
                <a:gd name="T46" fmla="*/ 1 w 170"/>
                <a:gd name="T47" fmla="*/ 0 h 739"/>
                <a:gd name="T48" fmla="*/ 1 w 170"/>
                <a:gd name="T49" fmla="*/ 0 h 739"/>
                <a:gd name="T50" fmla="*/ 1 w 170"/>
                <a:gd name="T51" fmla="*/ 0 h 739"/>
                <a:gd name="T52" fmla="*/ 1 w 170"/>
                <a:gd name="T53" fmla="*/ 0 h 739"/>
                <a:gd name="T54" fmla="*/ 1 w 170"/>
                <a:gd name="T55" fmla="*/ 0 h 739"/>
                <a:gd name="T56" fmla="*/ 1 w 170"/>
                <a:gd name="T57" fmla="*/ 0 h 739"/>
                <a:gd name="T58" fmla="*/ 1 w 170"/>
                <a:gd name="T59" fmla="*/ 0 h 739"/>
                <a:gd name="T60" fmla="*/ 1 w 170"/>
                <a:gd name="T61" fmla="*/ 0 h 739"/>
                <a:gd name="T62" fmla="*/ 1 w 170"/>
                <a:gd name="T63" fmla="*/ 0 h 739"/>
                <a:gd name="T64" fmla="*/ 1 w 170"/>
                <a:gd name="T65" fmla="*/ 0 h 739"/>
                <a:gd name="T66" fmla="*/ 1 w 170"/>
                <a:gd name="T67" fmla="*/ 0 h 739"/>
                <a:gd name="T68" fmla="*/ 1 w 170"/>
                <a:gd name="T69" fmla="*/ 0 h 739"/>
                <a:gd name="T70" fmla="*/ 1 w 170"/>
                <a:gd name="T71" fmla="*/ 0 h 7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0"/>
                <a:gd name="T109" fmla="*/ 0 h 739"/>
                <a:gd name="T110" fmla="*/ 170 w 170"/>
                <a:gd name="T111" fmla="*/ 739 h 73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0" h="739">
                  <a:moveTo>
                    <a:pt x="45" y="1"/>
                  </a:moveTo>
                  <a:lnTo>
                    <a:pt x="30" y="7"/>
                  </a:lnTo>
                  <a:lnTo>
                    <a:pt x="19" y="17"/>
                  </a:lnTo>
                  <a:lnTo>
                    <a:pt x="11" y="31"/>
                  </a:lnTo>
                  <a:lnTo>
                    <a:pt x="5" y="47"/>
                  </a:lnTo>
                  <a:lnTo>
                    <a:pt x="2" y="66"/>
                  </a:lnTo>
                  <a:lnTo>
                    <a:pt x="0" y="84"/>
                  </a:lnTo>
                  <a:lnTo>
                    <a:pt x="2" y="102"/>
                  </a:lnTo>
                  <a:lnTo>
                    <a:pt x="4" y="120"/>
                  </a:lnTo>
                  <a:lnTo>
                    <a:pt x="12" y="150"/>
                  </a:lnTo>
                  <a:lnTo>
                    <a:pt x="23" y="187"/>
                  </a:lnTo>
                  <a:lnTo>
                    <a:pt x="40" y="227"/>
                  </a:lnTo>
                  <a:lnTo>
                    <a:pt x="56" y="268"/>
                  </a:lnTo>
                  <a:lnTo>
                    <a:pt x="72" y="306"/>
                  </a:lnTo>
                  <a:lnTo>
                    <a:pt x="87" y="341"/>
                  </a:lnTo>
                  <a:lnTo>
                    <a:pt x="97" y="366"/>
                  </a:lnTo>
                  <a:lnTo>
                    <a:pt x="102" y="381"/>
                  </a:lnTo>
                  <a:lnTo>
                    <a:pt x="101" y="386"/>
                  </a:lnTo>
                  <a:lnTo>
                    <a:pt x="97" y="394"/>
                  </a:lnTo>
                  <a:lnTo>
                    <a:pt x="90" y="405"/>
                  </a:lnTo>
                  <a:lnTo>
                    <a:pt x="84" y="420"/>
                  </a:lnTo>
                  <a:lnTo>
                    <a:pt x="76" y="436"/>
                  </a:lnTo>
                  <a:lnTo>
                    <a:pt x="71" y="455"/>
                  </a:lnTo>
                  <a:lnTo>
                    <a:pt x="65" y="473"/>
                  </a:lnTo>
                  <a:lnTo>
                    <a:pt x="63" y="490"/>
                  </a:lnTo>
                  <a:lnTo>
                    <a:pt x="61" y="502"/>
                  </a:lnTo>
                  <a:lnTo>
                    <a:pt x="60" y="515"/>
                  </a:lnTo>
                  <a:lnTo>
                    <a:pt x="60" y="527"/>
                  </a:lnTo>
                  <a:lnTo>
                    <a:pt x="63" y="541"/>
                  </a:lnTo>
                  <a:lnTo>
                    <a:pt x="65" y="565"/>
                  </a:lnTo>
                  <a:lnTo>
                    <a:pt x="68" y="603"/>
                  </a:lnTo>
                  <a:lnTo>
                    <a:pt x="71" y="641"/>
                  </a:lnTo>
                  <a:lnTo>
                    <a:pt x="71" y="663"/>
                  </a:lnTo>
                  <a:lnTo>
                    <a:pt x="67" y="681"/>
                  </a:lnTo>
                  <a:lnTo>
                    <a:pt x="65" y="700"/>
                  </a:lnTo>
                  <a:lnTo>
                    <a:pt x="66" y="715"/>
                  </a:lnTo>
                  <a:lnTo>
                    <a:pt x="68" y="724"/>
                  </a:lnTo>
                  <a:lnTo>
                    <a:pt x="74" y="730"/>
                  </a:lnTo>
                  <a:lnTo>
                    <a:pt x="82" y="734"/>
                  </a:lnTo>
                  <a:lnTo>
                    <a:pt x="90" y="738"/>
                  </a:lnTo>
                  <a:lnTo>
                    <a:pt x="96" y="739"/>
                  </a:lnTo>
                  <a:lnTo>
                    <a:pt x="99" y="734"/>
                  </a:lnTo>
                  <a:lnTo>
                    <a:pt x="102" y="723"/>
                  </a:lnTo>
                  <a:lnTo>
                    <a:pt x="104" y="709"/>
                  </a:lnTo>
                  <a:lnTo>
                    <a:pt x="104" y="694"/>
                  </a:lnTo>
                  <a:lnTo>
                    <a:pt x="105" y="662"/>
                  </a:lnTo>
                  <a:lnTo>
                    <a:pt x="110" y="624"/>
                  </a:lnTo>
                  <a:lnTo>
                    <a:pt x="117" y="582"/>
                  </a:lnTo>
                  <a:lnTo>
                    <a:pt x="124" y="541"/>
                  </a:lnTo>
                  <a:lnTo>
                    <a:pt x="132" y="502"/>
                  </a:lnTo>
                  <a:lnTo>
                    <a:pt x="139" y="467"/>
                  </a:lnTo>
                  <a:lnTo>
                    <a:pt x="146" y="441"/>
                  </a:lnTo>
                  <a:lnTo>
                    <a:pt x="149" y="424"/>
                  </a:lnTo>
                  <a:lnTo>
                    <a:pt x="157" y="411"/>
                  </a:lnTo>
                  <a:lnTo>
                    <a:pt x="165" y="398"/>
                  </a:lnTo>
                  <a:lnTo>
                    <a:pt x="170" y="386"/>
                  </a:lnTo>
                  <a:lnTo>
                    <a:pt x="170" y="373"/>
                  </a:lnTo>
                  <a:lnTo>
                    <a:pt x="167" y="361"/>
                  </a:lnTo>
                  <a:lnTo>
                    <a:pt x="165" y="349"/>
                  </a:lnTo>
                  <a:lnTo>
                    <a:pt x="163" y="334"/>
                  </a:lnTo>
                  <a:lnTo>
                    <a:pt x="162" y="318"/>
                  </a:lnTo>
                  <a:lnTo>
                    <a:pt x="161" y="290"/>
                  </a:lnTo>
                  <a:lnTo>
                    <a:pt x="158" y="249"/>
                  </a:lnTo>
                  <a:lnTo>
                    <a:pt x="156" y="203"/>
                  </a:lnTo>
                  <a:lnTo>
                    <a:pt x="150" y="161"/>
                  </a:lnTo>
                  <a:lnTo>
                    <a:pt x="139" y="108"/>
                  </a:lnTo>
                  <a:lnTo>
                    <a:pt x="126" y="68"/>
                  </a:lnTo>
                  <a:lnTo>
                    <a:pt x="111" y="38"/>
                  </a:lnTo>
                  <a:lnTo>
                    <a:pt x="97" y="18"/>
                  </a:lnTo>
                  <a:lnTo>
                    <a:pt x="82" y="7"/>
                  </a:lnTo>
                  <a:lnTo>
                    <a:pt x="68" y="1"/>
                  </a:lnTo>
                  <a:lnTo>
                    <a:pt x="56" y="0"/>
                  </a:lnTo>
                  <a:lnTo>
                    <a:pt x="45" y="1"/>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03" name="Freeform 134"/>
            <p:cNvSpPr>
              <a:spLocks/>
            </p:cNvSpPr>
            <p:nvPr/>
          </p:nvSpPr>
          <p:spPr bwMode="auto">
            <a:xfrm flipH="1">
              <a:off x="2345" y="2459"/>
              <a:ext cx="9" cy="9"/>
            </a:xfrm>
            <a:custGeom>
              <a:avLst/>
              <a:gdLst>
                <a:gd name="T0" fmla="*/ 1 w 18"/>
                <a:gd name="T1" fmla="*/ 0 h 19"/>
                <a:gd name="T2" fmla="*/ 1 w 18"/>
                <a:gd name="T3" fmla="*/ 0 h 19"/>
                <a:gd name="T4" fmla="*/ 1 w 18"/>
                <a:gd name="T5" fmla="*/ 0 h 19"/>
                <a:gd name="T6" fmla="*/ 1 w 18"/>
                <a:gd name="T7" fmla="*/ 0 h 19"/>
                <a:gd name="T8" fmla="*/ 1 w 18"/>
                <a:gd name="T9" fmla="*/ 0 h 19"/>
                <a:gd name="T10" fmla="*/ 1 w 18"/>
                <a:gd name="T11" fmla="*/ 0 h 19"/>
                <a:gd name="T12" fmla="*/ 1 w 18"/>
                <a:gd name="T13" fmla="*/ 0 h 19"/>
                <a:gd name="T14" fmla="*/ 1 w 18"/>
                <a:gd name="T15" fmla="*/ 0 h 19"/>
                <a:gd name="T16" fmla="*/ 1 w 18"/>
                <a:gd name="T17" fmla="*/ 0 h 19"/>
                <a:gd name="T18" fmla="*/ 1 w 18"/>
                <a:gd name="T19" fmla="*/ 0 h 19"/>
                <a:gd name="T20" fmla="*/ 1 w 18"/>
                <a:gd name="T21" fmla="*/ 0 h 19"/>
                <a:gd name="T22" fmla="*/ 0 w 18"/>
                <a:gd name="T23" fmla="*/ 0 h 19"/>
                <a:gd name="T24" fmla="*/ 0 w 18"/>
                <a:gd name="T25" fmla="*/ 0 h 19"/>
                <a:gd name="T26" fmla="*/ 1 w 18"/>
                <a:gd name="T27" fmla="*/ 0 h 19"/>
                <a:gd name="T28" fmla="*/ 1 w 18"/>
                <a:gd name="T29" fmla="*/ 0 h 19"/>
                <a:gd name="T30" fmla="*/ 1 w 18"/>
                <a:gd name="T31" fmla="*/ 0 h 19"/>
                <a:gd name="T32" fmla="*/ 1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12" y="19"/>
                  </a:moveTo>
                  <a:lnTo>
                    <a:pt x="15" y="18"/>
                  </a:lnTo>
                  <a:lnTo>
                    <a:pt x="17" y="15"/>
                  </a:lnTo>
                  <a:lnTo>
                    <a:pt x="18" y="12"/>
                  </a:lnTo>
                  <a:lnTo>
                    <a:pt x="18" y="8"/>
                  </a:lnTo>
                  <a:lnTo>
                    <a:pt x="17" y="5"/>
                  </a:lnTo>
                  <a:lnTo>
                    <a:pt x="15" y="1"/>
                  </a:lnTo>
                  <a:lnTo>
                    <a:pt x="12" y="0"/>
                  </a:lnTo>
                  <a:lnTo>
                    <a:pt x="8" y="0"/>
                  </a:lnTo>
                  <a:lnTo>
                    <a:pt x="5" y="1"/>
                  </a:lnTo>
                  <a:lnTo>
                    <a:pt x="1" y="4"/>
                  </a:lnTo>
                  <a:lnTo>
                    <a:pt x="0" y="7"/>
                  </a:lnTo>
                  <a:lnTo>
                    <a:pt x="0" y="12"/>
                  </a:lnTo>
                  <a:lnTo>
                    <a:pt x="1" y="15"/>
                  </a:lnTo>
                  <a:lnTo>
                    <a:pt x="5" y="18"/>
                  </a:lnTo>
                  <a:lnTo>
                    <a:pt x="7" y="19"/>
                  </a:lnTo>
                  <a:lnTo>
                    <a:pt x="12" y="19"/>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04" name="Freeform 135"/>
            <p:cNvSpPr>
              <a:spLocks/>
            </p:cNvSpPr>
            <p:nvPr/>
          </p:nvSpPr>
          <p:spPr bwMode="auto">
            <a:xfrm flipH="1">
              <a:off x="2329" y="2781"/>
              <a:ext cx="10" cy="10"/>
            </a:xfrm>
            <a:custGeom>
              <a:avLst/>
              <a:gdLst>
                <a:gd name="T0" fmla="*/ 1 w 20"/>
                <a:gd name="T1" fmla="*/ 1 h 18"/>
                <a:gd name="T2" fmla="*/ 1 w 20"/>
                <a:gd name="T3" fmla="*/ 1 h 18"/>
                <a:gd name="T4" fmla="*/ 1 w 20"/>
                <a:gd name="T5" fmla="*/ 1 h 18"/>
                <a:gd name="T6" fmla="*/ 1 w 20"/>
                <a:gd name="T7" fmla="*/ 1 h 18"/>
                <a:gd name="T8" fmla="*/ 1 w 20"/>
                <a:gd name="T9" fmla="*/ 1 h 18"/>
                <a:gd name="T10" fmla="*/ 1 w 20"/>
                <a:gd name="T11" fmla="*/ 1 h 18"/>
                <a:gd name="T12" fmla="*/ 1 w 20"/>
                <a:gd name="T13" fmla="*/ 1 h 18"/>
                <a:gd name="T14" fmla="*/ 1 w 20"/>
                <a:gd name="T15" fmla="*/ 0 h 18"/>
                <a:gd name="T16" fmla="*/ 1 w 20"/>
                <a:gd name="T17" fmla="*/ 0 h 18"/>
                <a:gd name="T18" fmla="*/ 1 w 20"/>
                <a:gd name="T19" fmla="*/ 1 h 18"/>
                <a:gd name="T20" fmla="*/ 1 w 20"/>
                <a:gd name="T21" fmla="*/ 1 h 18"/>
                <a:gd name="T22" fmla="*/ 1 w 20"/>
                <a:gd name="T23" fmla="*/ 1 h 18"/>
                <a:gd name="T24" fmla="*/ 0 w 20"/>
                <a:gd name="T25" fmla="*/ 1 h 18"/>
                <a:gd name="T26" fmla="*/ 1 w 20"/>
                <a:gd name="T27" fmla="*/ 1 h 18"/>
                <a:gd name="T28" fmla="*/ 1 w 20"/>
                <a:gd name="T29" fmla="*/ 1 h 18"/>
                <a:gd name="T30" fmla="*/ 1 w 20"/>
                <a:gd name="T31" fmla="*/ 1 h 18"/>
                <a:gd name="T32" fmla="*/ 1 w 20"/>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8"/>
                <a:gd name="T53" fmla="*/ 20 w 20"/>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8">
                  <a:moveTo>
                    <a:pt x="12" y="18"/>
                  </a:moveTo>
                  <a:lnTo>
                    <a:pt x="15" y="17"/>
                  </a:lnTo>
                  <a:lnTo>
                    <a:pt x="19" y="15"/>
                  </a:lnTo>
                  <a:lnTo>
                    <a:pt x="20" y="11"/>
                  </a:lnTo>
                  <a:lnTo>
                    <a:pt x="20" y="8"/>
                  </a:lnTo>
                  <a:lnTo>
                    <a:pt x="19" y="4"/>
                  </a:lnTo>
                  <a:lnTo>
                    <a:pt x="16" y="1"/>
                  </a:lnTo>
                  <a:lnTo>
                    <a:pt x="13" y="0"/>
                  </a:lnTo>
                  <a:lnTo>
                    <a:pt x="8" y="0"/>
                  </a:lnTo>
                  <a:lnTo>
                    <a:pt x="5" y="1"/>
                  </a:lnTo>
                  <a:lnTo>
                    <a:pt x="2" y="3"/>
                  </a:lnTo>
                  <a:lnTo>
                    <a:pt x="1" y="7"/>
                  </a:lnTo>
                  <a:lnTo>
                    <a:pt x="0" y="10"/>
                  </a:lnTo>
                  <a:lnTo>
                    <a:pt x="1" y="14"/>
                  </a:lnTo>
                  <a:lnTo>
                    <a:pt x="5" y="17"/>
                  </a:lnTo>
                  <a:lnTo>
                    <a:pt x="8" y="18"/>
                  </a:lnTo>
                  <a:lnTo>
                    <a:pt x="12" y="18"/>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05" name="Freeform 136"/>
            <p:cNvSpPr>
              <a:spLocks/>
            </p:cNvSpPr>
            <p:nvPr/>
          </p:nvSpPr>
          <p:spPr bwMode="auto">
            <a:xfrm flipH="1">
              <a:off x="2281" y="2777"/>
              <a:ext cx="72" cy="50"/>
            </a:xfrm>
            <a:custGeom>
              <a:avLst/>
              <a:gdLst>
                <a:gd name="T0" fmla="*/ 1 w 143"/>
                <a:gd name="T1" fmla="*/ 0 h 101"/>
                <a:gd name="T2" fmla="*/ 1 w 143"/>
                <a:gd name="T3" fmla="*/ 0 h 101"/>
                <a:gd name="T4" fmla="*/ 1 w 143"/>
                <a:gd name="T5" fmla="*/ 0 h 101"/>
                <a:gd name="T6" fmla="*/ 1 w 143"/>
                <a:gd name="T7" fmla="*/ 0 h 101"/>
                <a:gd name="T8" fmla="*/ 1 w 143"/>
                <a:gd name="T9" fmla="*/ 0 h 101"/>
                <a:gd name="T10" fmla="*/ 1 w 143"/>
                <a:gd name="T11" fmla="*/ 0 h 101"/>
                <a:gd name="T12" fmla="*/ 1 w 143"/>
                <a:gd name="T13" fmla="*/ 0 h 101"/>
                <a:gd name="T14" fmla="*/ 1 w 143"/>
                <a:gd name="T15" fmla="*/ 0 h 101"/>
                <a:gd name="T16" fmla="*/ 0 w 143"/>
                <a:gd name="T17" fmla="*/ 0 h 101"/>
                <a:gd name="T18" fmla="*/ 0 w 143"/>
                <a:gd name="T19" fmla="*/ 0 h 101"/>
                <a:gd name="T20" fmla="*/ 1 w 143"/>
                <a:gd name="T21" fmla="*/ 0 h 101"/>
                <a:gd name="T22" fmla="*/ 1 w 143"/>
                <a:gd name="T23" fmla="*/ 0 h 101"/>
                <a:gd name="T24" fmla="*/ 1 w 143"/>
                <a:gd name="T25" fmla="*/ 0 h 101"/>
                <a:gd name="T26" fmla="*/ 1 w 143"/>
                <a:gd name="T27" fmla="*/ 0 h 101"/>
                <a:gd name="T28" fmla="*/ 1 w 143"/>
                <a:gd name="T29" fmla="*/ 0 h 101"/>
                <a:gd name="T30" fmla="*/ 1 w 143"/>
                <a:gd name="T31" fmla="*/ 0 h 101"/>
                <a:gd name="T32" fmla="*/ 1 w 143"/>
                <a:gd name="T33" fmla="*/ 0 h 101"/>
                <a:gd name="T34" fmla="*/ 1 w 143"/>
                <a:gd name="T35" fmla="*/ 0 h 101"/>
                <a:gd name="T36" fmla="*/ 1 w 143"/>
                <a:gd name="T37" fmla="*/ 0 h 101"/>
                <a:gd name="T38" fmla="*/ 1 w 143"/>
                <a:gd name="T39" fmla="*/ 0 h 101"/>
                <a:gd name="T40" fmla="*/ 1 w 143"/>
                <a:gd name="T41" fmla="*/ 0 h 101"/>
                <a:gd name="T42" fmla="*/ 1 w 143"/>
                <a:gd name="T43" fmla="*/ 0 h 101"/>
                <a:gd name="T44" fmla="*/ 1 w 143"/>
                <a:gd name="T45" fmla="*/ 0 h 101"/>
                <a:gd name="T46" fmla="*/ 1 w 143"/>
                <a:gd name="T47" fmla="*/ 0 h 101"/>
                <a:gd name="T48" fmla="*/ 1 w 143"/>
                <a:gd name="T49" fmla="*/ 0 h 101"/>
                <a:gd name="T50" fmla="*/ 1 w 143"/>
                <a:gd name="T51" fmla="*/ 0 h 101"/>
                <a:gd name="T52" fmla="*/ 1 w 143"/>
                <a:gd name="T53" fmla="*/ 0 h 101"/>
                <a:gd name="T54" fmla="*/ 1 w 143"/>
                <a:gd name="T55" fmla="*/ 0 h 101"/>
                <a:gd name="T56" fmla="*/ 1 w 143"/>
                <a:gd name="T57" fmla="*/ 0 h 101"/>
                <a:gd name="T58" fmla="*/ 1 w 143"/>
                <a:gd name="T59" fmla="*/ 0 h 101"/>
                <a:gd name="T60" fmla="*/ 1 w 143"/>
                <a:gd name="T61" fmla="*/ 0 h 101"/>
                <a:gd name="T62" fmla="*/ 1 w 143"/>
                <a:gd name="T63" fmla="*/ 0 h 101"/>
                <a:gd name="T64" fmla="*/ 1 w 143"/>
                <a:gd name="T65" fmla="*/ 0 h 101"/>
                <a:gd name="T66" fmla="*/ 1 w 143"/>
                <a:gd name="T67" fmla="*/ 0 h 101"/>
                <a:gd name="T68" fmla="*/ 1 w 143"/>
                <a:gd name="T69" fmla="*/ 0 h 101"/>
                <a:gd name="T70" fmla="*/ 1 w 143"/>
                <a:gd name="T71" fmla="*/ 0 h 101"/>
                <a:gd name="T72" fmla="*/ 1 w 143"/>
                <a:gd name="T73" fmla="*/ 0 h 101"/>
                <a:gd name="T74" fmla="*/ 1 w 143"/>
                <a:gd name="T75" fmla="*/ 0 h 101"/>
                <a:gd name="T76" fmla="*/ 1 w 143"/>
                <a:gd name="T77" fmla="*/ 0 h 101"/>
                <a:gd name="T78" fmla="*/ 1 w 143"/>
                <a:gd name="T79" fmla="*/ 0 h 101"/>
                <a:gd name="T80" fmla="*/ 1 w 143"/>
                <a:gd name="T81" fmla="*/ 0 h 101"/>
                <a:gd name="T82" fmla="*/ 1 w 143"/>
                <a:gd name="T83" fmla="*/ 0 h 101"/>
                <a:gd name="T84" fmla="*/ 1 w 143"/>
                <a:gd name="T85" fmla="*/ 0 h 101"/>
                <a:gd name="T86" fmla="*/ 1 w 143"/>
                <a:gd name="T87" fmla="*/ 0 h 101"/>
                <a:gd name="T88" fmla="*/ 1 w 143"/>
                <a:gd name="T89" fmla="*/ 0 h 1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3"/>
                <a:gd name="T136" fmla="*/ 0 h 101"/>
                <a:gd name="T137" fmla="*/ 143 w 143"/>
                <a:gd name="T138" fmla="*/ 101 h 1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3" h="101">
                  <a:moveTo>
                    <a:pt x="36" y="0"/>
                  </a:moveTo>
                  <a:lnTo>
                    <a:pt x="32" y="1"/>
                  </a:lnTo>
                  <a:lnTo>
                    <a:pt x="27" y="4"/>
                  </a:lnTo>
                  <a:lnTo>
                    <a:pt x="21" y="9"/>
                  </a:lnTo>
                  <a:lnTo>
                    <a:pt x="15" y="15"/>
                  </a:lnTo>
                  <a:lnTo>
                    <a:pt x="11" y="22"/>
                  </a:lnTo>
                  <a:lnTo>
                    <a:pt x="6" y="27"/>
                  </a:lnTo>
                  <a:lnTo>
                    <a:pt x="3" y="33"/>
                  </a:lnTo>
                  <a:lnTo>
                    <a:pt x="0" y="38"/>
                  </a:lnTo>
                  <a:lnTo>
                    <a:pt x="0" y="46"/>
                  </a:lnTo>
                  <a:lnTo>
                    <a:pt x="4" y="54"/>
                  </a:lnTo>
                  <a:lnTo>
                    <a:pt x="12" y="61"/>
                  </a:lnTo>
                  <a:lnTo>
                    <a:pt x="27" y="66"/>
                  </a:lnTo>
                  <a:lnTo>
                    <a:pt x="38" y="69"/>
                  </a:lnTo>
                  <a:lnTo>
                    <a:pt x="51" y="73"/>
                  </a:lnTo>
                  <a:lnTo>
                    <a:pt x="63" y="78"/>
                  </a:lnTo>
                  <a:lnTo>
                    <a:pt x="75" y="83"/>
                  </a:lnTo>
                  <a:lnTo>
                    <a:pt x="87" y="88"/>
                  </a:lnTo>
                  <a:lnTo>
                    <a:pt x="97" y="93"/>
                  </a:lnTo>
                  <a:lnTo>
                    <a:pt x="106" y="96"/>
                  </a:lnTo>
                  <a:lnTo>
                    <a:pt x="113" y="99"/>
                  </a:lnTo>
                  <a:lnTo>
                    <a:pt x="124" y="101"/>
                  </a:lnTo>
                  <a:lnTo>
                    <a:pt x="134" y="101"/>
                  </a:lnTo>
                  <a:lnTo>
                    <a:pt x="140" y="100"/>
                  </a:lnTo>
                  <a:lnTo>
                    <a:pt x="143" y="98"/>
                  </a:lnTo>
                  <a:lnTo>
                    <a:pt x="142" y="93"/>
                  </a:lnTo>
                  <a:lnTo>
                    <a:pt x="135" y="88"/>
                  </a:lnTo>
                  <a:lnTo>
                    <a:pt x="127" y="84"/>
                  </a:lnTo>
                  <a:lnTo>
                    <a:pt x="120" y="80"/>
                  </a:lnTo>
                  <a:lnTo>
                    <a:pt x="117" y="78"/>
                  </a:lnTo>
                  <a:lnTo>
                    <a:pt x="112" y="73"/>
                  </a:lnTo>
                  <a:lnTo>
                    <a:pt x="106" y="68"/>
                  </a:lnTo>
                  <a:lnTo>
                    <a:pt x="100" y="61"/>
                  </a:lnTo>
                  <a:lnTo>
                    <a:pt x="93" y="54"/>
                  </a:lnTo>
                  <a:lnTo>
                    <a:pt x="87" y="47"/>
                  </a:lnTo>
                  <a:lnTo>
                    <a:pt x="81" y="41"/>
                  </a:lnTo>
                  <a:lnTo>
                    <a:pt x="78" y="38"/>
                  </a:lnTo>
                  <a:lnTo>
                    <a:pt x="74" y="34"/>
                  </a:lnTo>
                  <a:lnTo>
                    <a:pt x="71" y="28"/>
                  </a:lnTo>
                  <a:lnTo>
                    <a:pt x="65" y="23"/>
                  </a:lnTo>
                  <a:lnTo>
                    <a:pt x="60" y="17"/>
                  </a:lnTo>
                  <a:lnTo>
                    <a:pt x="55" y="10"/>
                  </a:lnTo>
                  <a:lnTo>
                    <a:pt x="49" y="5"/>
                  </a:lnTo>
                  <a:lnTo>
                    <a:pt x="43" y="2"/>
                  </a:lnTo>
                  <a:lnTo>
                    <a:pt x="36" y="0"/>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06" name="Freeform 137"/>
            <p:cNvSpPr>
              <a:spLocks/>
            </p:cNvSpPr>
            <p:nvPr/>
          </p:nvSpPr>
          <p:spPr bwMode="auto">
            <a:xfrm flipH="1">
              <a:off x="2329" y="2781"/>
              <a:ext cx="10" cy="10"/>
            </a:xfrm>
            <a:custGeom>
              <a:avLst/>
              <a:gdLst>
                <a:gd name="T0" fmla="*/ 1 w 20"/>
                <a:gd name="T1" fmla="*/ 1 h 18"/>
                <a:gd name="T2" fmla="*/ 1 w 20"/>
                <a:gd name="T3" fmla="*/ 1 h 18"/>
                <a:gd name="T4" fmla="*/ 1 w 20"/>
                <a:gd name="T5" fmla="*/ 1 h 18"/>
                <a:gd name="T6" fmla="*/ 1 w 20"/>
                <a:gd name="T7" fmla="*/ 1 h 18"/>
                <a:gd name="T8" fmla="*/ 1 w 20"/>
                <a:gd name="T9" fmla="*/ 1 h 18"/>
                <a:gd name="T10" fmla="*/ 1 w 20"/>
                <a:gd name="T11" fmla="*/ 1 h 18"/>
                <a:gd name="T12" fmla="*/ 1 w 20"/>
                <a:gd name="T13" fmla="*/ 1 h 18"/>
                <a:gd name="T14" fmla="*/ 1 w 20"/>
                <a:gd name="T15" fmla="*/ 1 h 18"/>
                <a:gd name="T16" fmla="*/ 1 w 20"/>
                <a:gd name="T17" fmla="*/ 0 h 18"/>
                <a:gd name="T18" fmla="*/ 1 w 20"/>
                <a:gd name="T19" fmla="*/ 0 h 18"/>
                <a:gd name="T20" fmla="*/ 1 w 20"/>
                <a:gd name="T21" fmla="*/ 1 h 18"/>
                <a:gd name="T22" fmla="*/ 1 w 20"/>
                <a:gd name="T23" fmla="*/ 1 h 18"/>
                <a:gd name="T24" fmla="*/ 1 w 20"/>
                <a:gd name="T25" fmla="*/ 1 h 18"/>
                <a:gd name="T26" fmla="*/ 0 w 20"/>
                <a:gd name="T27" fmla="*/ 1 h 18"/>
                <a:gd name="T28" fmla="*/ 1 w 20"/>
                <a:gd name="T29" fmla="*/ 1 h 18"/>
                <a:gd name="T30" fmla="*/ 1 w 20"/>
                <a:gd name="T31" fmla="*/ 1 h 18"/>
                <a:gd name="T32" fmla="*/ 1 w 20"/>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8"/>
                <a:gd name="T53" fmla="*/ 20 w 20"/>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8">
                  <a:moveTo>
                    <a:pt x="8" y="18"/>
                  </a:moveTo>
                  <a:lnTo>
                    <a:pt x="12" y="18"/>
                  </a:lnTo>
                  <a:lnTo>
                    <a:pt x="15" y="17"/>
                  </a:lnTo>
                  <a:lnTo>
                    <a:pt x="19" y="15"/>
                  </a:lnTo>
                  <a:lnTo>
                    <a:pt x="20" y="11"/>
                  </a:lnTo>
                  <a:lnTo>
                    <a:pt x="20" y="8"/>
                  </a:lnTo>
                  <a:lnTo>
                    <a:pt x="19" y="4"/>
                  </a:lnTo>
                  <a:lnTo>
                    <a:pt x="16" y="1"/>
                  </a:lnTo>
                  <a:lnTo>
                    <a:pt x="13" y="0"/>
                  </a:lnTo>
                  <a:lnTo>
                    <a:pt x="8" y="0"/>
                  </a:lnTo>
                  <a:lnTo>
                    <a:pt x="6" y="1"/>
                  </a:lnTo>
                  <a:lnTo>
                    <a:pt x="2" y="3"/>
                  </a:lnTo>
                  <a:lnTo>
                    <a:pt x="1" y="7"/>
                  </a:lnTo>
                  <a:lnTo>
                    <a:pt x="0" y="11"/>
                  </a:lnTo>
                  <a:lnTo>
                    <a:pt x="1" y="14"/>
                  </a:lnTo>
                  <a:lnTo>
                    <a:pt x="5" y="17"/>
                  </a:lnTo>
                  <a:lnTo>
                    <a:pt x="8" y="18"/>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07" name="Freeform 138"/>
            <p:cNvSpPr>
              <a:spLocks/>
            </p:cNvSpPr>
            <p:nvPr/>
          </p:nvSpPr>
          <p:spPr bwMode="auto">
            <a:xfrm flipH="1">
              <a:off x="2279" y="2789"/>
              <a:ext cx="75" cy="40"/>
            </a:xfrm>
            <a:custGeom>
              <a:avLst/>
              <a:gdLst>
                <a:gd name="T0" fmla="*/ 1 w 150"/>
                <a:gd name="T1" fmla="*/ 1 h 80"/>
                <a:gd name="T2" fmla="*/ 1 w 150"/>
                <a:gd name="T3" fmla="*/ 1 h 80"/>
                <a:gd name="T4" fmla="*/ 1 w 150"/>
                <a:gd name="T5" fmla="*/ 1 h 80"/>
                <a:gd name="T6" fmla="*/ 1 w 150"/>
                <a:gd name="T7" fmla="*/ 1 h 80"/>
                <a:gd name="T8" fmla="*/ 1 w 150"/>
                <a:gd name="T9" fmla="*/ 1 h 80"/>
                <a:gd name="T10" fmla="*/ 1 w 150"/>
                <a:gd name="T11" fmla="*/ 1 h 80"/>
                <a:gd name="T12" fmla="*/ 1 w 150"/>
                <a:gd name="T13" fmla="*/ 1 h 80"/>
                <a:gd name="T14" fmla="*/ 1 w 150"/>
                <a:gd name="T15" fmla="*/ 1 h 80"/>
                <a:gd name="T16" fmla="*/ 1 w 150"/>
                <a:gd name="T17" fmla="*/ 1 h 80"/>
                <a:gd name="T18" fmla="*/ 1 w 150"/>
                <a:gd name="T19" fmla="*/ 1 h 80"/>
                <a:gd name="T20" fmla="*/ 1 w 150"/>
                <a:gd name="T21" fmla="*/ 1 h 80"/>
                <a:gd name="T22" fmla="*/ 1 w 150"/>
                <a:gd name="T23" fmla="*/ 1 h 80"/>
                <a:gd name="T24" fmla="*/ 1 w 150"/>
                <a:gd name="T25" fmla="*/ 1 h 80"/>
                <a:gd name="T26" fmla="*/ 1 w 150"/>
                <a:gd name="T27" fmla="*/ 1 h 80"/>
                <a:gd name="T28" fmla="*/ 1 w 150"/>
                <a:gd name="T29" fmla="*/ 1 h 80"/>
                <a:gd name="T30" fmla="*/ 1 w 150"/>
                <a:gd name="T31" fmla="*/ 1 h 80"/>
                <a:gd name="T32" fmla="*/ 1 w 150"/>
                <a:gd name="T33" fmla="*/ 1 h 80"/>
                <a:gd name="T34" fmla="*/ 1 w 150"/>
                <a:gd name="T35" fmla="*/ 1 h 80"/>
                <a:gd name="T36" fmla="*/ 1 w 150"/>
                <a:gd name="T37" fmla="*/ 1 h 80"/>
                <a:gd name="T38" fmla="*/ 1 w 150"/>
                <a:gd name="T39" fmla="*/ 1 h 80"/>
                <a:gd name="T40" fmla="*/ 1 w 150"/>
                <a:gd name="T41" fmla="*/ 1 h 80"/>
                <a:gd name="T42" fmla="*/ 1 w 150"/>
                <a:gd name="T43" fmla="*/ 1 h 80"/>
                <a:gd name="T44" fmla="*/ 1 w 150"/>
                <a:gd name="T45" fmla="*/ 1 h 80"/>
                <a:gd name="T46" fmla="*/ 1 w 150"/>
                <a:gd name="T47" fmla="*/ 1 h 80"/>
                <a:gd name="T48" fmla="*/ 1 w 150"/>
                <a:gd name="T49" fmla="*/ 1 h 80"/>
                <a:gd name="T50" fmla="*/ 1 w 150"/>
                <a:gd name="T51" fmla="*/ 1 h 80"/>
                <a:gd name="T52" fmla="*/ 1 w 150"/>
                <a:gd name="T53" fmla="*/ 1 h 80"/>
                <a:gd name="T54" fmla="*/ 1 w 150"/>
                <a:gd name="T55" fmla="*/ 1 h 80"/>
                <a:gd name="T56" fmla="*/ 1 w 150"/>
                <a:gd name="T57" fmla="*/ 1 h 80"/>
                <a:gd name="T58" fmla="*/ 1 w 150"/>
                <a:gd name="T59" fmla="*/ 1 h 80"/>
                <a:gd name="T60" fmla="*/ 1 w 150"/>
                <a:gd name="T61" fmla="*/ 1 h 80"/>
                <a:gd name="T62" fmla="*/ 1 w 150"/>
                <a:gd name="T63" fmla="*/ 1 h 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0"/>
                <a:gd name="T97" fmla="*/ 0 h 80"/>
                <a:gd name="T98" fmla="*/ 150 w 150"/>
                <a:gd name="T99" fmla="*/ 80 h 8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0" h="80">
                  <a:moveTo>
                    <a:pt x="122" y="80"/>
                  </a:moveTo>
                  <a:lnTo>
                    <a:pt x="132" y="79"/>
                  </a:lnTo>
                  <a:lnTo>
                    <a:pt x="138" y="78"/>
                  </a:lnTo>
                  <a:lnTo>
                    <a:pt x="144" y="77"/>
                  </a:lnTo>
                  <a:lnTo>
                    <a:pt x="149" y="76"/>
                  </a:lnTo>
                  <a:lnTo>
                    <a:pt x="150" y="72"/>
                  </a:lnTo>
                  <a:lnTo>
                    <a:pt x="146" y="68"/>
                  </a:lnTo>
                  <a:lnTo>
                    <a:pt x="137" y="61"/>
                  </a:lnTo>
                  <a:lnTo>
                    <a:pt x="122" y="55"/>
                  </a:lnTo>
                  <a:lnTo>
                    <a:pt x="115" y="48"/>
                  </a:lnTo>
                  <a:lnTo>
                    <a:pt x="111" y="45"/>
                  </a:lnTo>
                  <a:lnTo>
                    <a:pt x="108" y="42"/>
                  </a:lnTo>
                  <a:lnTo>
                    <a:pt x="106" y="40"/>
                  </a:lnTo>
                  <a:lnTo>
                    <a:pt x="103" y="46"/>
                  </a:lnTo>
                  <a:lnTo>
                    <a:pt x="97" y="49"/>
                  </a:lnTo>
                  <a:lnTo>
                    <a:pt x="89" y="50"/>
                  </a:lnTo>
                  <a:lnTo>
                    <a:pt x="80" y="47"/>
                  </a:lnTo>
                  <a:lnTo>
                    <a:pt x="73" y="44"/>
                  </a:lnTo>
                  <a:lnTo>
                    <a:pt x="66" y="41"/>
                  </a:lnTo>
                  <a:lnTo>
                    <a:pt x="58" y="37"/>
                  </a:lnTo>
                  <a:lnTo>
                    <a:pt x="50" y="33"/>
                  </a:lnTo>
                  <a:lnTo>
                    <a:pt x="42" y="29"/>
                  </a:lnTo>
                  <a:lnTo>
                    <a:pt x="35" y="25"/>
                  </a:lnTo>
                  <a:lnTo>
                    <a:pt x="29" y="22"/>
                  </a:lnTo>
                  <a:lnTo>
                    <a:pt x="24" y="18"/>
                  </a:lnTo>
                  <a:lnTo>
                    <a:pt x="19" y="14"/>
                  </a:lnTo>
                  <a:lnTo>
                    <a:pt x="15" y="9"/>
                  </a:lnTo>
                  <a:lnTo>
                    <a:pt x="12" y="4"/>
                  </a:lnTo>
                  <a:lnTo>
                    <a:pt x="9" y="0"/>
                  </a:lnTo>
                  <a:lnTo>
                    <a:pt x="5" y="4"/>
                  </a:lnTo>
                  <a:lnTo>
                    <a:pt x="2" y="9"/>
                  </a:lnTo>
                  <a:lnTo>
                    <a:pt x="1" y="13"/>
                  </a:lnTo>
                  <a:lnTo>
                    <a:pt x="0" y="18"/>
                  </a:lnTo>
                  <a:lnTo>
                    <a:pt x="1" y="25"/>
                  </a:lnTo>
                  <a:lnTo>
                    <a:pt x="4" y="33"/>
                  </a:lnTo>
                  <a:lnTo>
                    <a:pt x="7" y="40"/>
                  </a:lnTo>
                  <a:lnTo>
                    <a:pt x="11" y="46"/>
                  </a:lnTo>
                  <a:lnTo>
                    <a:pt x="12" y="52"/>
                  </a:lnTo>
                  <a:lnTo>
                    <a:pt x="14" y="57"/>
                  </a:lnTo>
                  <a:lnTo>
                    <a:pt x="15" y="63"/>
                  </a:lnTo>
                  <a:lnTo>
                    <a:pt x="15" y="67"/>
                  </a:lnTo>
                  <a:lnTo>
                    <a:pt x="19" y="68"/>
                  </a:lnTo>
                  <a:lnTo>
                    <a:pt x="20" y="68"/>
                  </a:lnTo>
                  <a:lnTo>
                    <a:pt x="21" y="68"/>
                  </a:lnTo>
                  <a:lnTo>
                    <a:pt x="21" y="59"/>
                  </a:lnTo>
                  <a:lnTo>
                    <a:pt x="21" y="52"/>
                  </a:lnTo>
                  <a:lnTo>
                    <a:pt x="23" y="47"/>
                  </a:lnTo>
                  <a:lnTo>
                    <a:pt x="27" y="44"/>
                  </a:lnTo>
                  <a:lnTo>
                    <a:pt x="31" y="42"/>
                  </a:lnTo>
                  <a:lnTo>
                    <a:pt x="34" y="42"/>
                  </a:lnTo>
                  <a:lnTo>
                    <a:pt x="36" y="44"/>
                  </a:lnTo>
                  <a:lnTo>
                    <a:pt x="39" y="45"/>
                  </a:lnTo>
                  <a:lnTo>
                    <a:pt x="49" y="49"/>
                  </a:lnTo>
                  <a:lnTo>
                    <a:pt x="57" y="54"/>
                  </a:lnTo>
                  <a:lnTo>
                    <a:pt x="64" y="60"/>
                  </a:lnTo>
                  <a:lnTo>
                    <a:pt x="69" y="64"/>
                  </a:lnTo>
                  <a:lnTo>
                    <a:pt x="75" y="69"/>
                  </a:lnTo>
                  <a:lnTo>
                    <a:pt x="81" y="74"/>
                  </a:lnTo>
                  <a:lnTo>
                    <a:pt x="89" y="76"/>
                  </a:lnTo>
                  <a:lnTo>
                    <a:pt x="99" y="78"/>
                  </a:lnTo>
                  <a:lnTo>
                    <a:pt x="104" y="78"/>
                  </a:lnTo>
                  <a:lnTo>
                    <a:pt x="110" y="79"/>
                  </a:lnTo>
                  <a:lnTo>
                    <a:pt x="117" y="80"/>
                  </a:lnTo>
                  <a:lnTo>
                    <a:pt x="122"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08" name="Freeform 139"/>
            <p:cNvSpPr>
              <a:spLocks/>
            </p:cNvSpPr>
            <p:nvPr/>
          </p:nvSpPr>
          <p:spPr bwMode="auto">
            <a:xfrm flipH="1">
              <a:off x="2290" y="2429"/>
              <a:ext cx="93" cy="370"/>
            </a:xfrm>
            <a:custGeom>
              <a:avLst/>
              <a:gdLst>
                <a:gd name="T0" fmla="*/ 1 w 185"/>
                <a:gd name="T1" fmla="*/ 0 h 741"/>
                <a:gd name="T2" fmla="*/ 1 w 185"/>
                <a:gd name="T3" fmla="*/ 0 h 741"/>
                <a:gd name="T4" fmla="*/ 1 w 185"/>
                <a:gd name="T5" fmla="*/ 0 h 741"/>
                <a:gd name="T6" fmla="*/ 1 w 185"/>
                <a:gd name="T7" fmla="*/ 0 h 741"/>
                <a:gd name="T8" fmla="*/ 1 w 185"/>
                <a:gd name="T9" fmla="*/ 0 h 741"/>
                <a:gd name="T10" fmla="*/ 1 w 185"/>
                <a:gd name="T11" fmla="*/ 0 h 741"/>
                <a:gd name="T12" fmla="*/ 1 w 185"/>
                <a:gd name="T13" fmla="*/ 0 h 741"/>
                <a:gd name="T14" fmla="*/ 1 w 185"/>
                <a:gd name="T15" fmla="*/ 0 h 741"/>
                <a:gd name="T16" fmla="*/ 1 w 185"/>
                <a:gd name="T17" fmla="*/ 0 h 741"/>
                <a:gd name="T18" fmla="*/ 1 w 185"/>
                <a:gd name="T19" fmla="*/ 0 h 741"/>
                <a:gd name="T20" fmla="*/ 1 w 185"/>
                <a:gd name="T21" fmla="*/ 0 h 741"/>
                <a:gd name="T22" fmla="*/ 1 w 185"/>
                <a:gd name="T23" fmla="*/ 0 h 741"/>
                <a:gd name="T24" fmla="*/ 1 w 185"/>
                <a:gd name="T25" fmla="*/ 0 h 741"/>
                <a:gd name="T26" fmla="*/ 1 w 185"/>
                <a:gd name="T27" fmla="*/ 0 h 741"/>
                <a:gd name="T28" fmla="*/ 1 w 185"/>
                <a:gd name="T29" fmla="*/ 0 h 741"/>
                <a:gd name="T30" fmla="*/ 1 w 185"/>
                <a:gd name="T31" fmla="*/ 0 h 741"/>
                <a:gd name="T32" fmla="*/ 1 w 185"/>
                <a:gd name="T33" fmla="*/ 0 h 741"/>
                <a:gd name="T34" fmla="*/ 1 w 185"/>
                <a:gd name="T35" fmla="*/ 0 h 741"/>
                <a:gd name="T36" fmla="*/ 1 w 185"/>
                <a:gd name="T37" fmla="*/ 0 h 741"/>
                <a:gd name="T38" fmla="*/ 1 w 185"/>
                <a:gd name="T39" fmla="*/ 0 h 741"/>
                <a:gd name="T40" fmla="*/ 1 w 185"/>
                <a:gd name="T41" fmla="*/ 0 h 741"/>
                <a:gd name="T42" fmla="*/ 0 w 185"/>
                <a:gd name="T43" fmla="*/ 0 h 741"/>
                <a:gd name="T44" fmla="*/ 1 w 185"/>
                <a:gd name="T45" fmla="*/ 0 h 741"/>
                <a:gd name="T46" fmla="*/ 1 w 185"/>
                <a:gd name="T47" fmla="*/ 0 h 741"/>
                <a:gd name="T48" fmla="*/ 1 w 185"/>
                <a:gd name="T49" fmla="*/ 0 h 741"/>
                <a:gd name="T50" fmla="*/ 1 w 185"/>
                <a:gd name="T51" fmla="*/ 0 h 741"/>
                <a:gd name="T52" fmla="*/ 1 w 185"/>
                <a:gd name="T53" fmla="*/ 0 h 741"/>
                <a:gd name="T54" fmla="*/ 1 w 185"/>
                <a:gd name="T55" fmla="*/ 0 h 741"/>
                <a:gd name="T56" fmla="*/ 1 w 185"/>
                <a:gd name="T57" fmla="*/ 0 h 741"/>
                <a:gd name="T58" fmla="*/ 1 w 185"/>
                <a:gd name="T59" fmla="*/ 0 h 741"/>
                <a:gd name="T60" fmla="*/ 1 w 185"/>
                <a:gd name="T61" fmla="*/ 0 h 741"/>
                <a:gd name="T62" fmla="*/ 1 w 185"/>
                <a:gd name="T63" fmla="*/ 0 h 741"/>
                <a:gd name="T64" fmla="*/ 1 w 185"/>
                <a:gd name="T65" fmla="*/ 0 h 741"/>
                <a:gd name="T66" fmla="*/ 1 w 185"/>
                <a:gd name="T67" fmla="*/ 0 h 741"/>
                <a:gd name="T68" fmla="*/ 1 w 185"/>
                <a:gd name="T69" fmla="*/ 0 h 741"/>
                <a:gd name="T70" fmla="*/ 1 w 185"/>
                <a:gd name="T71" fmla="*/ 0 h 74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85"/>
                <a:gd name="T109" fmla="*/ 0 h 741"/>
                <a:gd name="T110" fmla="*/ 185 w 185"/>
                <a:gd name="T111" fmla="*/ 741 h 74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85" h="741">
                  <a:moveTo>
                    <a:pt x="47" y="718"/>
                  </a:moveTo>
                  <a:lnTo>
                    <a:pt x="53" y="721"/>
                  </a:lnTo>
                  <a:lnTo>
                    <a:pt x="61" y="724"/>
                  </a:lnTo>
                  <a:lnTo>
                    <a:pt x="69" y="728"/>
                  </a:lnTo>
                  <a:lnTo>
                    <a:pt x="78" y="731"/>
                  </a:lnTo>
                  <a:lnTo>
                    <a:pt x="87" y="735"/>
                  </a:lnTo>
                  <a:lnTo>
                    <a:pt x="95" y="738"/>
                  </a:lnTo>
                  <a:lnTo>
                    <a:pt x="102" y="739"/>
                  </a:lnTo>
                  <a:lnTo>
                    <a:pt x="108" y="741"/>
                  </a:lnTo>
                  <a:lnTo>
                    <a:pt x="116" y="741"/>
                  </a:lnTo>
                  <a:lnTo>
                    <a:pt x="124" y="739"/>
                  </a:lnTo>
                  <a:lnTo>
                    <a:pt x="132" y="737"/>
                  </a:lnTo>
                  <a:lnTo>
                    <a:pt x="139" y="735"/>
                  </a:lnTo>
                  <a:lnTo>
                    <a:pt x="137" y="721"/>
                  </a:lnTo>
                  <a:lnTo>
                    <a:pt x="134" y="708"/>
                  </a:lnTo>
                  <a:lnTo>
                    <a:pt x="132" y="698"/>
                  </a:lnTo>
                  <a:lnTo>
                    <a:pt x="132" y="689"/>
                  </a:lnTo>
                  <a:lnTo>
                    <a:pt x="136" y="654"/>
                  </a:lnTo>
                  <a:lnTo>
                    <a:pt x="144" y="585"/>
                  </a:lnTo>
                  <a:lnTo>
                    <a:pt x="153" y="515"/>
                  </a:lnTo>
                  <a:lnTo>
                    <a:pt x="161" y="474"/>
                  </a:lnTo>
                  <a:lnTo>
                    <a:pt x="169" y="452"/>
                  </a:lnTo>
                  <a:lnTo>
                    <a:pt x="178" y="423"/>
                  </a:lnTo>
                  <a:lnTo>
                    <a:pt x="184" y="395"/>
                  </a:lnTo>
                  <a:lnTo>
                    <a:pt x="185" y="373"/>
                  </a:lnTo>
                  <a:lnTo>
                    <a:pt x="182" y="338"/>
                  </a:lnTo>
                  <a:lnTo>
                    <a:pt x="178" y="276"/>
                  </a:lnTo>
                  <a:lnTo>
                    <a:pt x="172" y="208"/>
                  </a:lnTo>
                  <a:lnTo>
                    <a:pt x="165" y="154"/>
                  </a:lnTo>
                  <a:lnTo>
                    <a:pt x="161" y="132"/>
                  </a:lnTo>
                  <a:lnTo>
                    <a:pt x="155" y="107"/>
                  </a:lnTo>
                  <a:lnTo>
                    <a:pt x="148" y="83"/>
                  </a:lnTo>
                  <a:lnTo>
                    <a:pt x="139" y="59"/>
                  </a:lnTo>
                  <a:lnTo>
                    <a:pt x="129" y="37"/>
                  </a:lnTo>
                  <a:lnTo>
                    <a:pt x="114" y="19"/>
                  </a:lnTo>
                  <a:lnTo>
                    <a:pt x="96" y="6"/>
                  </a:lnTo>
                  <a:lnTo>
                    <a:pt x="76" y="0"/>
                  </a:lnTo>
                  <a:lnTo>
                    <a:pt x="54" y="2"/>
                  </a:lnTo>
                  <a:lnTo>
                    <a:pt x="36" y="9"/>
                  </a:lnTo>
                  <a:lnTo>
                    <a:pt x="21" y="21"/>
                  </a:lnTo>
                  <a:lnTo>
                    <a:pt x="11" y="38"/>
                  </a:lnTo>
                  <a:lnTo>
                    <a:pt x="4" y="58"/>
                  </a:lnTo>
                  <a:lnTo>
                    <a:pt x="1" y="79"/>
                  </a:lnTo>
                  <a:lnTo>
                    <a:pt x="0" y="101"/>
                  </a:lnTo>
                  <a:lnTo>
                    <a:pt x="2" y="121"/>
                  </a:lnTo>
                  <a:lnTo>
                    <a:pt x="8" y="147"/>
                  </a:lnTo>
                  <a:lnTo>
                    <a:pt x="17" y="180"/>
                  </a:lnTo>
                  <a:lnTo>
                    <a:pt x="28" y="218"/>
                  </a:lnTo>
                  <a:lnTo>
                    <a:pt x="41" y="258"/>
                  </a:lnTo>
                  <a:lnTo>
                    <a:pt x="54" y="297"/>
                  </a:lnTo>
                  <a:lnTo>
                    <a:pt x="64" y="331"/>
                  </a:lnTo>
                  <a:lnTo>
                    <a:pt x="71" y="356"/>
                  </a:lnTo>
                  <a:lnTo>
                    <a:pt x="74" y="369"/>
                  </a:lnTo>
                  <a:lnTo>
                    <a:pt x="77" y="379"/>
                  </a:lnTo>
                  <a:lnTo>
                    <a:pt x="79" y="387"/>
                  </a:lnTo>
                  <a:lnTo>
                    <a:pt x="81" y="392"/>
                  </a:lnTo>
                  <a:lnTo>
                    <a:pt x="86" y="394"/>
                  </a:lnTo>
                  <a:lnTo>
                    <a:pt x="94" y="398"/>
                  </a:lnTo>
                  <a:lnTo>
                    <a:pt x="96" y="402"/>
                  </a:lnTo>
                  <a:lnTo>
                    <a:pt x="94" y="408"/>
                  </a:lnTo>
                  <a:lnTo>
                    <a:pt x="87" y="409"/>
                  </a:lnTo>
                  <a:lnTo>
                    <a:pt x="84" y="409"/>
                  </a:lnTo>
                  <a:lnTo>
                    <a:pt x="80" y="410"/>
                  </a:lnTo>
                  <a:lnTo>
                    <a:pt x="78" y="414"/>
                  </a:lnTo>
                  <a:lnTo>
                    <a:pt x="78" y="418"/>
                  </a:lnTo>
                  <a:lnTo>
                    <a:pt x="74" y="432"/>
                  </a:lnTo>
                  <a:lnTo>
                    <a:pt x="68" y="459"/>
                  </a:lnTo>
                  <a:lnTo>
                    <a:pt x="59" y="490"/>
                  </a:lnTo>
                  <a:lnTo>
                    <a:pt x="57" y="518"/>
                  </a:lnTo>
                  <a:lnTo>
                    <a:pt x="56" y="560"/>
                  </a:lnTo>
                  <a:lnTo>
                    <a:pt x="53" y="622"/>
                  </a:lnTo>
                  <a:lnTo>
                    <a:pt x="49" y="682"/>
                  </a:lnTo>
                  <a:lnTo>
                    <a:pt x="47" y="71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09" name="Freeform 140"/>
            <p:cNvSpPr>
              <a:spLocks/>
            </p:cNvSpPr>
            <p:nvPr/>
          </p:nvSpPr>
          <p:spPr bwMode="auto">
            <a:xfrm flipH="1">
              <a:off x="2170" y="2167"/>
              <a:ext cx="96" cy="102"/>
            </a:xfrm>
            <a:custGeom>
              <a:avLst/>
              <a:gdLst>
                <a:gd name="T0" fmla="*/ 0 w 193"/>
                <a:gd name="T1" fmla="*/ 1 h 204"/>
                <a:gd name="T2" fmla="*/ 0 w 193"/>
                <a:gd name="T3" fmla="*/ 1 h 204"/>
                <a:gd name="T4" fmla="*/ 0 w 193"/>
                <a:gd name="T5" fmla="*/ 1 h 204"/>
                <a:gd name="T6" fmla="*/ 0 w 193"/>
                <a:gd name="T7" fmla="*/ 1 h 204"/>
                <a:gd name="T8" fmla="*/ 0 w 193"/>
                <a:gd name="T9" fmla="*/ 1 h 204"/>
                <a:gd name="T10" fmla="*/ 0 w 193"/>
                <a:gd name="T11" fmla="*/ 1 h 204"/>
                <a:gd name="T12" fmla="*/ 0 w 193"/>
                <a:gd name="T13" fmla="*/ 1 h 204"/>
                <a:gd name="T14" fmla="*/ 0 w 193"/>
                <a:gd name="T15" fmla="*/ 1 h 204"/>
                <a:gd name="T16" fmla="*/ 0 w 193"/>
                <a:gd name="T17" fmla="*/ 1 h 204"/>
                <a:gd name="T18" fmla="*/ 0 w 193"/>
                <a:gd name="T19" fmla="*/ 1 h 204"/>
                <a:gd name="T20" fmla="*/ 0 w 193"/>
                <a:gd name="T21" fmla="*/ 1 h 204"/>
                <a:gd name="T22" fmla="*/ 0 w 193"/>
                <a:gd name="T23" fmla="*/ 1 h 204"/>
                <a:gd name="T24" fmla="*/ 0 w 193"/>
                <a:gd name="T25" fmla="*/ 1 h 204"/>
                <a:gd name="T26" fmla="*/ 0 w 193"/>
                <a:gd name="T27" fmla="*/ 1 h 204"/>
                <a:gd name="T28" fmla="*/ 0 w 193"/>
                <a:gd name="T29" fmla="*/ 1 h 204"/>
                <a:gd name="T30" fmla="*/ 0 w 193"/>
                <a:gd name="T31" fmla="*/ 1 h 204"/>
                <a:gd name="T32" fmla="*/ 0 w 193"/>
                <a:gd name="T33" fmla="*/ 1 h 204"/>
                <a:gd name="T34" fmla="*/ 0 w 193"/>
                <a:gd name="T35" fmla="*/ 1 h 204"/>
                <a:gd name="T36" fmla="*/ 0 w 193"/>
                <a:gd name="T37" fmla="*/ 1 h 204"/>
                <a:gd name="T38" fmla="*/ 0 w 193"/>
                <a:gd name="T39" fmla="*/ 1 h 204"/>
                <a:gd name="T40" fmla="*/ 0 w 193"/>
                <a:gd name="T41" fmla="*/ 1 h 204"/>
                <a:gd name="T42" fmla="*/ 0 w 193"/>
                <a:gd name="T43" fmla="*/ 1 h 204"/>
                <a:gd name="T44" fmla="*/ 0 w 193"/>
                <a:gd name="T45" fmla="*/ 1 h 204"/>
                <a:gd name="T46" fmla="*/ 0 w 193"/>
                <a:gd name="T47" fmla="*/ 1 h 204"/>
                <a:gd name="T48" fmla="*/ 0 w 193"/>
                <a:gd name="T49" fmla="*/ 1 h 204"/>
                <a:gd name="T50" fmla="*/ 0 w 193"/>
                <a:gd name="T51" fmla="*/ 1 h 204"/>
                <a:gd name="T52" fmla="*/ 0 w 193"/>
                <a:gd name="T53" fmla="*/ 1 h 204"/>
                <a:gd name="T54" fmla="*/ 0 w 193"/>
                <a:gd name="T55" fmla="*/ 1 h 204"/>
                <a:gd name="T56" fmla="*/ 0 w 193"/>
                <a:gd name="T57" fmla="*/ 1 h 204"/>
                <a:gd name="T58" fmla="*/ 0 w 193"/>
                <a:gd name="T59" fmla="*/ 1 h 204"/>
                <a:gd name="T60" fmla="*/ 0 w 193"/>
                <a:gd name="T61" fmla="*/ 1 h 204"/>
                <a:gd name="T62" fmla="*/ 0 w 193"/>
                <a:gd name="T63" fmla="*/ 1 h 204"/>
                <a:gd name="T64" fmla="*/ 0 w 193"/>
                <a:gd name="T65" fmla="*/ 1 h 204"/>
                <a:gd name="T66" fmla="*/ 0 w 193"/>
                <a:gd name="T67" fmla="*/ 1 h 204"/>
                <a:gd name="T68" fmla="*/ 0 w 193"/>
                <a:gd name="T69" fmla="*/ 1 h 204"/>
                <a:gd name="T70" fmla="*/ 0 w 193"/>
                <a:gd name="T71" fmla="*/ 1 h 2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3"/>
                <a:gd name="T109" fmla="*/ 0 h 204"/>
                <a:gd name="T110" fmla="*/ 193 w 193"/>
                <a:gd name="T111" fmla="*/ 204 h 2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3" h="204">
                  <a:moveTo>
                    <a:pt x="136" y="0"/>
                  </a:moveTo>
                  <a:lnTo>
                    <a:pt x="150" y="2"/>
                  </a:lnTo>
                  <a:lnTo>
                    <a:pt x="162" y="5"/>
                  </a:lnTo>
                  <a:lnTo>
                    <a:pt x="172" y="12"/>
                  </a:lnTo>
                  <a:lnTo>
                    <a:pt x="180" y="20"/>
                  </a:lnTo>
                  <a:lnTo>
                    <a:pt x="187" y="32"/>
                  </a:lnTo>
                  <a:lnTo>
                    <a:pt x="190" y="43"/>
                  </a:lnTo>
                  <a:lnTo>
                    <a:pt x="193" y="57"/>
                  </a:lnTo>
                  <a:lnTo>
                    <a:pt x="192" y="72"/>
                  </a:lnTo>
                  <a:lnTo>
                    <a:pt x="190" y="81"/>
                  </a:lnTo>
                  <a:lnTo>
                    <a:pt x="188" y="88"/>
                  </a:lnTo>
                  <a:lnTo>
                    <a:pt x="186" y="95"/>
                  </a:lnTo>
                  <a:lnTo>
                    <a:pt x="183" y="99"/>
                  </a:lnTo>
                  <a:lnTo>
                    <a:pt x="182" y="102"/>
                  </a:lnTo>
                  <a:lnTo>
                    <a:pt x="181" y="105"/>
                  </a:lnTo>
                  <a:lnTo>
                    <a:pt x="179" y="110"/>
                  </a:lnTo>
                  <a:lnTo>
                    <a:pt x="178" y="115"/>
                  </a:lnTo>
                  <a:lnTo>
                    <a:pt x="177" y="119"/>
                  </a:lnTo>
                  <a:lnTo>
                    <a:pt x="174" y="122"/>
                  </a:lnTo>
                  <a:lnTo>
                    <a:pt x="171" y="125"/>
                  </a:lnTo>
                  <a:lnTo>
                    <a:pt x="167" y="126"/>
                  </a:lnTo>
                  <a:lnTo>
                    <a:pt x="166" y="127"/>
                  </a:lnTo>
                  <a:lnTo>
                    <a:pt x="164" y="128"/>
                  </a:lnTo>
                  <a:lnTo>
                    <a:pt x="163" y="130"/>
                  </a:lnTo>
                  <a:lnTo>
                    <a:pt x="162" y="132"/>
                  </a:lnTo>
                  <a:lnTo>
                    <a:pt x="162" y="135"/>
                  </a:lnTo>
                  <a:lnTo>
                    <a:pt x="159" y="140"/>
                  </a:lnTo>
                  <a:lnTo>
                    <a:pt x="156" y="146"/>
                  </a:lnTo>
                  <a:lnTo>
                    <a:pt x="150" y="152"/>
                  </a:lnTo>
                  <a:lnTo>
                    <a:pt x="143" y="157"/>
                  </a:lnTo>
                  <a:lnTo>
                    <a:pt x="135" y="162"/>
                  </a:lnTo>
                  <a:lnTo>
                    <a:pt x="128" y="166"/>
                  </a:lnTo>
                  <a:lnTo>
                    <a:pt x="124" y="170"/>
                  </a:lnTo>
                  <a:lnTo>
                    <a:pt x="120" y="172"/>
                  </a:lnTo>
                  <a:lnTo>
                    <a:pt x="117" y="173"/>
                  </a:lnTo>
                  <a:lnTo>
                    <a:pt x="113" y="176"/>
                  </a:lnTo>
                  <a:lnTo>
                    <a:pt x="111" y="178"/>
                  </a:lnTo>
                  <a:lnTo>
                    <a:pt x="107" y="181"/>
                  </a:lnTo>
                  <a:lnTo>
                    <a:pt x="102" y="183"/>
                  </a:lnTo>
                  <a:lnTo>
                    <a:pt x="92" y="183"/>
                  </a:lnTo>
                  <a:lnTo>
                    <a:pt x="82" y="177"/>
                  </a:lnTo>
                  <a:lnTo>
                    <a:pt x="76" y="181"/>
                  </a:lnTo>
                  <a:lnTo>
                    <a:pt x="69" y="186"/>
                  </a:lnTo>
                  <a:lnTo>
                    <a:pt x="62" y="192"/>
                  </a:lnTo>
                  <a:lnTo>
                    <a:pt x="54" y="196"/>
                  </a:lnTo>
                  <a:lnTo>
                    <a:pt x="46" y="200"/>
                  </a:lnTo>
                  <a:lnTo>
                    <a:pt x="37" y="203"/>
                  </a:lnTo>
                  <a:lnTo>
                    <a:pt x="28" y="204"/>
                  </a:lnTo>
                  <a:lnTo>
                    <a:pt x="19" y="204"/>
                  </a:lnTo>
                  <a:lnTo>
                    <a:pt x="9" y="200"/>
                  </a:lnTo>
                  <a:lnTo>
                    <a:pt x="3" y="191"/>
                  </a:lnTo>
                  <a:lnTo>
                    <a:pt x="0" y="179"/>
                  </a:lnTo>
                  <a:lnTo>
                    <a:pt x="4" y="166"/>
                  </a:lnTo>
                  <a:lnTo>
                    <a:pt x="8" y="161"/>
                  </a:lnTo>
                  <a:lnTo>
                    <a:pt x="13" y="155"/>
                  </a:lnTo>
                  <a:lnTo>
                    <a:pt x="19" y="149"/>
                  </a:lnTo>
                  <a:lnTo>
                    <a:pt x="24" y="143"/>
                  </a:lnTo>
                  <a:lnTo>
                    <a:pt x="30" y="138"/>
                  </a:lnTo>
                  <a:lnTo>
                    <a:pt x="35" y="132"/>
                  </a:lnTo>
                  <a:lnTo>
                    <a:pt x="39" y="126"/>
                  </a:lnTo>
                  <a:lnTo>
                    <a:pt x="43" y="120"/>
                  </a:lnTo>
                  <a:lnTo>
                    <a:pt x="49" y="104"/>
                  </a:lnTo>
                  <a:lnTo>
                    <a:pt x="54" y="87"/>
                  </a:lnTo>
                  <a:lnTo>
                    <a:pt x="60" y="69"/>
                  </a:lnTo>
                  <a:lnTo>
                    <a:pt x="69" y="50"/>
                  </a:lnTo>
                  <a:lnTo>
                    <a:pt x="75" y="42"/>
                  </a:lnTo>
                  <a:lnTo>
                    <a:pt x="82" y="33"/>
                  </a:lnTo>
                  <a:lnTo>
                    <a:pt x="89" y="24"/>
                  </a:lnTo>
                  <a:lnTo>
                    <a:pt x="98" y="16"/>
                  </a:lnTo>
                  <a:lnTo>
                    <a:pt x="106" y="9"/>
                  </a:lnTo>
                  <a:lnTo>
                    <a:pt x="115" y="4"/>
                  </a:lnTo>
                  <a:lnTo>
                    <a:pt x="126" y="1"/>
                  </a:lnTo>
                  <a:lnTo>
                    <a:pt x="136" y="0"/>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10" name="Freeform 141"/>
            <p:cNvSpPr>
              <a:spLocks/>
            </p:cNvSpPr>
            <p:nvPr/>
          </p:nvSpPr>
          <p:spPr bwMode="auto">
            <a:xfrm flipH="1">
              <a:off x="2191" y="2179"/>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1 h 19"/>
                <a:gd name="T12" fmla="*/ 1 w 20"/>
                <a:gd name="T13" fmla="*/ 1 h 19"/>
                <a:gd name="T14" fmla="*/ 1 w 20"/>
                <a:gd name="T15" fmla="*/ 1 h 19"/>
                <a:gd name="T16" fmla="*/ 1 w 20"/>
                <a:gd name="T17" fmla="*/ 1 h 19"/>
                <a:gd name="T18" fmla="*/ 1 w 20"/>
                <a:gd name="T19" fmla="*/ 0 h 19"/>
                <a:gd name="T20" fmla="*/ 1 w 20"/>
                <a:gd name="T21" fmla="*/ 0 h 19"/>
                <a:gd name="T22" fmla="*/ 1 w 20"/>
                <a:gd name="T23" fmla="*/ 1 h 19"/>
                <a:gd name="T24" fmla="*/ 1 w 20"/>
                <a:gd name="T25" fmla="*/ 1 h 19"/>
                <a:gd name="T26" fmla="*/ 0 w 20"/>
                <a:gd name="T27" fmla="*/ 1 h 19"/>
                <a:gd name="T28" fmla="*/ 0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5" y="17"/>
                  </a:moveTo>
                  <a:lnTo>
                    <a:pt x="9" y="19"/>
                  </a:lnTo>
                  <a:lnTo>
                    <a:pt x="12" y="19"/>
                  </a:lnTo>
                  <a:lnTo>
                    <a:pt x="15" y="17"/>
                  </a:lnTo>
                  <a:lnTo>
                    <a:pt x="19" y="15"/>
                  </a:lnTo>
                  <a:lnTo>
                    <a:pt x="20" y="11"/>
                  </a:lnTo>
                  <a:lnTo>
                    <a:pt x="20" y="8"/>
                  </a:lnTo>
                  <a:lnTo>
                    <a:pt x="19" y="4"/>
                  </a:lnTo>
                  <a:lnTo>
                    <a:pt x="17" y="1"/>
                  </a:lnTo>
                  <a:lnTo>
                    <a:pt x="13" y="0"/>
                  </a:lnTo>
                  <a:lnTo>
                    <a:pt x="10" y="0"/>
                  </a:lnTo>
                  <a:lnTo>
                    <a:pt x="6" y="1"/>
                  </a:lnTo>
                  <a:lnTo>
                    <a:pt x="3" y="3"/>
                  </a:lnTo>
                  <a:lnTo>
                    <a:pt x="0" y="7"/>
                  </a:lnTo>
                  <a:lnTo>
                    <a:pt x="0" y="10"/>
                  </a:lnTo>
                  <a:lnTo>
                    <a:pt x="3" y="14"/>
                  </a:lnTo>
                  <a:lnTo>
                    <a:pt x="5" y="17"/>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11" name="Freeform 142"/>
            <p:cNvSpPr>
              <a:spLocks/>
            </p:cNvSpPr>
            <p:nvPr/>
          </p:nvSpPr>
          <p:spPr bwMode="auto">
            <a:xfrm flipH="1">
              <a:off x="2247" y="2253"/>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1 w 19"/>
                <a:gd name="T23" fmla="*/ 0 h 20"/>
                <a:gd name="T24" fmla="*/ 1 w 19"/>
                <a:gd name="T25" fmla="*/ 0 h 20"/>
                <a:gd name="T26" fmla="*/ 0 w 19"/>
                <a:gd name="T27" fmla="*/ 0 h 20"/>
                <a:gd name="T28" fmla="*/ 0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4" y="17"/>
                  </a:moveTo>
                  <a:lnTo>
                    <a:pt x="8" y="20"/>
                  </a:lnTo>
                  <a:lnTo>
                    <a:pt x="11" y="20"/>
                  </a:lnTo>
                  <a:lnTo>
                    <a:pt x="15" y="17"/>
                  </a:lnTo>
                  <a:lnTo>
                    <a:pt x="17" y="15"/>
                  </a:lnTo>
                  <a:lnTo>
                    <a:pt x="19" y="12"/>
                  </a:lnTo>
                  <a:lnTo>
                    <a:pt x="19" y="8"/>
                  </a:lnTo>
                  <a:lnTo>
                    <a:pt x="17" y="5"/>
                  </a:lnTo>
                  <a:lnTo>
                    <a:pt x="15" y="1"/>
                  </a:lnTo>
                  <a:lnTo>
                    <a:pt x="11" y="0"/>
                  </a:lnTo>
                  <a:lnTo>
                    <a:pt x="8" y="0"/>
                  </a:lnTo>
                  <a:lnTo>
                    <a:pt x="4" y="1"/>
                  </a:lnTo>
                  <a:lnTo>
                    <a:pt x="2" y="4"/>
                  </a:lnTo>
                  <a:lnTo>
                    <a:pt x="0" y="7"/>
                  </a:lnTo>
                  <a:lnTo>
                    <a:pt x="0" y="10"/>
                  </a:lnTo>
                  <a:lnTo>
                    <a:pt x="2" y="14"/>
                  </a:lnTo>
                  <a:lnTo>
                    <a:pt x="4" y="17"/>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12" name="Freeform 143"/>
            <p:cNvSpPr>
              <a:spLocks/>
            </p:cNvSpPr>
            <p:nvPr/>
          </p:nvSpPr>
          <p:spPr bwMode="auto">
            <a:xfrm flipH="1">
              <a:off x="2225" y="2246"/>
              <a:ext cx="8" cy="9"/>
            </a:xfrm>
            <a:custGeom>
              <a:avLst/>
              <a:gdLst>
                <a:gd name="T0" fmla="*/ 1 w 15"/>
                <a:gd name="T1" fmla="*/ 0 h 19"/>
                <a:gd name="T2" fmla="*/ 1 w 15"/>
                <a:gd name="T3" fmla="*/ 0 h 19"/>
                <a:gd name="T4" fmla="*/ 1 w 15"/>
                <a:gd name="T5" fmla="*/ 0 h 19"/>
                <a:gd name="T6" fmla="*/ 1 w 15"/>
                <a:gd name="T7" fmla="*/ 0 h 19"/>
                <a:gd name="T8" fmla="*/ 1 w 15"/>
                <a:gd name="T9" fmla="*/ 0 h 19"/>
                <a:gd name="T10" fmla="*/ 1 w 15"/>
                <a:gd name="T11" fmla="*/ 0 h 19"/>
                <a:gd name="T12" fmla="*/ 1 w 15"/>
                <a:gd name="T13" fmla="*/ 0 h 19"/>
                <a:gd name="T14" fmla="*/ 0 w 15"/>
                <a:gd name="T15" fmla="*/ 0 h 19"/>
                <a:gd name="T16" fmla="*/ 1 w 15"/>
                <a:gd name="T17" fmla="*/ 0 h 19"/>
                <a:gd name="T18" fmla="*/ 1 w 15"/>
                <a:gd name="T19" fmla="*/ 0 h 19"/>
                <a:gd name="T20" fmla="*/ 1 w 15"/>
                <a:gd name="T21" fmla="*/ 0 h 19"/>
                <a:gd name="T22" fmla="*/ 1 w 15"/>
                <a:gd name="T23" fmla="*/ 0 h 19"/>
                <a:gd name="T24" fmla="*/ 1 w 15"/>
                <a:gd name="T25" fmla="*/ 0 h 19"/>
                <a:gd name="T26" fmla="*/ 1 w 15"/>
                <a:gd name="T27" fmla="*/ 0 h 19"/>
                <a:gd name="T28" fmla="*/ 1 w 15"/>
                <a:gd name="T29" fmla="*/ 0 h 19"/>
                <a:gd name="T30" fmla="*/ 1 w 15"/>
                <a:gd name="T31" fmla="*/ 0 h 19"/>
                <a:gd name="T32" fmla="*/ 1 w 15"/>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19"/>
                <a:gd name="T53" fmla="*/ 15 w 15"/>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19">
                  <a:moveTo>
                    <a:pt x="15" y="18"/>
                  </a:moveTo>
                  <a:lnTo>
                    <a:pt x="12" y="14"/>
                  </a:lnTo>
                  <a:lnTo>
                    <a:pt x="7" y="10"/>
                  </a:lnTo>
                  <a:lnTo>
                    <a:pt x="5" y="6"/>
                  </a:lnTo>
                  <a:lnTo>
                    <a:pt x="2" y="3"/>
                  </a:lnTo>
                  <a:lnTo>
                    <a:pt x="2" y="0"/>
                  </a:lnTo>
                  <a:lnTo>
                    <a:pt x="1" y="0"/>
                  </a:lnTo>
                  <a:lnTo>
                    <a:pt x="0" y="0"/>
                  </a:lnTo>
                  <a:lnTo>
                    <a:pt x="1" y="3"/>
                  </a:lnTo>
                  <a:lnTo>
                    <a:pt x="4" y="6"/>
                  </a:lnTo>
                  <a:lnTo>
                    <a:pt x="6" y="11"/>
                  </a:lnTo>
                  <a:lnTo>
                    <a:pt x="10" y="15"/>
                  </a:lnTo>
                  <a:lnTo>
                    <a:pt x="14" y="19"/>
                  </a:lnTo>
                  <a:lnTo>
                    <a:pt x="15" y="19"/>
                  </a:lnTo>
                  <a:lnTo>
                    <a:pt x="15"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13" name="Freeform 144"/>
            <p:cNvSpPr>
              <a:spLocks/>
            </p:cNvSpPr>
            <p:nvPr/>
          </p:nvSpPr>
          <p:spPr bwMode="auto">
            <a:xfrm flipH="1">
              <a:off x="2201" y="2236"/>
              <a:ext cx="16" cy="14"/>
            </a:xfrm>
            <a:custGeom>
              <a:avLst/>
              <a:gdLst>
                <a:gd name="T0" fmla="*/ 0 w 33"/>
                <a:gd name="T1" fmla="*/ 0 h 27"/>
                <a:gd name="T2" fmla="*/ 0 w 33"/>
                <a:gd name="T3" fmla="*/ 1 h 27"/>
                <a:gd name="T4" fmla="*/ 0 w 33"/>
                <a:gd name="T5" fmla="*/ 1 h 27"/>
                <a:gd name="T6" fmla="*/ 0 w 33"/>
                <a:gd name="T7" fmla="*/ 1 h 27"/>
                <a:gd name="T8" fmla="*/ 0 w 33"/>
                <a:gd name="T9" fmla="*/ 1 h 27"/>
                <a:gd name="T10" fmla="*/ 0 w 33"/>
                <a:gd name="T11" fmla="*/ 1 h 27"/>
                <a:gd name="T12" fmla="*/ 0 w 33"/>
                <a:gd name="T13" fmla="*/ 1 h 27"/>
                <a:gd name="T14" fmla="*/ 0 w 33"/>
                <a:gd name="T15" fmla="*/ 1 h 27"/>
                <a:gd name="T16" fmla="*/ 0 w 33"/>
                <a:gd name="T17" fmla="*/ 1 h 27"/>
                <a:gd name="T18" fmla="*/ 0 w 33"/>
                <a:gd name="T19" fmla="*/ 1 h 27"/>
                <a:gd name="T20" fmla="*/ 0 w 33"/>
                <a:gd name="T21" fmla="*/ 1 h 27"/>
                <a:gd name="T22" fmla="*/ 0 w 33"/>
                <a:gd name="T23" fmla="*/ 1 h 27"/>
                <a:gd name="T24" fmla="*/ 0 w 33"/>
                <a:gd name="T25" fmla="*/ 1 h 27"/>
                <a:gd name="T26" fmla="*/ 0 w 33"/>
                <a:gd name="T27" fmla="*/ 1 h 27"/>
                <a:gd name="T28" fmla="*/ 0 w 33"/>
                <a:gd name="T29" fmla="*/ 1 h 27"/>
                <a:gd name="T30" fmla="*/ 0 w 33"/>
                <a:gd name="T31" fmla="*/ 1 h 27"/>
                <a:gd name="T32" fmla="*/ 0 w 33"/>
                <a:gd name="T33" fmla="*/ 1 h 27"/>
                <a:gd name="T34" fmla="*/ 0 w 33"/>
                <a:gd name="T35" fmla="*/ 1 h 27"/>
                <a:gd name="T36" fmla="*/ 0 w 33"/>
                <a:gd name="T37" fmla="*/ 1 h 27"/>
                <a:gd name="T38" fmla="*/ 0 w 33"/>
                <a:gd name="T39" fmla="*/ 1 h 27"/>
                <a:gd name="T40" fmla="*/ 0 w 33"/>
                <a:gd name="T41" fmla="*/ 1 h 27"/>
                <a:gd name="T42" fmla="*/ 0 w 33"/>
                <a:gd name="T43" fmla="*/ 1 h 27"/>
                <a:gd name="T44" fmla="*/ 0 w 33"/>
                <a:gd name="T45" fmla="*/ 1 h 27"/>
                <a:gd name="T46" fmla="*/ 0 w 33"/>
                <a:gd name="T47" fmla="*/ 1 h 27"/>
                <a:gd name="T48" fmla="*/ 0 w 33"/>
                <a:gd name="T49" fmla="*/ 1 h 27"/>
                <a:gd name="T50" fmla="*/ 0 w 33"/>
                <a:gd name="T51" fmla="*/ 1 h 27"/>
                <a:gd name="T52" fmla="*/ 0 w 33"/>
                <a:gd name="T53" fmla="*/ 1 h 27"/>
                <a:gd name="T54" fmla="*/ 0 w 33"/>
                <a:gd name="T55" fmla="*/ 1 h 27"/>
                <a:gd name="T56" fmla="*/ 0 w 33"/>
                <a:gd name="T57" fmla="*/ 1 h 27"/>
                <a:gd name="T58" fmla="*/ 0 w 33"/>
                <a:gd name="T59" fmla="*/ 1 h 27"/>
                <a:gd name="T60" fmla="*/ 0 w 33"/>
                <a:gd name="T61" fmla="*/ 0 h 27"/>
                <a:gd name="T62" fmla="*/ 0 w 33"/>
                <a:gd name="T63" fmla="*/ 0 h 27"/>
                <a:gd name="T64" fmla="*/ 0 w 33"/>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3"/>
                <a:gd name="T100" fmla="*/ 0 h 27"/>
                <a:gd name="T101" fmla="*/ 33 w 33"/>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3" h="27">
                  <a:moveTo>
                    <a:pt x="5" y="0"/>
                  </a:moveTo>
                  <a:lnTo>
                    <a:pt x="10" y="1"/>
                  </a:lnTo>
                  <a:lnTo>
                    <a:pt x="13" y="2"/>
                  </a:lnTo>
                  <a:lnTo>
                    <a:pt x="16" y="3"/>
                  </a:lnTo>
                  <a:lnTo>
                    <a:pt x="21" y="4"/>
                  </a:lnTo>
                  <a:lnTo>
                    <a:pt x="25" y="8"/>
                  </a:lnTo>
                  <a:lnTo>
                    <a:pt x="28" y="10"/>
                  </a:lnTo>
                  <a:lnTo>
                    <a:pt x="30" y="11"/>
                  </a:lnTo>
                  <a:lnTo>
                    <a:pt x="31" y="13"/>
                  </a:lnTo>
                  <a:lnTo>
                    <a:pt x="33" y="14"/>
                  </a:lnTo>
                  <a:lnTo>
                    <a:pt x="33" y="16"/>
                  </a:lnTo>
                  <a:lnTo>
                    <a:pt x="33" y="17"/>
                  </a:lnTo>
                  <a:lnTo>
                    <a:pt x="30" y="17"/>
                  </a:lnTo>
                  <a:lnTo>
                    <a:pt x="29" y="17"/>
                  </a:lnTo>
                  <a:lnTo>
                    <a:pt x="28" y="18"/>
                  </a:lnTo>
                  <a:lnTo>
                    <a:pt x="27" y="19"/>
                  </a:lnTo>
                  <a:lnTo>
                    <a:pt x="26" y="21"/>
                  </a:lnTo>
                  <a:lnTo>
                    <a:pt x="23" y="23"/>
                  </a:lnTo>
                  <a:lnTo>
                    <a:pt x="19" y="26"/>
                  </a:lnTo>
                  <a:lnTo>
                    <a:pt x="14" y="27"/>
                  </a:lnTo>
                  <a:lnTo>
                    <a:pt x="10" y="26"/>
                  </a:lnTo>
                  <a:lnTo>
                    <a:pt x="6" y="24"/>
                  </a:lnTo>
                  <a:lnTo>
                    <a:pt x="4" y="19"/>
                  </a:lnTo>
                  <a:lnTo>
                    <a:pt x="3" y="15"/>
                  </a:lnTo>
                  <a:lnTo>
                    <a:pt x="3" y="11"/>
                  </a:lnTo>
                  <a:lnTo>
                    <a:pt x="3" y="8"/>
                  </a:lnTo>
                  <a:lnTo>
                    <a:pt x="1" y="6"/>
                  </a:lnTo>
                  <a:lnTo>
                    <a:pt x="1" y="4"/>
                  </a:lnTo>
                  <a:lnTo>
                    <a:pt x="0" y="2"/>
                  </a:lnTo>
                  <a:lnTo>
                    <a:pt x="0" y="1"/>
                  </a:lnTo>
                  <a:lnTo>
                    <a:pt x="1" y="0"/>
                  </a:lnTo>
                  <a:lnTo>
                    <a:pt x="3" y="0"/>
                  </a:lnTo>
                  <a:lnTo>
                    <a:pt x="5" y="0"/>
                  </a:lnTo>
                  <a:close/>
                </a:path>
              </a:pathLst>
            </a:custGeom>
            <a:solidFill>
              <a:srgbClr val="B200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14" name="Freeform 145"/>
            <p:cNvSpPr>
              <a:spLocks/>
            </p:cNvSpPr>
            <p:nvPr/>
          </p:nvSpPr>
          <p:spPr bwMode="auto">
            <a:xfrm flipH="1">
              <a:off x="2204" y="2238"/>
              <a:ext cx="11" cy="9"/>
            </a:xfrm>
            <a:custGeom>
              <a:avLst/>
              <a:gdLst>
                <a:gd name="T0" fmla="*/ 0 w 23"/>
                <a:gd name="T1" fmla="*/ 0 h 18"/>
                <a:gd name="T2" fmla="*/ 0 w 23"/>
                <a:gd name="T3" fmla="*/ 1 h 18"/>
                <a:gd name="T4" fmla="*/ 0 w 23"/>
                <a:gd name="T5" fmla="*/ 1 h 18"/>
                <a:gd name="T6" fmla="*/ 0 w 23"/>
                <a:gd name="T7" fmla="*/ 1 h 18"/>
                <a:gd name="T8" fmla="*/ 0 w 23"/>
                <a:gd name="T9" fmla="*/ 1 h 18"/>
                <a:gd name="T10" fmla="*/ 0 w 23"/>
                <a:gd name="T11" fmla="*/ 1 h 18"/>
                <a:gd name="T12" fmla="*/ 0 w 23"/>
                <a:gd name="T13" fmla="*/ 1 h 18"/>
                <a:gd name="T14" fmla="*/ 0 w 23"/>
                <a:gd name="T15" fmla="*/ 1 h 18"/>
                <a:gd name="T16" fmla="*/ 0 w 23"/>
                <a:gd name="T17" fmla="*/ 1 h 18"/>
                <a:gd name="T18" fmla="*/ 0 w 23"/>
                <a:gd name="T19" fmla="*/ 1 h 18"/>
                <a:gd name="T20" fmla="*/ 0 w 23"/>
                <a:gd name="T21" fmla="*/ 1 h 18"/>
                <a:gd name="T22" fmla="*/ 0 w 23"/>
                <a:gd name="T23" fmla="*/ 1 h 18"/>
                <a:gd name="T24" fmla="*/ 0 w 23"/>
                <a:gd name="T25" fmla="*/ 1 h 18"/>
                <a:gd name="T26" fmla="*/ 0 w 23"/>
                <a:gd name="T27" fmla="*/ 1 h 18"/>
                <a:gd name="T28" fmla="*/ 0 w 23"/>
                <a:gd name="T29" fmla="*/ 1 h 18"/>
                <a:gd name="T30" fmla="*/ 0 w 23"/>
                <a:gd name="T31" fmla="*/ 1 h 18"/>
                <a:gd name="T32" fmla="*/ 0 w 23"/>
                <a:gd name="T33" fmla="*/ 1 h 18"/>
                <a:gd name="T34" fmla="*/ 0 w 23"/>
                <a:gd name="T35" fmla="*/ 1 h 18"/>
                <a:gd name="T36" fmla="*/ 0 w 23"/>
                <a:gd name="T37" fmla="*/ 1 h 18"/>
                <a:gd name="T38" fmla="*/ 0 w 23"/>
                <a:gd name="T39" fmla="*/ 1 h 18"/>
                <a:gd name="T40" fmla="*/ 0 w 23"/>
                <a:gd name="T41" fmla="*/ 1 h 18"/>
                <a:gd name="T42" fmla="*/ 0 w 23"/>
                <a:gd name="T43" fmla="*/ 0 h 18"/>
                <a:gd name="T44" fmla="*/ 0 w 23"/>
                <a:gd name="T45" fmla="*/ 0 h 18"/>
                <a:gd name="T46" fmla="*/ 0 w 23"/>
                <a:gd name="T47" fmla="*/ 0 h 18"/>
                <a:gd name="T48" fmla="*/ 0 w 23"/>
                <a:gd name="T49" fmla="*/ 0 h 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
                <a:gd name="T76" fmla="*/ 0 h 18"/>
                <a:gd name="T77" fmla="*/ 23 w 23"/>
                <a:gd name="T78" fmla="*/ 18 h 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 h="18">
                  <a:moveTo>
                    <a:pt x="1" y="0"/>
                  </a:moveTo>
                  <a:lnTo>
                    <a:pt x="4" y="1"/>
                  </a:lnTo>
                  <a:lnTo>
                    <a:pt x="9" y="3"/>
                  </a:lnTo>
                  <a:lnTo>
                    <a:pt x="14" y="5"/>
                  </a:lnTo>
                  <a:lnTo>
                    <a:pt x="17" y="7"/>
                  </a:lnTo>
                  <a:lnTo>
                    <a:pt x="19" y="8"/>
                  </a:lnTo>
                  <a:lnTo>
                    <a:pt x="22" y="11"/>
                  </a:lnTo>
                  <a:lnTo>
                    <a:pt x="23" y="12"/>
                  </a:lnTo>
                  <a:lnTo>
                    <a:pt x="23" y="13"/>
                  </a:lnTo>
                  <a:lnTo>
                    <a:pt x="21" y="15"/>
                  </a:lnTo>
                  <a:lnTo>
                    <a:pt x="19" y="16"/>
                  </a:lnTo>
                  <a:lnTo>
                    <a:pt x="17" y="18"/>
                  </a:lnTo>
                  <a:lnTo>
                    <a:pt x="14" y="18"/>
                  </a:lnTo>
                  <a:lnTo>
                    <a:pt x="11" y="16"/>
                  </a:lnTo>
                  <a:lnTo>
                    <a:pt x="9" y="15"/>
                  </a:lnTo>
                  <a:lnTo>
                    <a:pt x="7" y="13"/>
                  </a:lnTo>
                  <a:lnTo>
                    <a:pt x="4" y="11"/>
                  </a:lnTo>
                  <a:lnTo>
                    <a:pt x="3" y="7"/>
                  </a:lnTo>
                  <a:lnTo>
                    <a:pt x="2" y="5"/>
                  </a:lnTo>
                  <a:lnTo>
                    <a:pt x="1" y="3"/>
                  </a:lnTo>
                  <a:lnTo>
                    <a:pt x="0" y="1"/>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15" name="Freeform 146"/>
            <p:cNvSpPr>
              <a:spLocks/>
            </p:cNvSpPr>
            <p:nvPr/>
          </p:nvSpPr>
          <p:spPr bwMode="auto">
            <a:xfrm flipH="1">
              <a:off x="2196" y="2234"/>
              <a:ext cx="8" cy="5"/>
            </a:xfrm>
            <a:custGeom>
              <a:avLst/>
              <a:gdLst>
                <a:gd name="T0" fmla="*/ 0 w 16"/>
                <a:gd name="T1" fmla="*/ 0 h 10"/>
                <a:gd name="T2" fmla="*/ 1 w 16"/>
                <a:gd name="T3" fmla="*/ 0 h 10"/>
                <a:gd name="T4" fmla="*/ 1 w 16"/>
                <a:gd name="T5" fmla="*/ 1 h 10"/>
                <a:gd name="T6" fmla="*/ 1 w 16"/>
                <a:gd name="T7" fmla="*/ 1 h 10"/>
                <a:gd name="T8" fmla="*/ 1 w 16"/>
                <a:gd name="T9" fmla="*/ 1 h 10"/>
                <a:gd name="T10" fmla="*/ 1 w 16"/>
                <a:gd name="T11" fmla="*/ 1 h 10"/>
                <a:gd name="T12" fmla="*/ 1 w 16"/>
                <a:gd name="T13" fmla="*/ 1 h 10"/>
                <a:gd name="T14" fmla="*/ 1 w 16"/>
                <a:gd name="T15" fmla="*/ 1 h 10"/>
                <a:gd name="T16" fmla="*/ 1 w 16"/>
                <a:gd name="T17" fmla="*/ 1 h 10"/>
                <a:gd name="T18" fmla="*/ 1 w 16"/>
                <a:gd name="T19" fmla="*/ 1 h 10"/>
                <a:gd name="T20" fmla="*/ 1 w 16"/>
                <a:gd name="T21" fmla="*/ 1 h 10"/>
                <a:gd name="T22" fmla="*/ 1 w 16"/>
                <a:gd name="T23" fmla="*/ 1 h 10"/>
                <a:gd name="T24" fmla="*/ 1 w 16"/>
                <a:gd name="T25" fmla="*/ 1 h 10"/>
                <a:gd name="T26" fmla="*/ 1 w 16"/>
                <a:gd name="T27" fmla="*/ 1 h 10"/>
                <a:gd name="T28" fmla="*/ 1 w 16"/>
                <a:gd name="T29" fmla="*/ 1 h 10"/>
                <a:gd name="T30" fmla="*/ 1 w 16"/>
                <a:gd name="T31" fmla="*/ 1 h 10"/>
                <a:gd name="T32" fmla="*/ 1 w 16"/>
                <a:gd name="T33" fmla="*/ 1 h 10"/>
                <a:gd name="T34" fmla="*/ 1 w 16"/>
                <a:gd name="T35" fmla="*/ 1 h 10"/>
                <a:gd name="T36" fmla="*/ 1 w 16"/>
                <a:gd name="T37" fmla="*/ 1 h 10"/>
                <a:gd name="T38" fmla="*/ 1 w 16"/>
                <a:gd name="T39" fmla="*/ 1 h 10"/>
                <a:gd name="T40" fmla="*/ 1 w 16"/>
                <a:gd name="T41" fmla="*/ 1 h 10"/>
                <a:gd name="T42" fmla="*/ 1 w 16"/>
                <a:gd name="T43" fmla="*/ 1 h 10"/>
                <a:gd name="T44" fmla="*/ 1 w 16"/>
                <a:gd name="T45" fmla="*/ 1 h 10"/>
                <a:gd name="T46" fmla="*/ 1 w 16"/>
                <a:gd name="T47" fmla="*/ 1 h 10"/>
                <a:gd name="T48" fmla="*/ 0 w 16"/>
                <a:gd name="T49" fmla="*/ 1 h 10"/>
                <a:gd name="T50" fmla="*/ 0 w 16"/>
                <a:gd name="T51" fmla="*/ 1 h 10"/>
                <a:gd name="T52" fmla="*/ 0 w 16"/>
                <a:gd name="T53" fmla="*/ 1 h 10"/>
                <a:gd name="T54" fmla="*/ 0 w 16"/>
                <a:gd name="T55" fmla="*/ 1 h 10"/>
                <a:gd name="T56" fmla="*/ 0 w 16"/>
                <a:gd name="T57" fmla="*/ 0 h 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10"/>
                <a:gd name="T89" fmla="*/ 16 w 16"/>
                <a:gd name="T90" fmla="*/ 10 h 1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10">
                  <a:moveTo>
                    <a:pt x="0" y="0"/>
                  </a:moveTo>
                  <a:lnTo>
                    <a:pt x="1" y="0"/>
                  </a:lnTo>
                  <a:lnTo>
                    <a:pt x="3" y="1"/>
                  </a:lnTo>
                  <a:lnTo>
                    <a:pt x="4" y="4"/>
                  </a:lnTo>
                  <a:lnTo>
                    <a:pt x="6" y="5"/>
                  </a:lnTo>
                  <a:lnTo>
                    <a:pt x="7" y="6"/>
                  </a:lnTo>
                  <a:lnTo>
                    <a:pt x="9" y="8"/>
                  </a:lnTo>
                  <a:lnTo>
                    <a:pt x="11" y="8"/>
                  </a:lnTo>
                  <a:lnTo>
                    <a:pt x="13" y="8"/>
                  </a:lnTo>
                  <a:lnTo>
                    <a:pt x="15" y="7"/>
                  </a:lnTo>
                  <a:lnTo>
                    <a:pt x="16" y="7"/>
                  </a:lnTo>
                  <a:lnTo>
                    <a:pt x="16" y="8"/>
                  </a:lnTo>
                  <a:lnTo>
                    <a:pt x="15" y="9"/>
                  </a:lnTo>
                  <a:lnTo>
                    <a:pt x="14" y="10"/>
                  </a:lnTo>
                  <a:lnTo>
                    <a:pt x="13" y="10"/>
                  </a:lnTo>
                  <a:lnTo>
                    <a:pt x="10" y="10"/>
                  </a:lnTo>
                  <a:lnTo>
                    <a:pt x="9" y="9"/>
                  </a:lnTo>
                  <a:lnTo>
                    <a:pt x="7" y="8"/>
                  </a:lnTo>
                  <a:lnTo>
                    <a:pt x="6" y="6"/>
                  </a:lnTo>
                  <a:lnTo>
                    <a:pt x="4" y="5"/>
                  </a:lnTo>
                  <a:lnTo>
                    <a:pt x="3" y="4"/>
                  </a:lnTo>
                  <a:lnTo>
                    <a:pt x="2" y="2"/>
                  </a:lnTo>
                  <a:lnTo>
                    <a:pt x="1" y="2"/>
                  </a:lnTo>
                  <a:lnTo>
                    <a:pt x="0" y="2"/>
                  </a:lnTo>
                  <a:lnTo>
                    <a:pt x="0"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16" name="Freeform 147"/>
            <p:cNvSpPr>
              <a:spLocks/>
            </p:cNvSpPr>
            <p:nvPr/>
          </p:nvSpPr>
          <p:spPr bwMode="auto">
            <a:xfrm flipH="1">
              <a:off x="2198" y="2214"/>
              <a:ext cx="11" cy="10"/>
            </a:xfrm>
            <a:custGeom>
              <a:avLst/>
              <a:gdLst>
                <a:gd name="T0" fmla="*/ 0 w 23"/>
                <a:gd name="T1" fmla="*/ 1 h 20"/>
                <a:gd name="T2" fmla="*/ 0 w 23"/>
                <a:gd name="T3" fmla="*/ 1 h 20"/>
                <a:gd name="T4" fmla="*/ 0 w 23"/>
                <a:gd name="T5" fmla="*/ 1 h 20"/>
                <a:gd name="T6" fmla="*/ 0 w 23"/>
                <a:gd name="T7" fmla="*/ 1 h 20"/>
                <a:gd name="T8" fmla="*/ 0 w 23"/>
                <a:gd name="T9" fmla="*/ 1 h 20"/>
                <a:gd name="T10" fmla="*/ 0 w 23"/>
                <a:gd name="T11" fmla="*/ 1 h 20"/>
                <a:gd name="T12" fmla="*/ 0 w 23"/>
                <a:gd name="T13" fmla="*/ 1 h 20"/>
                <a:gd name="T14" fmla="*/ 0 w 23"/>
                <a:gd name="T15" fmla="*/ 1 h 20"/>
                <a:gd name="T16" fmla="*/ 0 w 23"/>
                <a:gd name="T17" fmla="*/ 1 h 20"/>
                <a:gd name="T18" fmla="*/ 0 w 23"/>
                <a:gd name="T19" fmla="*/ 0 h 20"/>
                <a:gd name="T20" fmla="*/ 0 w 23"/>
                <a:gd name="T21" fmla="*/ 0 h 20"/>
                <a:gd name="T22" fmla="*/ 0 w 23"/>
                <a:gd name="T23" fmla="*/ 1 h 20"/>
                <a:gd name="T24" fmla="*/ 0 w 23"/>
                <a:gd name="T25" fmla="*/ 1 h 20"/>
                <a:gd name="T26" fmla="*/ 0 w 23"/>
                <a:gd name="T27" fmla="*/ 1 h 20"/>
                <a:gd name="T28" fmla="*/ 0 w 23"/>
                <a:gd name="T29" fmla="*/ 1 h 20"/>
                <a:gd name="T30" fmla="*/ 0 w 23"/>
                <a:gd name="T31" fmla="*/ 1 h 20"/>
                <a:gd name="T32" fmla="*/ 0 w 23"/>
                <a:gd name="T33" fmla="*/ 1 h 20"/>
                <a:gd name="T34" fmla="*/ 0 w 23"/>
                <a:gd name="T35" fmla="*/ 1 h 20"/>
                <a:gd name="T36" fmla="*/ 0 w 23"/>
                <a:gd name="T37" fmla="*/ 1 h 20"/>
                <a:gd name="T38" fmla="*/ 0 w 23"/>
                <a:gd name="T39" fmla="*/ 1 h 20"/>
                <a:gd name="T40" fmla="*/ 0 w 23"/>
                <a:gd name="T41" fmla="*/ 1 h 20"/>
                <a:gd name="T42" fmla="*/ 0 w 23"/>
                <a:gd name="T43" fmla="*/ 1 h 20"/>
                <a:gd name="T44" fmla="*/ 0 w 23"/>
                <a:gd name="T45" fmla="*/ 1 h 20"/>
                <a:gd name="T46" fmla="*/ 0 w 23"/>
                <a:gd name="T47" fmla="*/ 1 h 20"/>
                <a:gd name="T48" fmla="*/ 0 w 23"/>
                <a:gd name="T49" fmla="*/ 1 h 20"/>
                <a:gd name="T50" fmla="*/ 0 w 23"/>
                <a:gd name="T51" fmla="*/ 1 h 20"/>
                <a:gd name="T52" fmla="*/ 0 w 23"/>
                <a:gd name="T53" fmla="*/ 1 h 20"/>
                <a:gd name="T54" fmla="*/ 0 w 23"/>
                <a:gd name="T55" fmla="*/ 1 h 20"/>
                <a:gd name="T56" fmla="*/ 0 w 23"/>
                <a:gd name="T57" fmla="*/ 1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
                <a:gd name="T88" fmla="*/ 0 h 20"/>
                <a:gd name="T89" fmla="*/ 23 w 23"/>
                <a:gd name="T90" fmla="*/ 20 h 2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 h="20">
                  <a:moveTo>
                    <a:pt x="23" y="16"/>
                  </a:moveTo>
                  <a:lnTo>
                    <a:pt x="21" y="13"/>
                  </a:lnTo>
                  <a:lnTo>
                    <a:pt x="20" y="9"/>
                  </a:lnTo>
                  <a:lnTo>
                    <a:pt x="16" y="7"/>
                  </a:lnTo>
                  <a:lnTo>
                    <a:pt x="12" y="6"/>
                  </a:lnTo>
                  <a:lnTo>
                    <a:pt x="10" y="5"/>
                  </a:lnTo>
                  <a:lnTo>
                    <a:pt x="6" y="3"/>
                  </a:lnTo>
                  <a:lnTo>
                    <a:pt x="4" y="1"/>
                  </a:lnTo>
                  <a:lnTo>
                    <a:pt x="3" y="1"/>
                  </a:lnTo>
                  <a:lnTo>
                    <a:pt x="1" y="0"/>
                  </a:lnTo>
                  <a:lnTo>
                    <a:pt x="0" y="0"/>
                  </a:lnTo>
                  <a:lnTo>
                    <a:pt x="0" y="1"/>
                  </a:lnTo>
                  <a:lnTo>
                    <a:pt x="1" y="2"/>
                  </a:lnTo>
                  <a:lnTo>
                    <a:pt x="4" y="5"/>
                  </a:lnTo>
                  <a:lnTo>
                    <a:pt x="6" y="6"/>
                  </a:lnTo>
                  <a:lnTo>
                    <a:pt x="8" y="8"/>
                  </a:lnTo>
                  <a:lnTo>
                    <a:pt x="10" y="9"/>
                  </a:lnTo>
                  <a:lnTo>
                    <a:pt x="11" y="10"/>
                  </a:lnTo>
                  <a:lnTo>
                    <a:pt x="12" y="13"/>
                  </a:lnTo>
                  <a:lnTo>
                    <a:pt x="13" y="14"/>
                  </a:lnTo>
                  <a:lnTo>
                    <a:pt x="15" y="15"/>
                  </a:lnTo>
                  <a:lnTo>
                    <a:pt x="16" y="15"/>
                  </a:lnTo>
                  <a:lnTo>
                    <a:pt x="19" y="16"/>
                  </a:lnTo>
                  <a:lnTo>
                    <a:pt x="20" y="17"/>
                  </a:lnTo>
                  <a:lnTo>
                    <a:pt x="21" y="18"/>
                  </a:lnTo>
                  <a:lnTo>
                    <a:pt x="22" y="20"/>
                  </a:lnTo>
                  <a:lnTo>
                    <a:pt x="23" y="20"/>
                  </a:lnTo>
                  <a:lnTo>
                    <a:pt x="23" y="18"/>
                  </a:lnTo>
                  <a:lnTo>
                    <a:pt x="23"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17" name="Freeform 148"/>
            <p:cNvSpPr>
              <a:spLocks/>
            </p:cNvSpPr>
            <p:nvPr/>
          </p:nvSpPr>
          <p:spPr bwMode="auto">
            <a:xfrm flipH="1">
              <a:off x="2183" y="2227"/>
              <a:ext cx="8" cy="5"/>
            </a:xfrm>
            <a:custGeom>
              <a:avLst/>
              <a:gdLst>
                <a:gd name="T0" fmla="*/ 1 w 15"/>
                <a:gd name="T1" fmla="*/ 0 h 11"/>
                <a:gd name="T2" fmla="*/ 1 w 15"/>
                <a:gd name="T3" fmla="*/ 0 h 11"/>
                <a:gd name="T4" fmla="*/ 1 w 15"/>
                <a:gd name="T5" fmla="*/ 0 h 11"/>
                <a:gd name="T6" fmla="*/ 1 w 15"/>
                <a:gd name="T7" fmla="*/ 0 h 11"/>
                <a:gd name="T8" fmla="*/ 1 w 15"/>
                <a:gd name="T9" fmla="*/ 0 h 11"/>
                <a:gd name="T10" fmla="*/ 1 w 15"/>
                <a:gd name="T11" fmla="*/ 0 h 11"/>
                <a:gd name="T12" fmla="*/ 1 w 15"/>
                <a:gd name="T13" fmla="*/ 0 h 11"/>
                <a:gd name="T14" fmla="*/ 1 w 15"/>
                <a:gd name="T15" fmla="*/ 0 h 11"/>
                <a:gd name="T16" fmla="*/ 1 w 15"/>
                <a:gd name="T17" fmla="*/ 0 h 11"/>
                <a:gd name="T18" fmla="*/ 1 w 15"/>
                <a:gd name="T19" fmla="*/ 0 h 11"/>
                <a:gd name="T20" fmla="*/ 1 w 15"/>
                <a:gd name="T21" fmla="*/ 0 h 11"/>
                <a:gd name="T22" fmla="*/ 1 w 15"/>
                <a:gd name="T23" fmla="*/ 0 h 11"/>
                <a:gd name="T24" fmla="*/ 1 w 15"/>
                <a:gd name="T25" fmla="*/ 0 h 11"/>
                <a:gd name="T26" fmla="*/ 1 w 15"/>
                <a:gd name="T27" fmla="*/ 0 h 11"/>
                <a:gd name="T28" fmla="*/ 1 w 15"/>
                <a:gd name="T29" fmla="*/ 0 h 11"/>
                <a:gd name="T30" fmla="*/ 1 w 15"/>
                <a:gd name="T31" fmla="*/ 0 h 11"/>
                <a:gd name="T32" fmla="*/ 1 w 15"/>
                <a:gd name="T33" fmla="*/ 0 h 11"/>
                <a:gd name="T34" fmla="*/ 0 w 15"/>
                <a:gd name="T35" fmla="*/ 0 h 11"/>
                <a:gd name="T36" fmla="*/ 0 w 15"/>
                <a:gd name="T37" fmla="*/ 0 h 11"/>
                <a:gd name="T38" fmla="*/ 0 w 15"/>
                <a:gd name="T39" fmla="*/ 0 h 11"/>
                <a:gd name="T40" fmla="*/ 1 w 15"/>
                <a:gd name="T41" fmla="*/ 0 h 11"/>
                <a:gd name="T42" fmla="*/ 1 w 15"/>
                <a:gd name="T43" fmla="*/ 0 h 11"/>
                <a:gd name="T44" fmla="*/ 1 w 15"/>
                <a:gd name="T45" fmla="*/ 0 h 11"/>
                <a:gd name="T46" fmla="*/ 1 w 15"/>
                <a:gd name="T47" fmla="*/ 0 h 11"/>
                <a:gd name="T48" fmla="*/ 1 w 15"/>
                <a:gd name="T49" fmla="*/ 0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
                <a:gd name="T76" fmla="*/ 0 h 11"/>
                <a:gd name="T77" fmla="*/ 15 w 15"/>
                <a:gd name="T78" fmla="*/ 11 h 1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 h="11">
                  <a:moveTo>
                    <a:pt x="12" y="5"/>
                  </a:moveTo>
                  <a:lnTo>
                    <a:pt x="13" y="6"/>
                  </a:lnTo>
                  <a:lnTo>
                    <a:pt x="14" y="7"/>
                  </a:lnTo>
                  <a:lnTo>
                    <a:pt x="15" y="7"/>
                  </a:lnTo>
                  <a:lnTo>
                    <a:pt x="14" y="8"/>
                  </a:lnTo>
                  <a:lnTo>
                    <a:pt x="13" y="8"/>
                  </a:lnTo>
                  <a:lnTo>
                    <a:pt x="12" y="10"/>
                  </a:lnTo>
                  <a:lnTo>
                    <a:pt x="12" y="11"/>
                  </a:lnTo>
                  <a:lnTo>
                    <a:pt x="11" y="10"/>
                  </a:lnTo>
                  <a:lnTo>
                    <a:pt x="9" y="8"/>
                  </a:lnTo>
                  <a:lnTo>
                    <a:pt x="8" y="8"/>
                  </a:lnTo>
                  <a:lnTo>
                    <a:pt x="7" y="8"/>
                  </a:lnTo>
                  <a:lnTo>
                    <a:pt x="6" y="8"/>
                  </a:lnTo>
                  <a:lnTo>
                    <a:pt x="4" y="7"/>
                  </a:lnTo>
                  <a:lnTo>
                    <a:pt x="2" y="6"/>
                  </a:lnTo>
                  <a:lnTo>
                    <a:pt x="1" y="5"/>
                  </a:lnTo>
                  <a:lnTo>
                    <a:pt x="0" y="4"/>
                  </a:lnTo>
                  <a:lnTo>
                    <a:pt x="0" y="3"/>
                  </a:lnTo>
                  <a:lnTo>
                    <a:pt x="0" y="0"/>
                  </a:lnTo>
                  <a:lnTo>
                    <a:pt x="2" y="0"/>
                  </a:lnTo>
                  <a:lnTo>
                    <a:pt x="6" y="0"/>
                  </a:lnTo>
                  <a:lnTo>
                    <a:pt x="8" y="2"/>
                  </a:lnTo>
                  <a:lnTo>
                    <a:pt x="9" y="4"/>
                  </a:lnTo>
                  <a:lnTo>
                    <a:pt x="12"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18" name="Freeform 149"/>
            <p:cNvSpPr>
              <a:spLocks/>
            </p:cNvSpPr>
            <p:nvPr/>
          </p:nvSpPr>
          <p:spPr bwMode="auto">
            <a:xfrm flipH="1">
              <a:off x="2178" y="2222"/>
              <a:ext cx="8" cy="5"/>
            </a:xfrm>
            <a:custGeom>
              <a:avLst/>
              <a:gdLst>
                <a:gd name="T0" fmla="*/ 1 w 16"/>
                <a:gd name="T1" fmla="*/ 1 h 10"/>
                <a:gd name="T2" fmla="*/ 1 w 16"/>
                <a:gd name="T3" fmla="*/ 0 h 10"/>
                <a:gd name="T4" fmla="*/ 1 w 16"/>
                <a:gd name="T5" fmla="*/ 1 h 10"/>
                <a:gd name="T6" fmla="*/ 1 w 16"/>
                <a:gd name="T7" fmla="*/ 1 h 10"/>
                <a:gd name="T8" fmla="*/ 1 w 16"/>
                <a:gd name="T9" fmla="*/ 1 h 10"/>
                <a:gd name="T10" fmla="*/ 1 w 16"/>
                <a:gd name="T11" fmla="*/ 1 h 10"/>
                <a:gd name="T12" fmla="*/ 1 w 16"/>
                <a:gd name="T13" fmla="*/ 1 h 10"/>
                <a:gd name="T14" fmla="*/ 1 w 16"/>
                <a:gd name="T15" fmla="*/ 1 h 10"/>
                <a:gd name="T16" fmla="*/ 1 w 16"/>
                <a:gd name="T17" fmla="*/ 1 h 10"/>
                <a:gd name="T18" fmla="*/ 1 w 16"/>
                <a:gd name="T19" fmla="*/ 1 h 10"/>
                <a:gd name="T20" fmla="*/ 1 w 16"/>
                <a:gd name="T21" fmla="*/ 1 h 10"/>
                <a:gd name="T22" fmla="*/ 1 w 16"/>
                <a:gd name="T23" fmla="*/ 1 h 10"/>
                <a:gd name="T24" fmla="*/ 1 w 16"/>
                <a:gd name="T25" fmla="*/ 1 h 10"/>
                <a:gd name="T26" fmla="*/ 1 w 16"/>
                <a:gd name="T27" fmla="*/ 1 h 10"/>
                <a:gd name="T28" fmla="*/ 1 w 16"/>
                <a:gd name="T29" fmla="*/ 1 h 10"/>
                <a:gd name="T30" fmla="*/ 1 w 16"/>
                <a:gd name="T31" fmla="*/ 1 h 10"/>
                <a:gd name="T32" fmla="*/ 1 w 16"/>
                <a:gd name="T33" fmla="*/ 1 h 10"/>
                <a:gd name="T34" fmla="*/ 1 w 16"/>
                <a:gd name="T35" fmla="*/ 1 h 10"/>
                <a:gd name="T36" fmla="*/ 0 w 16"/>
                <a:gd name="T37" fmla="*/ 1 h 10"/>
                <a:gd name="T38" fmla="*/ 0 w 16"/>
                <a:gd name="T39" fmla="*/ 1 h 10"/>
                <a:gd name="T40" fmla="*/ 1 w 16"/>
                <a:gd name="T41" fmla="*/ 1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
                <a:gd name="T64" fmla="*/ 0 h 10"/>
                <a:gd name="T65" fmla="*/ 16 w 16"/>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 h="10">
                  <a:moveTo>
                    <a:pt x="1" y="1"/>
                  </a:moveTo>
                  <a:lnTo>
                    <a:pt x="5" y="0"/>
                  </a:lnTo>
                  <a:lnTo>
                    <a:pt x="10" y="1"/>
                  </a:lnTo>
                  <a:lnTo>
                    <a:pt x="13" y="2"/>
                  </a:lnTo>
                  <a:lnTo>
                    <a:pt x="16" y="5"/>
                  </a:lnTo>
                  <a:lnTo>
                    <a:pt x="16" y="6"/>
                  </a:lnTo>
                  <a:lnTo>
                    <a:pt x="15" y="8"/>
                  </a:lnTo>
                  <a:lnTo>
                    <a:pt x="13" y="9"/>
                  </a:lnTo>
                  <a:lnTo>
                    <a:pt x="12" y="10"/>
                  </a:lnTo>
                  <a:lnTo>
                    <a:pt x="12" y="8"/>
                  </a:lnTo>
                  <a:lnTo>
                    <a:pt x="11" y="6"/>
                  </a:lnTo>
                  <a:lnTo>
                    <a:pt x="9" y="4"/>
                  </a:lnTo>
                  <a:lnTo>
                    <a:pt x="6" y="2"/>
                  </a:lnTo>
                  <a:lnTo>
                    <a:pt x="5" y="2"/>
                  </a:lnTo>
                  <a:lnTo>
                    <a:pt x="3" y="2"/>
                  </a:lnTo>
                  <a:lnTo>
                    <a:pt x="2" y="2"/>
                  </a:lnTo>
                  <a:lnTo>
                    <a:pt x="1" y="2"/>
                  </a:lnTo>
                  <a:lnTo>
                    <a:pt x="0" y="2"/>
                  </a:ln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19" name="Freeform 150"/>
            <p:cNvSpPr>
              <a:spLocks/>
            </p:cNvSpPr>
            <p:nvPr/>
          </p:nvSpPr>
          <p:spPr bwMode="auto">
            <a:xfrm flipH="1">
              <a:off x="2193" y="2209"/>
              <a:ext cx="15" cy="7"/>
            </a:xfrm>
            <a:custGeom>
              <a:avLst/>
              <a:gdLst>
                <a:gd name="T0" fmla="*/ 1 w 30"/>
                <a:gd name="T1" fmla="*/ 0 h 15"/>
                <a:gd name="T2" fmla="*/ 1 w 30"/>
                <a:gd name="T3" fmla="*/ 0 h 15"/>
                <a:gd name="T4" fmla="*/ 0 w 30"/>
                <a:gd name="T5" fmla="*/ 0 h 15"/>
                <a:gd name="T6" fmla="*/ 0 w 30"/>
                <a:gd name="T7" fmla="*/ 0 h 15"/>
                <a:gd name="T8" fmla="*/ 1 w 30"/>
                <a:gd name="T9" fmla="*/ 0 h 15"/>
                <a:gd name="T10" fmla="*/ 1 w 30"/>
                <a:gd name="T11" fmla="*/ 0 h 15"/>
                <a:gd name="T12" fmla="*/ 1 w 30"/>
                <a:gd name="T13" fmla="*/ 0 h 15"/>
                <a:gd name="T14" fmla="*/ 1 w 30"/>
                <a:gd name="T15" fmla="*/ 0 h 15"/>
                <a:gd name="T16" fmla="*/ 1 w 30"/>
                <a:gd name="T17" fmla="*/ 0 h 15"/>
                <a:gd name="T18" fmla="*/ 1 w 30"/>
                <a:gd name="T19" fmla="*/ 0 h 15"/>
                <a:gd name="T20" fmla="*/ 1 w 30"/>
                <a:gd name="T21" fmla="*/ 0 h 15"/>
                <a:gd name="T22" fmla="*/ 1 w 30"/>
                <a:gd name="T23" fmla="*/ 0 h 15"/>
                <a:gd name="T24" fmla="*/ 1 w 30"/>
                <a:gd name="T25" fmla="*/ 0 h 15"/>
                <a:gd name="T26" fmla="*/ 1 w 30"/>
                <a:gd name="T27" fmla="*/ 0 h 15"/>
                <a:gd name="T28" fmla="*/ 1 w 30"/>
                <a:gd name="T29" fmla="*/ 0 h 15"/>
                <a:gd name="T30" fmla="*/ 1 w 30"/>
                <a:gd name="T31" fmla="*/ 0 h 15"/>
                <a:gd name="T32" fmla="*/ 1 w 30"/>
                <a:gd name="T33" fmla="*/ 0 h 15"/>
                <a:gd name="T34" fmla="*/ 1 w 30"/>
                <a:gd name="T35" fmla="*/ 0 h 15"/>
                <a:gd name="T36" fmla="*/ 1 w 30"/>
                <a:gd name="T37" fmla="*/ 0 h 15"/>
                <a:gd name="T38" fmla="*/ 1 w 30"/>
                <a:gd name="T39" fmla="*/ 0 h 15"/>
                <a:gd name="T40" fmla="*/ 1 w 30"/>
                <a:gd name="T41" fmla="*/ 0 h 15"/>
                <a:gd name="T42" fmla="*/ 1 w 30"/>
                <a:gd name="T43" fmla="*/ 0 h 15"/>
                <a:gd name="T44" fmla="*/ 1 w 30"/>
                <a:gd name="T45" fmla="*/ 0 h 15"/>
                <a:gd name="T46" fmla="*/ 1 w 30"/>
                <a:gd name="T47" fmla="*/ 0 h 15"/>
                <a:gd name="T48" fmla="*/ 1 w 30"/>
                <a:gd name="T49" fmla="*/ 0 h 1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
                <a:gd name="T76" fmla="*/ 0 h 15"/>
                <a:gd name="T77" fmla="*/ 30 w 30"/>
                <a:gd name="T78" fmla="*/ 15 h 1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 h="15">
                  <a:moveTo>
                    <a:pt x="6" y="1"/>
                  </a:moveTo>
                  <a:lnTo>
                    <a:pt x="2" y="1"/>
                  </a:lnTo>
                  <a:lnTo>
                    <a:pt x="0" y="1"/>
                  </a:lnTo>
                  <a:lnTo>
                    <a:pt x="1" y="0"/>
                  </a:lnTo>
                  <a:lnTo>
                    <a:pt x="3" y="0"/>
                  </a:lnTo>
                  <a:lnTo>
                    <a:pt x="8" y="0"/>
                  </a:lnTo>
                  <a:lnTo>
                    <a:pt x="12" y="0"/>
                  </a:lnTo>
                  <a:lnTo>
                    <a:pt x="15" y="0"/>
                  </a:lnTo>
                  <a:lnTo>
                    <a:pt x="18" y="1"/>
                  </a:lnTo>
                  <a:lnTo>
                    <a:pt x="23" y="3"/>
                  </a:lnTo>
                  <a:lnTo>
                    <a:pt x="27" y="7"/>
                  </a:lnTo>
                  <a:lnTo>
                    <a:pt x="30" y="10"/>
                  </a:lnTo>
                  <a:lnTo>
                    <a:pt x="30" y="11"/>
                  </a:lnTo>
                  <a:lnTo>
                    <a:pt x="30" y="13"/>
                  </a:lnTo>
                  <a:lnTo>
                    <a:pt x="30" y="15"/>
                  </a:lnTo>
                  <a:lnTo>
                    <a:pt x="29" y="15"/>
                  </a:lnTo>
                  <a:lnTo>
                    <a:pt x="27" y="13"/>
                  </a:lnTo>
                  <a:lnTo>
                    <a:pt x="27" y="12"/>
                  </a:lnTo>
                  <a:lnTo>
                    <a:pt x="26" y="11"/>
                  </a:lnTo>
                  <a:lnTo>
                    <a:pt x="24" y="8"/>
                  </a:lnTo>
                  <a:lnTo>
                    <a:pt x="19" y="4"/>
                  </a:lnTo>
                  <a:lnTo>
                    <a:pt x="12" y="2"/>
                  </a:ln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20" name="Freeform 151"/>
            <p:cNvSpPr>
              <a:spLocks/>
            </p:cNvSpPr>
            <p:nvPr/>
          </p:nvSpPr>
          <p:spPr bwMode="auto">
            <a:xfrm flipH="1">
              <a:off x="2159" y="2160"/>
              <a:ext cx="111" cy="70"/>
            </a:xfrm>
            <a:custGeom>
              <a:avLst/>
              <a:gdLst>
                <a:gd name="T0" fmla="*/ 0 w 223"/>
                <a:gd name="T1" fmla="*/ 1 h 139"/>
                <a:gd name="T2" fmla="*/ 0 w 223"/>
                <a:gd name="T3" fmla="*/ 1 h 139"/>
                <a:gd name="T4" fmla="*/ 0 w 223"/>
                <a:gd name="T5" fmla="*/ 1 h 139"/>
                <a:gd name="T6" fmla="*/ 0 w 223"/>
                <a:gd name="T7" fmla="*/ 1 h 139"/>
                <a:gd name="T8" fmla="*/ 0 w 223"/>
                <a:gd name="T9" fmla="*/ 1 h 139"/>
                <a:gd name="T10" fmla="*/ 0 w 223"/>
                <a:gd name="T11" fmla="*/ 1 h 139"/>
                <a:gd name="T12" fmla="*/ 0 w 223"/>
                <a:gd name="T13" fmla="*/ 1 h 139"/>
                <a:gd name="T14" fmla="*/ 0 w 223"/>
                <a:gd name="T15" fmla="*/ 0 h 139"/>
                <a:gd name="T16" fmla="*/ 0 w 223"/>
                <a:gd name="T17" fmla="*/ 1 h 139"/>
                <a:gd name="T18" fmla="*/ 0 w 223"/>
                <a:gd name="T19" fmla="*/ 1 h 139"/>
                <a:gd name="T20" fmla="*/ 0 w 223"/>
                <a:gd name="T21" fmla="*/ 1 h 139"/>
                <a:gd name="T22" fmla="*/ 0 w 223"/>
                <a:gd name="T23" fmla="*/ 1 h 139"/>
                <a:gd name="T24" fmla="*/ 0 w 223"/>
                <a:gd name="T25" fmla="*/ 1 h 139"/>
                <a:gd name="T26" fmla="*/ 0 w 223"/>
                <a:gd name="T27" fmla="*/ 1 h 139"/>
                <a:gd name="T28" fmla="*/ 0 w 223"/>
                <a:gd name="T29" fmla="*/ 1 h 139"/>
                <a:gd name="T30" fmla="*/ 0 w 223"/>
                <a:gd name="T31" fmla="*/ 1 h 139"/>
                <a:gd name="T32" fmla="*/ 0 w 223"/>
                <a:gd name="T33" fmla="*/ 1 h 139"/>
                <a:gd name="T34" fmla="*/ 0 w 223"/>
                <a:gd name="T35" fmla="*/ 1 h 139"/>
                <a:gd name="T36" fmla="*/ 0 w 223"/>
                <a:gd name="T37" fmla="*/ 1 h 139"/>
                <a:gd name="T38" fmla="*/ 0 w 223"/>
                <a:gd name="T39" fmla="*/ 1 h 139"/>
                <a:gd name="T40" fmla="*/ 0 w 223"/>
                <a:gd name="T41" fmla="*/ 1 h 139"/>
                <a:gd name="T42" fmla="*/ 0 w 223"/>
                <a:gd name="T43" fmla="*/ 1 h 139"/>
                <a:gd name="T44" fmla="*/ 0 w 223"/>
                <a:gd name="T45" fmla="*/ 1 h 139"/>
                <a:gd name="T46" fmla="*/ 0 w 223"/>
                <a:gd name="T47" fmla="*/ 1 h 139"/>
                <a:gd name="T48" fmla="*/ 0 w 223"/>
                <a:gd name="T49" fmla="*/ 1 h 139"/>
                <a:gd name="T50" fmla="*/ 0 w 223"/>
                <a:gd name="T51" fmla="*/ 1 h 139"/>
                <a:gd name="T52" fmla="*/ 0 w 223"/>
                <a:gd name="T53" fmla="*/ 1 h 139"/>
                <a:gd name="T54" fmla="*/ 0 w 223"/>
                <a:gd name="T55" fmla="*/ 1 h 139"/>
                <a:gd name="T56" fmla="*/ 0 w 223"/>
                <a:gd name="T57" fmla="*/ 1 h 139"/>
                <a:gd name="T58" fmla="*/ 0 w 223"/>
                <a:gd name="T59" fmla="*/ 1 h 139"/>
                <a:gd name="T60" fmla="*/ 0 w 223"/>
                <a:gd name="T61" fmla="*/ 1 h 139"/>
                <a:gd name="T62" fmla="*/ 0 w 223"/>
                <a:gd name="T63" fmla="*/ 1 h 139"/>
                <a:gd name="T64" fmla="*/ 0 w 223"/>
                <a:gd name="T65" fmla="*/ 1 h 139"/>
                <a:gd name="T66" fmla="*/ 0 w 223"/>
                <a:gd name="T67" fmla="*/ 1 h 139"/>
                <a:gd name="T68" fmla="*/ 0 w 223"/>
                <a:gd name="T69" fmla="*/ 1 h 139"/>
                <a:gd name="T70" fmla="*/ 0 w 223"/>
                <a:gd name="T71" fmla="*/ 1 h 139"/>
                <a:gd name="T72" fmla="*/ 0 w 223"/>
                <a:gd name="T73" fmla="*/ 1 h 139"/>
                <a:gd name="T74" fmla="*/ 0 w 223"/>
                <a:gd name="T75" fmla="*/ 1 h 139"/>
                <a:gd name="T76" fmla="*/ 0 w 223"/>
                <a:gd name="T77" fmla="*/ 1 h 139"/>
                <a:gd name="T78" fmla="*/ 0 w 223"/>
                <a:gd name="T79" fmla="*/ 1 h 139"/>
                <a:gd name="T80" fmla="*/ 0 w 223"/>
                <a:gd name="T81" fmla="*/ 1 h 139"/>
                <a:gd name="T82" fmla="*/ 0 w 223"/>
                <a:gd name="T83" fmla="*/ 1 h 139"/>
                <a:gd name="T84" fmla="*/ 0 w 223"/>
                <a:gd name="T85" fmla="*/ 1 h 139"/>
                <a:gd name="T86" fmla="*/ 0 w 223"/>
                <a:gd name="T87" fmla="*/ 1 h 139"/>
                <a:gd name="T88" fmla="*/ 0 w 223"/>
                <a:gd name="T89" fmla="*/ 1 h 139"/>
                <a:gd name="T90" fmla="*/ 0 w 223"/>
                <a:gd name="T91" fmla="*/ 1 h 139"/>
                <a:gd name="T92" fmla="*/ 0 w 223"/>
                <a:gd name="T93" fmla="*/ 1 h 139"/>
                <a:gd name="T94" fmla="*/ 0 w 223"/>
                <a:gd name="T95" fmla="*/ 1 h 139"/>
                <a:gd name="T96" fmla="*/ 0 w 223"/>
                <a:gd name="T97" fmla="*/ 1 h 139"/>
                <a:gd name="T98" fmla="*/ 0 w 223"/>
                <a:gd name="T99" fmla="*/ 1 h 139"/>
                <a:gd name="T100" fmla="*/ 0 w 223"/>
                <a:gd name="T101" fmla="*/ 1 h 139"/>
                <a:gd name="T102" fmla="*/ 0 w 223"/>
                <a:gd name="T103" fmla="*/ 1 h 139"/>
                <a:gd name="T104" fmla="*/ 0 w 223"/>
                <a:gd name="T105" fmla="*/ 1 h 139"/>
                <a:gd name="T106" fmla="*/ 0 w 223"/>
                <a:gd name="T107" fmla="*/ 1 h 139"/>
                <a:gd name="T108" fmla="*/ 0 w 223"/>
                <a:gd name="T109" fmla="*/ 1 h 139"/>
                <a:gd name="T110" fmla="*/ 0 w 223"/>
                <a:gd name="T111" fmla="*/ 1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23"/>
                <a:gd name="T169" fmla="*/ 0 h 139"/>
                <a:gd name="T170" fmla="*/ 223 w 223"/>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23" h="139">
                  <a:moveTo>
                    <a:pt x="40" y="76"/>
                  </a:moveTo>
                  <a:lnTo>
                    <a:pt x="45" y="68"/>
                  </a:lnTo>
                  <a:lnTo>
                    <a:pt x="51" y="60"/>
                  </a:lnTo>
                  <a:lnTo>
                    <a:pt x="58" y="52"/>
                  </a:lnTo>
                  <a:lnTo>
                    <a:pt x="66" y="45"/>
                  </a:lnTo>
                  <a:lnTo>
                    <a:pt x="73" y="38"/>
                  </a:lnTo>
                  <a:lnTo>
                    <a:pt x="80" y="32"/>
                  </a:lnTo>
                  <a:lnTo>
                    <a:pt x="86" y="28"/>
                  </a:lnTo>
                  <a:lnTo>
                    <a:pt x="91" y="24"/>
                  </a:lnTo>
                  <a:lnTo>
                    <a:pt x="97" y="21"/>
                  </a:lnTo>
                  <a:lnTo>
                    <a:pt x="103" y="16"/>
                  </a:lnTo>
                  <a:lnTo>
                    <a:pt x="110" y="11"/>
                  </a:lnTo>
                  <a:lnTo>
                    <a:pt x="117" y="7"/>
                  </a:lnTo>
                  <a:lnTo>
                    <a:pt x="124" y="2"/>
                  </a:lnTo>
                  <a:lnTo>
                    <a:pt x="132" y="0"/>
                  </a:lnTo>
                  <a:lnTo>
                    <a:pt x="140" y="0"/>
                  </a:lnTo>
                  <a:lnTo>
                    <a:pt x="148" y="1"/>
                  </a:lnTo>
                  <a:lnTo>
                    <a:pt x="156" y="5"/>
                  </a:lnTo>
                  <a:lnTo>
                    <a:pt x="165" y="9"/>
                  </a:lnTo>
                  <a:lnTo>
                    <a:pt x="174" y="14"/>
                  </a:lnTo>
                  <a:lnTo>
                    <a:pt x="184" y="19"/>
                  </a:lnTo>
                  <a:lnTo>
                    <a:pt x="192" y="25"/>
                  </a:lnTo>
                  <a:lnTo>
                    <a:pt x="200" y="33"/>
                  </a:lnTo>
                  <a:lnTo>
                    <a:pt x="207" y="41"/>
                  </a:lnTo>
                  <a:lnTo>
                    <a:pt x="212" y="51"/>
                  </a:lnTo>
                  <a:lnTo>
                    <a:pt x="217" y="60"/>
                  </a:lnTo>
                  <a:lnTo>
                    <a:pt x="220" y="67"/>
                  </a:lnTo>
                  <a:lnTo>
                    <a:pt x="223" y="72"/>
                  </a:lnTo>
                  <a:lnTo>
                    <a:pt x="222" y="78"/>
                  </a:lnTo>
                  <a:lnTo>
                    <a:pt x="220" y="84"/>
                  </a:lnTo>
                  <a:lnTo>
                    <a:pt x="222" y="89"/>
                  </a:lnTo>
                  <a:lnTo>
                    <a:pt x="222" y="94"/>
                  </a:lnTo>
                  <a:lnTo>
                    <a:pt x="220" y="100"/>
                  </a:lnTo>
                  <a:lnTo>
                    <a:pt x="217" y="107"/>
                  </a:lnTo>
                  <a:lnTo>
                    <a:pt x="213" y="113"/>
                  </a:lnTo>
                  <a:lnTo>
                    <a:pt x="208" y="118"/>
                  </a:lnTo>
                  <a:lnTo>
                    <a:pt x="202" y="122"/>
                  </a:lnTo>
                  <a:lnTo>
                    <a:pt x="196" y="124"/>
                  </a:lnTo>
                  <a:lnTo>
                    <a:pt x="192" y="127"/>
                  </a:lnTo>
                  <a:lnTo>
                    <a:pt x="188" y="127"/>
                  </a:lnTo>
                  <a:lnTo>
                    <a:pt x="186" y="127"/>
                  </a:lnTo>
                  <a:lnTo>
                    <a:pt x="190" y="123"/>
                  </a:lnTo>
                  <a:lnTo>
                    <a:pt x="195" y="120"/>
                  </a:lnTo>
                  <a:lnTo>
                    <a:pt x="199" y="116"/>
                  </a:lnTo>
                  <a:lnTo>
                    <a:pt x="200" y="114"/>
                  </a:lnTo>
                  <a:lnTo>
                    <a:pt x="195" y="114"/>
                  </a:lnTo>
                  <a:lnTo>
                    <a:pt x="190" y="114"/>
                  </a:lnTo>
                  <a:lnTo>
                    <a:pt x="184" y="113"/>
                  </a:lnTo>
                  <a:lnTo>
                    <a:pt x="178" y="112"/>
                  </a:lnTo>
                  <a:lnTo>
                    <a:pt x="171" y="109"/>
                  </a:lnTo>
                  <a:lnTo>
                    <a:pt x="165" y="107"/>
                  </a:lnTo>
                  <a:lnTo>
                    <a:pt x="159" y="104"/>
                  </a:lnTo>
                  <a:lnTo>
                    <a:pt x="156" y="100"/>
                  </a:lnTo>
                  <a:lnTo>
                    <a:pt x="152" y="95"/>
                  </a:lnTo>
                  <a:lnTo>
                    <a:pt x="149" y="92"/>
                  </a:lnTo>
                  <a:lnTo>
                    <a:pt x="147" y="89"/>
                  </a:lnTo>
                  <a:lnTo>
                    <a:pt x="144" y="87"/>
                  </a:lnTo>
                  <a:lnTo>
                    <a:pt x="155" y="90"/>
                  </a:lnTo>
                  <a:lnTo>
                    <a:pt x="162" y="91"/>
                  </a:lnTo>
                  <a:lnTo>
                    <a:pt x="167" y="90"/>
                  </a:lnTo>
                  <a:lnTo>
                    <a:pt x="172" y="89"/>
                  </a:lnTo>
                  <a:lnTo>
                    <a:pt x="165" y="87"/>
                  </a:lnTo>
                  <a:lnTo>
                    <a:pt x="157" y="85"/>
                  </a:lnTo>
                  <a:lnTo>
                    <a:pt x="149" y="83"/>
                  </a:lnTo>
                  <a:lnTo>
                    <a:pt x="141" y="79"/>
                  </a:lnTo>
                  <a:lnTo>
                    <a:pt x="137" y="78"/>
                  </a:lnTo>
                  <a:lnTo>
                    <a:pt x="133" y="78"/>
                  </a:lnTo>
                  <a:lnTo>
                    <a:pt x="128" y="78"/>
                  </a:lnTo>
                  <a:lnTo>
                    <a:pt x="122" y="78"/>
                  </a:lnTo>
                  <a:lnTo>
                    <a:pt x="117" y="78"/>
                  </a:lnTo>
                  <a:lnTo>
                    <a:pt x="112" y="79"/>
                  </a:lnTo>
                  <a:lnTo>
                    <a:pt x="107" y="80"/>
                  </a:lnTo>
                  <a:lnTo>
                    <a:pt x="104" y="82"/>
                  </a:lnTo>
                  <a:lnTo>
                    <a:pt x="99" y="85"/>
                  </a:lnTo>
                  <a:lnTo>
                    <a:pt x="97" y="89"/>
                  </a:lnTo>
                  <a:lnTo>
                    <a:pt x="94" y="89"/>
                  </a:lnTo>
                  <a:lnTo>
                    <a:pt x="93" y="85"/>
                  </a:lnTo>
                  <a:lnTo>
                    <a:pt x="91" y="80"/>
                  </a:lnTo>
                  <a:lnTo>
                    <a:pt x="88" y="78"/>
                  </a:lnTo>
                  <a:lnTo>
                    <a:pt x="83" y="78"/>
                  </a:lnTo>
                  <a:lnTo>
                    <a:pt x="79" y="80"/>
                  </a:lnTo>
                  <a:lnTo>
                    <a:pt x="75" y="85"/>
                  </a:lnTo>
                  <a:lnTo>
                    <a:pt x="71" y="92"/>
                  </a:lnTo>
                  <a:lnTo>
                    <a:pt x="68" y="100"/>
                  </a:lnTo>
                  <a:lnTo>
                    <a:pt x="68" y="108"/>
                  </a:lnTo>
                  <a:lnTo>
                    <a:pt x="69" y="120"/>
                  </a:lnTo>
                  <a:lnTo>
                    <a:pt x="66" y="128"/>
                  </a:lnTo>
                  <a:lnTo>
                    <a:pt x="60" y="135"/>
                  </a:lnTo>
                  <a:lnTo>
                    <a:pt x="53" y="138"/>
                  </a:lnTo>
                  <a:lnTo>
                    <a:pt x="49" y="139"/>
                  </a:lnTo>
                  <a:lnTo>
                    <a:pt x="44" y="139"/>
                  </a:lnTo>
                  <a:lnTo>
                    <a:pt x="38" y="139"/>
                  </a:lnTo>
                  <a:lnTo>
                    <a:pt x="33" y="139"/>
                  </a:lnTo>
                  <a:lnTo>
                    <a:pt x="28" y="138"/>
                  </a:lnTo>
                  <a:lnTo>
                    <a:pt x="22" y="136"/>
                  </a:lnTo>
                  <a:lnTo>
                    <a:pt x="19" y="133"/>
                  </a:lnTo>
                  <a:lnTo>
                    <a:pt x="15" y="130"/>
                  </a:lnTo>
                  <a:lnTo>
                    <a:pt x="13" y="127"/>
                  </a:lnTo>
                  <a:lnTo>
                    <a:pt x="12" y="122"/>
                  </a:lnTo>
                  <a:lnTo>
                    <a:pt x="12" y="118"/>
                  </a:lnTo>
                  <a:lnTo>
                    <a:pt x="14" y="115"/>
                  </a:lnTo>
                  <a:lnTo>
                    <a:pt x="7" y="112"/>
                  </a:lnTo>
                  <a:lnTo>
                    <a:pt x="3" y="105"/>
                  </a:lnTo>
                  <a:lnTo>
                    <a:pt x="0" y="97"/>
                  </a:lnTo>
                  <a:lnTo>
                    <a:pt x="4" y="86"/>
                  </a:lnTo>
                  <a:lnTo>
                    <a:pt x="7" y="89"/>
                  </a:lnTo>
                  <a:lnTo>
                    <a:pt x="11" y="90"/>
                  </a:lnTo>
                  <a:lnTo>
                    <a:pt x="15" y="90"/>
                  </a:lnTo>
                  <a:lnTo>
                    <a:pt x="20" y="89"/>
                  </a:lnTo>
                  <a:lnTo>
                    <a:pt x="26" y="87"/>
                  </a:lnTo>
                  <a:lnTo>
                    <a:pt x="30" y="85"/>
                  </a:lnTo>
                  <a:lnTo>
                    <a:pt x="35" y="80"/>
                  </a:lnTo>
                  <a:lnTo>
                    <a:pt x="40"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21" name="Freeform 152"/>
            <p:cNvSpPr>
              <a:spLocks/>
            </p:cNvSpPr>
            <p:nvPr/>
          </p:nvSpPr>
          <p:spPr bwMode="auto">
            <a:xfrm flipH="1">
              <a:off x="2191" y="2179"/>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1 h 19"/>
                <a:gd name="T12" fmla="*/ 1 w 20"/>
                <a:gd name="T13" fmla="*/ 1 h 19"/>
                <a:gd name="T14" fmla="*/ 1 w 20"/>
                <a:gd name="T15" fmla="*/ 1 h 19"/>
                <a:gd name="T16" fmla="*/ 1 w 20"/>
                <a:gd name="T17" fmla="*/ 1 h 19"/>
                <a:gd name="T18" fmla="*/ 1 w 20"/>
                <a:gd name="T19" fmla="*/ 0 h 19"/>
                <a:gd name="T20" fmla="*/ 1 w 20"/>
                <a:gd name="T21" fmla="*/ 0 h 19"/>
                <a:gd name="T22" fmla="*/ 1 w 20"/>
                <a:gd name="T23" fmla="*/ 1 h 19"/>
                <a:gd name="T24" fmla="*/ 1 w 20"/>
                <a:gd name="T25" fmla="*/ 1 h 19"/>
                <a:gd name="T26" fmla="*/ 0 w 20"/>
                <a:gd name="T27" fmla="*/ 1 h 19"/>
                <a:gd name="T28" fmla="*/ 0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4" y="17"/>
                  </a:moveTo>
                  <a:lnTo>
                    <a:pt x="7" y="19"/>
                  </a:lnTo>
                  <a:lnTo>
                    <a:pt x="11" y="19"/>
                  </a:lnTo>
                  <a:lnTo>
                    <a:pt x="14" y="17"/>
                  </a:lnTo>
                  <a:lnTo>
                    <a:pt x="18" y="15"/>
                  </a:lnTo>
                  <a:lnTo>
                    <a:pt x="20" y="11"/>
                  </a:lnTo>
                  <a:lnTo>
                    <a:pt x="20" y="8"/>
                  </a:lnTo>
                  <a:lnTo>
                    <a:pt x="18" y="4"/>
                  </a:lnTo>
                  <a:lnTo>
                    <a:pt x="15" y="2"/>
                  </a:lnTo>
                  <a:lnTo>
                    <a:pt x="12" y="0"/>
                  </a:lnTo>
                  <a:lnTo>
                    <a:pt x="9" y="0"/>
                  </a:lnTo>
                  <a:lnTo>
                    <a:pt x="5" y="1"/>
                  </a:lnTo>
                  <a:lnTo>
                    <a:pt x="2" y="3"/>
                  </a:lnTo>
                  <a:lnTo>
                    <a:pt x="0" y="7"/>
                  </a:lnTo>
                  <a:lnTo>
                    <a:pt x="0" y="10"/>
                  </a:lnTo>
                  <a:lnTo>
                    <a:pt x="2" y="14"/>
                  </a:lnTo>
                  <a:lnTo>
                    <a:pt x="4"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22" name="Freeform 153"/>
            <p:cNvSpPr>
              <a:spLocks/>
            </p:cNvSpPr>
            <p:nvPr/>
          </p:nvSpPr>
          <p:spPr bwMode="auto">
            <a:xfrm flipH="1">
              <a:off x="2318" y="2432"/>
              <a:ext cx="87" cy="372"/>
            </a:xfrm>
            <a:custGeom>
              <a:avLst/>
              <a:gdLst>
                <a:gd name="T0" fmla="*/ 1 w 174"/>
                <a:gd name="T1" fmla="*/ 1 h 744"/>
                <a:gd name="T2" fmla="*/ 1 w 174"/>
                <a:gd name="T3" fmla="*/ 1 h 744"/>
                <a:gd name="T4" fmla="*/ 1 w 174"/>
                <a:gd name="T5" fmla="*/ 1 h 744"/>
                <a:gd name="T6" fmla="*/ 1 w 174"/>
                <a:gd name="T7" fmla="*/ 1 h 744"/>
                <a:gd name="T8" fmla="*/ 1 w 174"/>
                <a:gd name="T9" fmla="*/ 1 h 744"/>
                <a:gd name="T10" fmla="*/ 1 w 174"/>
                <a:gd name="T11" fmla="*/ 1 h 744"/>
                <a:gd name="T12" fmla="*/ 1 w 174"/>
                <a:gd name="T13" fmla="*/ 1 h 744"/>
                <a:gd name="T14" fmla="*/ 1 w 174"/>
                <a:gd name="T15" fmla="*/ 1 h 744"/>
                <a:gd name="T16" fmla="*/ 1 w 174"/>
                <a:gd name="T17" fmla="*/ 1 h 744"/>
                <a:gd name="T18" fmla="*/ 1 w 174"/>
                <a:gd name="T19" fmla="*/ 1 h 744"/>
                <a:gd name="T20" fmla="*/ 1 w 174"/>
                <a:gd name="T21" fmla="*/ 1 h 744"/>
                <a:gd name="T22" fmla="*/ 1 w 174"/>
                <a:gd name="T23" fmla="*/ 1 h 744"/>
                <a:gd name="T24" fmla="*/ 1 w 174"/>
                <a:gd name="T25" fmla="*/ 1 h 744"/>
                <a:gd name="T26" fmla="*/ 1 w 174"/>
                <a:gd name="T27" fmla="*/ 1 h 744"/>
                <a:gd name="T28" fmla="*/ 1 w 174"/>
                <a:gd name="T29" fmla="*/ 1 h 744"/>
                <a:gd name="T30" fmla="*/ 1 w 174"/>
                <a:gd name="T31" fmla="*/ 1 h 744"/>
                <a:gd name="T32" fmla="*/ 1 w 174"/>
                <a:gd name="T33" fmla="*/ 1 h 744"/>
                <a:gd name="T34" fmla="*/ 1 w 174"/>
                <a:gd name="T35" fmla="*/ 1 h 744"/>
                <a:gd name="T36" fmla="*/ 1 w 174"/>
                <a:gd name="T37" fmla="*/ 1 h 744"/>
                <a:gd name="T38" fmla="*/ 1 w 174"/>
                <a:gd name="T39" fmla="*/ 1 h 744"/>
                <a:gd name="T40" fmla="*/ 1 w 174"/>
                <a:gd name="T41" fmla="*/ 1 h 744"/>
                <a:gd name="T42" fmla="*/ 1 w 174"/>
                <a:gd name="T43" fmla="*/ 1 h 744"/>
                <a:gd name="T44" fmla="*/ 1 w 174"/>
                <a:gd name="T45" fmla="*/ 1 h 744"/>
                <a:gd name="T46" fmla="*/ 1 w 174"/>
                <a:gd name="T47" fmla="*/ 1 h 744"/>
                <a:gd name="T48" fmla="*/ 1 w 174"/>
                <a:gd name="T49" fmla="*/ 1 h 744"/>
                <a:gd name="T50" fmla="*/ 1 w 174"/>
                <a:gd name="T51" fmla="*/ 1 h 744"/>
                <a:gd name="T52" fmla="*/ 1 w 174"/>
                <a:gd name="T53" fmla="*/ 1 h 744"/>
                <a:gd name="T54" fmla="*/ 1 w 174"/>
                <a:gd name="T55" fmla="*/ 1 h 744"/>
                <a:gd name="T56" fmla="*/ 1 w 174"/>
                <a:gd name="T57" fmla="*/ 1 h 744"/>
                <a:gd name="T58" fmla="*/ 1 w 174"/>
                <a:gd name="T59" fmla="*/ 1 h 744"/>
                <a:gd name="T60" fmla="*/ 1 w 174"/>
                <a:gd name="T61" fmla="*/ 1 h 744"/>
                <a:gd name="T62" fmla="*/ 1 w 174"/>
                <a:gd name="T63" fmla="*/ 1 h 7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744"/>
                <a:gd name="T98" fmla="*/ 174 w 174"/>
                <a:gd name="T99" fmla="*/ 744 h 7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744">
                  <a:moveTo>
                    <a:pt x="22" y="670"/>
                  </a:moveTo>
                  <a:lnTo>
                    <a:pt x="19" y="636"/>
                  </a:lnTo>
                  <a:lnTo>
                    <a:pt x="10" y="593"/>
                  </a:lnTo>
                  <a:lnTo>
                    <a:pt x="1" y="543"/>
                  </a:lnTo>
                  <a:lnTo>
                    <a:pt x="0" y="488"/>
                  </a:lnTo>
                  <a:lnTo>
                    <a:pt x="4" y="464"/>
                  </a:lnTo>
                  <a:lnTo>
                    <a:pt x="11" y="436"/>
                  </a:lnTo>
                  <a:lnTo>
                    <a:pt x="19" y="413"/>
                  </a:lnTo>
                  <a:lnTo>
                    <a:pt x="24" y="398"/>
                  </a:lnTo>
                  <a:lnTo>
                    <a:pt x="26" y="390"/>
                  </a:lnTo>
                  <a:lnTo>
                    <a:pt x="27" y="380"/>
                  </a:lnTo>
                  <a:lnTo>
                    <a:pt x="30" y="370"/>
                  </a:lnTo>
                  <a:lnTo>
                    <a:pt x="32" y="357"/>
                  </a:lnTo>
                  <a:lnTo>
                    <a:pt x="37" y="303"/>
                  </a:lnTo>
                  <a:lnTo>
                    <a:pt x="38" y="228"/>
                  </a:lnTo>
                  <a:lnTo>
                    <a:pt x="38" y="160"/>
                  </a:lnTo>
                  <a:lnTo>
                    <a:pt x="38" y="127"/>
                  </a:lnTo>
                  <a:lnTo>
                    <a:pt x="40" y="107"/>
                  </a:lnTo>
                  <a:lnTo>
                    <a:pt x="45" y="85"/>
                  </a:lnTo>
                  <a:lnTo>
                    <a:pt x="53" y="64"/>
                  </a:lnTo>
                  <a:lnTo>
                    <a:pt x="62" y="43"/>
                  </a:lnTo>
                  <a:lnTo>
                    <a:pt x="74" y="26"/>
                  </a:lnTo>
                  <a:lnTo>
                    <a:pt x="86" y="12"/>
                  </a:lnTo>
                  <a:lnTo>
                    <a:pt x="101" y="3"/>
                  </a:lnTo>
                  <a:lnTo>
                    <a:pt x="118" y="0"/>
                  </a:lnTo>
                  <a:lnTo>
                    <a:pt x="136" y="5"/>
                  </a:lnTo>
                  <a:lnTo>
                    <a:pt x="150" y="16"/>
                  </a:lnTo>
                  <a:lnTo>
                    <a:pt x="159" y="34"/>
                  </a:lnTo>
                  <a:lnTo>
                    <a:pt x="167" y="53"/>
                  </a:lnTo>
                  <a:lnTo>
                    <a:pt x="170" y="74"/>
                  </a:lnTo>
                  <a:lnTo>
                    <a:pt x="173" y="96"/>
                  </a:lnTo>
                  <a:lnTo>
                    <a:pt x="174" y="115"/>
                  </a:lnTo>
                  <a:lnTo>
                    <a:pt x="173" y="133"/>
                  </a:lnTo>
                  <a:lnTo>
                    <a:pt x="170" y="152"/>
                  </a:lnTo>
                  <a:lnTo>
                    <a:pt x="166" y="176"/>
                  </a:lnTo>
                  <a:lnTo>
                    <a:pt x="161" y="202"/>
                  </a:lnTo>
                  <a:lnTo>
                    <a:pt x="155" y="227"/>
                  </a:lnTo>
                  <a:lnTo>
                    <a:pt x="152" y="241"/>
                  </a:lnTo>
                  <a:lnTo>
                    <a:pt x="146" y="256"/>
                  </a:lnTo>
                  <a:lnTo>
                    <a:pt x="138" y="274"/>
                  </a:lnTo>
                  <a:lnTo>
                    <a:pt x="131" y="293"/>
                  </a:lnTo>
                  <a:lnTo>
                    <a:pt x="122" y="310"/>
                  </a:lnTo>
                  <a:lnTo>
                    <a:pt x="115" y="327"/>
                  </a:lnTo>
                  <a:lnTo>
                    <a:pt x="108" y="341"/>
                  </a:lnTo>
                  <a:lnTo>
                    <a:pt x="102" y="352"/>
                  </a:lnTo>
                  <a:lnTo>
                    <a:pt x="100" y="363"/>
                  </a:lnTo>
                  <a:lnTo>
                    <a:pt x="99" y="377"/>
                  </a:lnTo>
                  <a:lnTo>
                    <a:pt x="98" y="390"/>
                  </a:lnTo>
                  <a:lnTo>
                    <a:pt x="97" y="402"/>
                  </a:lnTo>
                  <a:lnTo>
                    <a:pt x="93" y="411"/>
                  </a:lnTo>
                  <a:lnTo>
                    <a:pt x="87" y="423"/>
                  </a:lnTo>
                  <a:lnTo>
                    <a:pt x="83" y="432"/>
                  </a:lnTo>
                  <a:lnTo>
                    <a:pt x="78" y="440"/>
                  </a:lnTo>
                  <a:lnTo>
                    <a:pt x="72" y="468"/>
                  </a:lnTo>
                  <a:lnTo>
                    <a:pt x="65" y="531"/>
                  </a:lnTo>
                  <a:lnTo>
                    <a:pt x="61" y="615"/>
                  </a:lnTo>
                  <a:lnTo>
                    <a:pt x="60" y="708"/>
                  </a:lnTo>
                  <a:lnTo>
                    <a:pt x="59" y="723"/>
                  </a:lnTo>
                  <a:lnTo>
                    <a:pt x="53" y="736"/>
                  </a:lnTo>
                  <a:lnTo>
                    <a:pt x="44" y="744"/>
                  </a:lnTo>
                  <a:lnTo>
                    <a:pt x="34" y="744"/>
                  </a:lnTo>
                  <a:lnTo>
                    <a:pt x="25" y="731"/>
                  </a:lnTo>
                  <a:lnTo>
                    <a:pt x="22" y="713"/>
                  </a:lnTo>
                  <a:lnTo>
                    <a:pt x="21" y="691"/>
                  </a:lnTo>
                  <a:lnTo>
                    <a:pt x="22" y="67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23" name="Freeform 154"/>
            <p:cNvSpPr>
              <a:spLocks/>
            </p:cNvSpPr>
            <p:nvPr/>
          </p:nvSpPr>
          <p:spPr bwMode="auto">
            <a:xfrm flipH="1">
              <a:off x="2345" y="2459"/>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0 h 20"/>
                <a:gd name="T18" fmla="*/ 0 w 20"/>
                <a:gd name="T19" fmla="*/ 0 h 20"/>
                <a:gd name="T20" fmla="*/ 0 w 20"/>
                <a:gd name="T21" fmla="*/ 1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9" y="20"/>
                  </a:moveTo>
                  <a:lnTo>
                    <a:pt x="13" y="19"/>
                  </a:lnTo>
                  <a:lnTo>
                    <a:pt x="16" y="16"/>
                  </a:lnTo>
                  <a:lnTo>
                    <a:pt x="18" y="14"/>
                  </a:lnTo>
                  <a:lnTo>
                    <a:pt x="20" y="11"/>
                  </a:lnTo>
                  <a:lnTo>
                    <a:pt x="18" y="6"/>
                  </a:lnTo>
                  <a:lnTo>
                    <a:pt x="17" y="4"/>
                  </a:lnTo>
                  <a:lnTo>
                    <a:pt x="14" y="1"/>
                  </a:lnTo>
                  <a:lnTo>
                    <a:pt x="10" y="0"/>
                  </a:lnTo>
                  <a:lnTo>
                    <a:pt x="6" y="0"/>
                  </a:lnTo>
                  <a:lnTo>
                    <a:pt x="3" y="3"/>
                  </a:lnTo>
                  <a:lnTo>
                    <a:pt x="1" y="5"/>
                  </a:lnTo>
                  <a:lnTo>
                    <a:pt x="0" y="10"/>
                  </a:lnTo>
                  <a:lnTo>
                    <a:pt x="0" y="13"/>
                  </a:lnTo>
                  <a:lnTo>
                    <a:pt x="2" y="16"/>
                  </a:lnTo>
                  <a:lnTo>
                    <a:pt x="6" y="19"/>
                  </a:lnTo>
                  <a:lnTo>
                    <a:pt x="9" y="2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24" name="Freeform 155"/>
            <p:cNvSpPr>
              <a:spLocks/>
            </p:cNvSpPr>
            <p:nvPr/>
          </p:nvSpPr>
          <p:spPr bwMode="auto">
            <a:xfrm flipH="1">
              <a:off x="2379" y="2783"/>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0 h 20"/>
                <a:gd name="T18" fmla="*/ 0 w 20"/>
                <a:gd name="T19" fmla="*/ 1 h 20"/>
                <a:gd name="T20" fmla="*/ 0 w 20"/>
                <a:gd name="T21" fmla="*/ 1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9" y="20"/>
                  </a:moveTo>
                  <a:lnTo>
                    <a:pt x="14" y="19"/>
                  </a:lnTo>
                  <a:lnTo>
                    <a:pt x="16" y="18"/>
                  </a:lnTo>
                  <a:lnTo>
                    <a:pt x="18" y="14"/>
                  </a:lnTo>
                  <a:lnTo>
                    <a:pt x="20" y="11"/>
                  </a:lnTo>
                  <a:lnTo>
                    <a:pt x="18" y="6"/>
                  </a:lnTo>
                  <a:lnTo>
                    <a:pt x="17" y="4"/>
                  </a:lnTo>
                  <a:lnTo>
                    <a:pt x="14" y="1"/>
                  </a:lnTo>
                  <a:lnTo>
                    <a:pt x="10" y="0"/>
                  </a:lnTo>
                  <a:lnTo>
                    <a:pt x="7" y="1"/>
                  </a:lnTo>
                  <a:lnTo>
                    <a:pt x="4" y="3"/>
                  </a:lnTo>
                  <a:lnTo>
                    <a:pt x="1" y="6"/>
                  </a:lnTo>
                  <a:lnTo>
                    <a:pt x="0" y="10"/>
                  </a:lnTo>
                  <a:lnTo>
                    <a:pt x="1" y="13"/>
                  </a:lnTo>
                  <a:lnTo>
                    <a:pt x="2" y="16"/>
                  </a:lnTo>
                  <a:lnTo>
                    <a:pt x="6" y="19"/>
                  </a:lnTo>
                  <a:lnTo>
                    <a:pt x="9" y="2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25" name="Freeform 156"/>
            <p:cNvSpPr>
              <a:spLocks/>
            </p:cNvSpPr>
            <p:nvPr/>
          </p:nvSpPr>
          <p:spPr bwMode="auto">
            <a:xfrm flipH="1">
              <a:off x="2331" y="2779"/>
              <a:ext cx="71" cy="51"/>
            </a:xfrm>
            <a:custGeom>
              <a:avLst/>
              <a:gdLst>
                <a:gd name="T0" fmla="*/ 0 w 143"/>
                <a:gd name="T1" fmla="*/ 0 h 103"/>
                <a:gd name="T2" fmla="*/ 0 w 143"/>
                <a:gd name="T3" fmla="*/ 0 h 103"/>
                <a:gd name="T4" fmla="*/ 0 w 143"/>
                <a:gd name="T5" fmla="*/ 0 h 103"/>
                <a:gd name="T6" fmla="*/ 0 w 143"/>
                <a:gd name="T7" fmla="*/ 0 h 103"/>
                <a:gd name="T8" fmla="*/ 0 w 143"/>
                <a:gd name="T9" fmla="*/ 0 h 103"/>
                <a:gd name="T10" fmla="*/ 0 w 143"/>
                <a:gd name="T11" fmla="*/ 0 h 103"/>
                <a:gd name="T12" fmla="*/ 0 w 143"/>
                <a:gd name="T13" fmla="*/ 0 h 103"/>
                <a:gd name="T14" fmla="*/ 0 w 143"/>
                <a:gd name="T15" fmla="*/ 0 h 103"/>
                <a:gd name="T16" fmla="*/ 0 w 143"/>
                <a:gd name="T17" fmla="*/ 0 h 103"/>
                <a:gd name="T18" fmla="*/ 0 w 143"/>
                <a:gd name="T19" fmla="*/ 0 h 103"/>
                <a:gd name="T20" fmla="*/ 0 w 143"/>
                <a:gd name="T21" fmla="*/ 0 h 103"/>
                <a:gd name="T22" fmla="*/ 0 w 143"/>
                <a:gd name="T23" fmla="*/ 0 h 103"/>
                <a:gd name="T24" fmla="*/ 0 w 143"/>
                <a:gd name="T25" fmla="*/ 0 h 103"/>
                <a:gd name="T26" fmla="*/ 0 w 143"/>
                <a:gd name="T27" fmla="*/ 0 h 103"/>
                <a:gd name="T28" fmla="*/ 0 w 143"/>
                <a:gd name="T29" fmla="*/ 0 h 103"/>
                <a:gd name="T30" fmla="*/ 0 w 143"/>
                <a:gd name="T31" fmla="*/ 0 h 103"/>
                <a:gd name="T32" fmla="*/ 0 w 143"/>
                <a:gd name="T33" fmla="*/ 0 h 103"/>
                <a:gd name="T34" fmla="*/ 0 w 143"/>
                <a:gd name="T35" fmla="*/ 0 h 103"/>
                <a:gd name="T36" fmla="*/ 0 w 143"/>
                <a:gd name="T37" fmla="*/ 0 h 103"/>
                <a:gd name="T38" fmla="*/ 0 w 143"/>
                <a:gd name="T39" fmla="*/ 0 h 103"/>
                <a:gd name="T40" fmla="*/ 0 w 143"/>
                <a:gd name="T41" fmla="*/ 0 h 103"/>
                <a:gd name="T42" fmla="*/ 0 w 143"/>
                <a:gd name="T43" fmla="*/ 0 h 103"/>
                <a:gd name="T44" fmla="*/ 0 w 143"/>
                <a:gd name="T45" fmla="*/ 0 h 103"/>
                <a:gd name="T46" fmla="*/ 0 w 143"/>
                <a:gd name="T47" fmla="*/ 0 h 103"/>
                <a:gd name="T48" fmla="*/ 0 w 143"/>
                <a:gd name="T49" fmla="*/ 0 h 103"/>
                <a:gd name="T50" fmla="*/ 0 w 143"/>
                <a:gd name="T51" fmla="*/ 0 h 103"/>
                <a:gd name="T52" fmla="*/ 0 w 143"/>
                <a:gd name="T53" fmla="*/ 0 h 103"/>
                <a:gd name="T54" fmla="*/ 0 w 143"/>
                <a:gd name="T55" fmla="*/ 0 h 103"/>
                <a:gd name="T56" fmla="*/ 0 w 143"/>
                <a:gd name="T57" fmla="*/ 0 h 103"/>
                <a:gd name="T58" fmla="*/ 0 w 143"/>
                <a:gd name="T59" fmla="*/ 0 h 103"/>
                <a:gd name="T60" fmla="*/ 0 w 143"/>
                <a:gd name="T61" fmla="*/ 0 h 103"/>
                <a:gd name="T62" fmla="*/ 0 w 143"/>
                <a:gd name="T63" fmla="*/ 0 h 103"/>
                <a:gd name="T64" fmla="*/ 0 w 143"/>
                <a:gd name="T65" fmla="*/ 0 h 103"/>
                <a:gd name="T66" fmla="*/ 0 w 143"/>
                <a:gd name="T67" fmla="*/ 0 h 103"/>
                <a:gd name="T68" fmla="*/ 0 w 143"/>
                <a:gd name="T69" fmla="*/ 0 h 103"/>
                <a:gd name="T70" fmla="*/ 0 w 143"/>
                <a:gd name="T71" fmla="*/ 0 h 103"/>
                <a:gd name="T72" fmla="*/ 0 w 143"/>
                <a:gd name="T73" fmla="*/ 0 h 103"/>
                <a:gd name="T74" fmla="*/ 0 w 143"/>
                <a:gd name="T75" fmla="*/ 0 h 103"/>
                <a:gd name="T76" fmla="*/ 0 w 143"/>
                <a:gd name="T77" fmla="*/ 0 h 103"/>
                <a:gd name="T78" fmla="*/ 0 w 143"/>
                <a:gd name="T79" fmla="*/ 0 h 103"/>
                <a:gd name="T80" fmla="*/ 0 w 143"/>
                <a:gd name="T81" fmla="*/ 0 h 103"/>
                <a:gd name="T82" fmla="*/ 0 w 143"/>
                <a:gd name="T83" fmla="*/ 0 h 103"/>
                <a:gd name="T84" fmla="*/ 0 w 143"/>
                <a:gd name="T85" fmla="*/ 0 h 103"/>
                <a:gd name="T86" fmla="*/ 0 w 143"/>
                <a:gd name="T87" fmla="*/ 0 h 103"/>
                <a:gd name="T88" fmla="*/ 0 w 143"/>
                <a:gd name="T89" fmla="*/ 0 h 10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3"/>
                <a:gd name="T136" fmla="*/ 0 h 103"/>
                <a:gd name="T137" fmla="*/ 143 w 143"/>
                <a:gd name="T138" fmla="*/ 103 h 10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3" h="103">
                  <a:moveTo>
                    <a:pt x="36" y="0"/>
                  </a:moveTo>
                  <a:lnTo>
                    <a:pt x="32" y="1"/>
                  </a:lnTo>
                  <a:lnTo>
                    <a:pt x="27" y="5"/>
                  </a:lnTo>
                  <a:lnTo>
                    <a:pt x="21" y="9"/>
                  </a:lnTo>
                  <a:lnTo>
                    <a:pt x="15" y="15"/>
                  </a:lnTo>
                  <a:lnTo>
                    <a:pt x="10" y="22"/>
                  </a:lnTo>
                  <a:lnTo>
                    <a:pt x="5" y="29"/>
                  </a:lnTo>
                  <a:lnTo>
                    <a:pt x="3" y="35"/>
                  </a:lnTo>
                  <a:lnTo>
                    <a:pt x="0" y="39"/>
                  </a:lnTo>
                  <a:lnTo>
                    <a:pt x="0" y="47"/>
                  </a:lnTo>
                  <a:lnTo>
                    <a:pt x="4" y="54"/>
                  </a:lnTo>
                  <a:lnTo>
                    <a:pt x="12" y="62"/>
                  </a:lnTo>
                  <a:lnTo>
                    <a:pt x="27" y="67"/>
                  </a:lnTo>
                  <a:lnTo>
                    <a:pt x="38" y="70"/>
                  </a:lnTo>
                  <a:lnTo>
                    <a:pt x="51" y="74"/>
                  </a:lnTo>
                  <a:lnTo>
                    <a:pt x="63" y="78"/>
                  </a:lnTo>
                  <a:lnTo>
                    <a:pt x="75" y="84"/>
                  </a:lnTo>
                  <a:lnTo>
                    <a:pt x="87" y="89"/>
                  </a:lnTo>
                  <a:lnTo>
                    <a:pt x="97" y="93"/>
                  </a:lnTo>
                  <a:lnTo>
                    <a:pt x="106" y="98"/>
                  </a:lnTo>
                  <a:lnTo>
                    <a:pt x="113" y="100"/>
                  </a:lnTo>
                  <a:lnTo>
                    <a:pt x="124" y="103"/>
                  </a:lnTo>
                  <a:lnTo>
                    <a:pt x="134" y="103"/>
                  </a:lnTo>
                  <a:lnTo>
                    <a:pt x="140" y="100"/>
                  </a:lnTo>
                  <a:lnTo>
                    <a:pt x="143" y="98"/>
                  </a:lnTo>
                  <a:lnTo>
                    <a:pt x="141" y="93"/>
                  </a:lnTo>
                  <a:lnTo>
                    <a:pt x="135" y="89"/>
                  </a:lnTo>
                  <a:lnTo>
                    <a:pt x="127" y="85"/>
                  </a:lnTo>
                  <a:lnTo>
                    <a:pt x="120" y="82"/>
                  </a:lnTo>
                  <a:lnTo>
                    <a:pt x="117" y="80"/>
                  </a:lnTo>
                  <a:lnTo>
                    <a:pt x="112" y="74"/>
                  </a:lnTo>
                  <a:lnTo>
                    <a:pt x="106" y="68"/>
                  </a:lnTo>
                  <a:lnTo>
                    <a:pt x="99" y="61"/>
                  </a:lnTo>
                  <a:lnTo>
                    <a:pt x="93" y="54"/>
                  </a:lnTo>
                  <a:lnTo>
                    <a:pt x="87" y="48"/>
                  </a:lnTo>
                  <a:lnTo>
                    <a:pt x="81" y="43"/>
                  </a:lnTo>
                  <a:lnTo>
                    <a:pt x="78" y="38"/>
                  </a:lnTo>
                  <a:lnTo>
                    <a:pt x="74" y="35"/>
                  </a:lnTo>
                  <a:lnTo>
                    <a:pt x="71" y="29"/>
                  </a:lnTo>
                  <a:lnTo>
                    <a:pt x="65" y="23"/>
                  </a:lnTo>
                  <a:lnTo>
                    <a:pt x="60" y="17"/>
                  </a:lnTo>
                  <a:lnTo>
                    <a:pt x="55" y="10"/>
                  </a:lnTo>
                  <a:lnTo>
                    <a:pt x="49" y="6"/>
                  </a:lnTo>
                  <a:lnTo>
                    <a:pt x="43" y="2"/>
                  </a:lnTo>
                  <a:lnTo>
                    <a:pt x="36" y="0"/>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26" name="Freeform 157"/>
            <p:cNvSpPr>
              <a:spLocks/>
            </p:cNvSpPr>
            <p:nvPr/>
          </p:nvSpPr>
          <p:spPr bwMode="auto">
            <a:xfrm flipH="1">
              <a:off x="2379" y="2783"/>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0 h 20"/>
                <a:gd name="T18" fmla="*/ 0 w 20"/>
                <a:gd name="T19" fmla="*/ 0 h 20"/>
                <a:gd name="T20" fmla="*/ 0 w 20"/>
                <a:gd name="T21" fmla="*/ 1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8" y="20"/>
                  </a:moveTo>
                  <a:lnTo>
                    <a:pt x="12" y="20"/>
                  </a:lnTo>
                  <a:lnTo>
                    <a:pt x="15" y="19"/>
                  </a:lnTo>
                  <a:lnTo>
                    <a:pt x="18" y="15"/>
                  </a:lnTo>
                  <a:lnTo>
                    <a:pt x="20" y="12"/>
                  </a:lnTo>
                  <a:lnTo>
                    <a:pt x="20" y="8"/>
                  </a:lnTo>
                  <a:lnTo>
                    <a:pt x="18" y="5"/>
                  </a:lnTo>
                  <a:lnTo>
                    <a:pt x="16" y="1"/>
                  </a:lnTo>
                  <a:lnTo>
                    <a:pt x="13" y="0"/>
                  </a:lnTo>
                  <a:lnTo>
                    <a:pt x="8" y="0"/>
                  </a:lnTo>
                  <a:lnTo>
                    <a:pt x="5" y="1"/>
                  </a:lnTo>
                  <a:lnTo>
                    <a:pt x="2" y="4"/>
                  </a:lnTo>
                  <a:lnTo>
                    <a:pt x="0" y="7"/>
                  </a:lnTo>
                  <a:lnTo>
                    <a:pt x="0" y="12"/>
                  </a:lnTo>
                  <a:lnTo>
                    <a:pt x="1" y="15"/>
                  </a:lnTo>
                  <a:lnTo>
                    <a:pt x="5" y="18"/>
                  </a:lnTo>
                  <a:lnTo>
                    <a:pt x="8" y="2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27" name="Freeform 158"/>
            <p:cNvSpPr>
              <a:spLocks/>
            </p:cNvSpPr>
            <p:nvPr/>
          </p:nvSpPr>
          <p:spPr bwMode="auto">
            <a:xfrm flipH="1">
              <a:off x="2329" y="2791"/>
              <a:ext cx="74" cy="41"/>
            </a:xfrm>
            <a:custGeom>
              <a:avLst/>
              <a:gdLst>
                <a:gd name="T0" fmla="*/ 0 w 150"/>
                <a:gd name="T1" fmla="*/ 1 h 81"/>
                <a:gd name="T2" fmla="*/ 0 w 150"/>
                <a:gd name="T3" fmla="*/ 1 h 81"/>
                <a:gd name="T4" fmla="*/ 0 w 150"/>
                <a:gd name="T5" fmla="*/ 1 h 81"/>
                <a:gd name="T6" fmla="*/ 0 w 150"/>
                <a:gd name="T7" fmla="*/ 1 h 81"/>
                <a:gd name="T8" fmla="*/ 0 w 150"/>
                <a:gd name="T9" fmla="*/ 1 h 81"/>
                <a:gd name="T10" fmla="*/ 0 w 150"/>
                <a:gd name="T11" fmla="*/ 1 h 81"/>
                <a:gd name="T12" fmla="*/ 0 w 150"/>
                <a:gd name="T13" fmla="*/ 1 h 81"/>
                <a:gd name="T14" fmla="*/ 0 w 150"/>
                <a:gd name="T15" fmla="*/ 1 h 81"/>
                <a:gd name="T16" fmla="*/ 0 w 150"/>
                <a:gd name="T17" fmla="*/ 1 h 81"/>
                <a:gd name="T18" fmla="*/ 0 w 150"/>
                <a:gd name="T19" fmla="*/ 1 h 81"/>
                <a:gd name="T20" fmla="*/ 0 w 150"/>
                <a:gd name="T21" fmla="*/ 1 h 81"/>
                <a:gd name="T22" fmla="*/ 0 w 150"/>
                <a:gd name="T23" fmla="*/ 1 h 81"/>
                <a:gd name="T24" fmla="*/ 0 w 150"/>
                <a:gd name="T25" fmla="*/ 1 h 81"/>
                <a:gd name="T26" fmla="*/ 0 w 150"/>
                <a:gd name="T27" fmla="*/ 1 h 81"/>
                <a:gd name="T28" fmla="*/ 0 w 150"/>
                <a:gd name="T29" fmla="*/ 1 h 81"/>
                <a:gd name="T30" fmla="*/ 0 w 150"/>
                <a:gd name="T31" fmla="*/ 1 h 81"/>
                <a:gd name="T32" fmla="*/ 0 w 150"/>
                <a:gd name="T33" fmla="*/ 1 h 81"/>
                <a:gd name="T34" fmla="*/ 0 w 150"/>
                <a:gd name="T35" fmla="*/ 1 h 81"/>
                <a:gd name="T36" fmla="*/ 0 w 150"/>
                <a:gd name="T37" fmla="*/ 1 h 81"/>
                <a:gd name="T38" fmla="*/ 0 w 150"/>
                <a:gd name="T39" fmla="*/ 1 h 81"/>
                <a:gd name="T40" fmla="*/ 0 w 150"/>
                <a:gd name="T41" fmla="*/ 1 h 81"/>
                <a:gd name="T42" fmla="*/ 0 w 150"/>
                <a:gd name="T43" fmla="*/ 1 h 81"/>
                <a:gd name="T44" fmla="*/ 0 w 150"/>
                <a:gd name="T45" fmla="*/ 1 h 81"/>
                <a:gd name="T46" fmla="*/ 0 w 150"/>
                <a:gd name="T47" fmla="*/ 1 h 81"/>
                <a:gd name="T48" fmla="*/ 0 w 150"/>
                <a:gd name="T49" fmla="*/ 1 h 81"/>
                <a:gd name="T50" fmla="*/ 0 w 150"/>
                <a:gd name="T51" fmla="*/ 1 h 81"/>
                <a:gd name="T52" fmla="*/ 0 w 150"/>
                <a:gd name="T53" fmla="*/ 1 h 81"/>
                <a:gd name="T54" fmla="*/ 0 w 150"/>
                <a:gd name="T55" fmla="*/ 1 h 81"/>
                <a:gd name="T56" fmla="*/ 0 w 150"/>
                <a:gd name="T57" fmla="*/ 1 h 81"/>
                <a:gd name="T58" fmla="*/ 0 w 150"/>
                <a:gd name="T59" fmla="*/ 1 h 81"/>
                <a:gd name="T60" fmla="*/ 0 w 150"/>
                <a:gd name="T61" fmla="*/ 1 h 81"/>
                <a:gd name="T62" fmla="*/ 0 w 150"/>
                <a:gd name="T63" fmla="*/ 1 h 8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0"/>
                <a:gd name="T97" fmla="*/ 0 h 81"/>
                <a:gd name="T98" fmla="*/ 150 w 150"/>
                <a:gd name="T99" fmla="*/ 81 h 8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0" h="81">
                  <a:moveTo>
                    <a:pt x="122" y="81"/>
                  </a:moveTo>
                  <a:lnTo>
                    <a:pt x="131" y="81"/>
                  </a:lnTo>
                  <a:lnTo>
                    <a:pt x="138" y="79"/>
                  </a:lnTo>
                  <a:lnTo>
                    <a:pt x="144" y="78"/>
                  </a:lnTo>
                  <a:lnTo>
                    <a:pt x="149" y="76"/>
                  </a:lnTo>
                  <a:lnTo>
                    <a:pt x="150" y="74"/>
                  </a:lnTo>
                  <a:lnTo>
                    <a:pt x="146" y="68"/>
                  </a:lnTo>
                  <a:lnTo>
                    <a:pt x="137" y="63"/>
                  </a:lnTo>
                  <a:lnTo>
                    <a:pt x="122" y="56"/>
                  </a:lnTo>
                  <a:lnTo>
                    <a:pt x="115" y="49"/>
                  </a:lnTo>
                  <a:lnTo>
                    <a:pt x="111" y="45"/>
                  </a:lnTo>
                  <a:lnTo>
                    <a:pt x="108" y="43"/>
                  </a:lnTo>
                  <a:lnTo>
                    <a:pt x="106" y="41"/>
                  </a:lnTo>
                  <a:lnTo>
                    <a:pt x="103" y="46"/>
                  </a:lnTo>
                  <a:lnTo>
                    <a:pt x="97" y="50"/>
                  </a:lnTo>
                  <a:lnTo>
                    <a:pt x="89" y="51"/>
                  </a:lnTo>
                  <a:lnTo>
                    <a:pt x="80" y="48"/>
                  </a:lnTo>
                  <a:lnTo>
                    <a:pt x="73" y="44"/>
                  </a:lnTo>
                  <a:lnTo>
                    <a:pt x="66" y="42"/>
                  </a:lnTo>
                  <a:lnTo>
                    <a:pt x="58" y="37"/>
                  </a:lnTo>
                  <a:lnTo>
                    <a:pt x="50" y="34"/>
                  </a:lnTo>
                  <a:lnTo>
                    <a:pt x="42" y="30"/>
                  </a:lnTo>
                  <a:lnTo>
                    <a:pt x="35" y="26"/>
                  </a:lnTo>
                  <a:lnTo>
                    <a:pt x="29" y="23"/>
                  </a:lnTo>
                  <a:lnTo>
                    <a:pt x="24" y="20"/>
                  </a:lnTo>
                  <a:lnTo>
                    <a:pt x="19" y="15"/>
                  </a:lnTo>
                  <a:lnTo>
                    <a:pt x="14" y="10"/>
                  </a:lnTo>
                  <a:lnTo>
                    <a:pt x="12" y="5"/>
                  </a:lnTo>
                  <a:lnTo>
                    <a:pt x="9" y="0"/>
                  </a:lnTo>
                  <a:lnTo>
                    <a:pt x="5" y="5"/>
                  </a:lnTo>
                  <a:lnTo>
                    <a:pt x="2" y="10"/>
                  </a:lnTo>
                  <a:lnTo>
                    <a:pt x="1" y="14"/>
                  </a:lnTo>
                  <a:lnTo>
                    <a:pt x="0" y="19"/>
                  </a:lnTo>
                  <a:lnTo>
                    <a:pt x="1" y="26"/>
                  </a:lnTo>
                  <a:lnTo>
                    <a:pt x="4" y="34"/>
                  </a:lnTo>
                  <a:lnTo>
                    <a:pt x="7" y="42"/>
                  </a:lnTo>
                  <a:lnTo>
                    <a:pt x="10" y="48"/>
                  </a:lnTo>
                  <a:lnTo>
                    <a:pt x="12" y="52"/>
                  </a:lnTo>
                  <a:lnTo>
                    <a:pt x="14" y="59"/>
                  </a:lnTo>
                  <a:lnTo>
                    <a:pt x="15" y="64"/>
                  </a:lnTo>
                  <a:lnTo>
                    <a:pt x="15" y="67"/>
                  </a:lnTo>
                  <a:lnTo>
                    <a:pt x="17" y="68"/>
                  </a:lnTo>
                  <a:lnTo>
                    <a:pt x="20" y="68"/>
                  </a:lnTo>
                  <a:lnTo>
                    <a:pt x="21" y="68"/>
                  </a:lnTo>
                  <a:lnTo>
                    <a:pt x="21" y="59"/>
                  </a:lnTo>
                  <a:lnTo>
                    <a:pt x="21" y="52"/>
                  </a:lnTo>
                  <a:lnTo>
                    <a:pt x="23" y="48"/>
                  </a:lnTo>
                  <a:lnTo>
                    <a:pt x="27" y="44"/>
                  </a:lnTo>
                  <a:lnTo>
                    <a:pt x="31" y="44"/>
                  </a:lnTo>
                  <a:lnTo>
                    <a:pt x="34" y="44"/>
                  </a:lnTo>
                  <a:lnTo>
                    <a:pt x="36" y="44"/>
                  </a:lnTo>
                  <a:lnTo>
                    <a:pt x="39" y="45"/>
                  </a:lnTo>
                  <a:lnTo>
                    <a:pt x="48" y="50"/>
                  </a:lnTo>
                  <a:lnTo>
                    <a:pt x="57" y="55"/>
                  </a:lnTo>
                  <a:lnTo>
                    <a:pt x="63" y="60"/>
                  </a:lnTo>
                  <a:lnTo>
                    <a:pt x="69" y="65"/>
                  </a:lnTo>
                  <a:lnTo>
                    <a:pt x="75" y="70"/>
                  </a:lnTo>
                  <a:lnTo>
                    <a:pt x="81" y="74"/>
                  </a:lnTo>
                  <a:lnTo>
                    <a:pt x="89" y="76"/>
                  </a:lnTo>
                  <a:lnTo>
                    <a:pt x="99" y="79"/>
                  </a:lnTo>
                  <a:lnTo>
                    <a:pt x="104" y="79"/>
                  </a:lnTo>
                  <a:lnTo>
                    <a:pt x="110" y="80"/>
                  </a:lnTo>
                  <a:lnTo>
                    <a:pt x="116" y="81"/>
                  </a:lnTo>
                  <a:lnTo>
                    <a:pt x="122" y="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28" name="Freeform 159"/>
            <p:cNvSpPr>
              <a:spLocks/>
            </p:cNvSpPr>
            <p:nvPr/>
          </p:nvSpPr>
          <p:spPr bwMode="auto">
            <a:xfrm flipH="1">
              <a:off x="2315" y="2429"/>
              <a:ext cx="102" cy="373"/>
            </a:xfrm>
            <a:custGeom>
              <a:avLst/>
              <a:gdLst>
                <a:gd name="T0" fmla="*/ 0 w 206"/>
                <a:gd name="T1" fmla="*/ 1 h 745"/>
                <a:gd name="T2" fmla="*/ 0 w 206"/>
                <a:gd name="T3" fmla="*/ 1 h 745"/>
                <a:gd name="T4" fmla="*/ 0 w 206"/>
                <a:gd name="T5" fmla="*/ 1 h 745"/>
                <a:gd name="T6" fmla="*/ 0 w 206"/>
                <a:gd name="T7" fmla="*/ 1 h 745"/>
                <a:gd name="T8" fmla="*/ 0 w 206"/>
                <a:gd name="T9" fmla="*/ 1 h 745"/>
                <a:gd name="T10" fmla="*/ 0 w 206"/>
                <a:gd name="T11" fmla="*/ 1 h 745"/>
                <a:gd name="T12" fmla="*/ 0 w 206"/>
                <a:gd name="T13" fmla="*/ 1 h 745"/>
                <a:gd name="T14" fmla="*/ 0 w 206"/>
                <a:gd name="T15" fmla="*/ 1 h 745"/>
                <a:gd name="T16" fmla="*/ 0 w 206"/>
                <a:gd name="T17" fmla="*/ 1 h 745"/>
                <a:gd name="T18" fmla="*/ 0 w 206"/>
                <a:gd name="T19" fmla="*/ 1 h 745"/>
                <a:gd name="T20" fmla="*/ 0 w 206"/>
                <a:gd name="T21" fmla="*/ 1 h 745"/>
                <a:gd name="T22" fmla="*/ 0 w 206"/>
                <a:gd name="T23" fmla="*/ 1 h 745"/>
                <a:gd name="T24" fmla="*/ 0 w 206"/>
                <a:gd name="T25" fmla="*/ 1 h 745"/>
                <a:gd name="T26" fmla="*/ 0 w 206"/>
                <a:gd name="T27" fmla="*/ 1 h 745"/>
                <a:gd name="T28" fmla="*/ 0 w 206"/>
                <a:gd name="T29" fmla="*/ 1 h 745"/>
                <a:gd name="T30" fmla="*/ 0 w 206"/>
                <a:gd name="T31" fmla="*/ 1 h 745"/>
                <a:gd name="T32" fmla="*/ 0 w 206"/>
                <a:gd name="T33" fmla="*/ 1 h 745"/>
                <a:gd name="T34" fmla="*/ 0 w 206"/>
                <a:gd name="T35" fmla="*/ 1 h 745"/>
                <a:gd name="T36" fmla="*/ 0 w 206"/>
                <a:gd name="T37" fmla="*/ 1 h 745"/>
                <a:gd name="T38" fmla="*/ 0 w 206"/>
                <a:gd name="T39" fmla="*/ 1 h 745"/>
                <a:gd name="T40" fmla="*/ 0 w 206"/>
                <a:gd name="T41" fmla="*/ 1 h 745"/>
                <a:gd name="T42" fmla="*/ 0 w 206"/>
                <a:gd name="T43" fmla="*/ 1 h 745"/>
                <a:gd name="T44" fmla="*/ 0 w 206"/>
                <a:gd name="T45" fmla="*/ 1 h 745"/>
                <a:gd name="T46" fmla="*/ 0 w 206"/>
                <a:gd name="T47" fmla="*/ 1 h 745"/>
                <a:gd name="T48" fmla="*/ 0 w 206"/>
                <a:gd name="T49" fmla="*/ 1 h 745"/>
                <a:gd name="T50" fmla="*/ 0 w 206"/>
                <a:gd name="T51" fmla="*/ 1 h 745"/>
                <a:gd name="T52" fmla="*/ 0 w 206"/>
                <a:gd name="T53" fmla="*/ 0 h 745"/>
                <a:gd name="T54" fmla="*/ 0 w 206"/>
                <a:gd name="T55" fmla="*/ 1 h 745"/>
                <a:gd name="T56" fmla="*/ 0 w 206"/>
                <a:gd name="T57" fmla="*/ 1 h 745"/>
                <a:gd name="T58" fmla="*/ 0 w 206"/>
                <a:gd name="T59" fmla="*/ 1 h 745"/>
                <a:gd name="T60" fmla="*/ 0 w 206"/>
                <a:gd name="T61" fmla="*/ 1 h 745"/>
                <a:gd name="T62" fmla="*/ 0 w 206"/>
                <a:gd name="T63" fmla="*/ 1 h 745"/>
                <a:gd name="T64" fmla="*/ 0 w 206"/>
                <a:gd name="T65" fmla="*/ 1 h 745"/>
                <a:gd name="T66" fmla="*/ 0 w 206"/>
                <a:gd name="T67" fmla="*/ 1 h 745"/>
                <a:gd name="T68" fmla="*/ 0 w 206"/>
                <a:gd name="T69" fmla="*/ 1 h 745"/>
                <a:gd name="T70" fmla="*/ 0 w 206"/>
                <a:gd name="T71" fmla="*/ 1 h 745"/>
                <a:gd name="T72" fmla="*/ 0 w 206"/>
                <a:gd name="T73" fmla="*/ 1 h 745"/>
                <a:gd name="T74" fmla="*/ 0 w 206"/>
                <a:gd name="T75" fmla="*/ 1 h 7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6"/>
                <a:gd name="T115" fmla="*/ 0 h 745"/>
                <a:gd name="T116" fmla="*/ 206 w 206"/>
                <a:gd name="T117" fmla="*/ 745 h 74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6" h="745">
                  <a:moveTo>
                    <a:pt x="2" y="728"/>
                  </a:moveTo>
                  <a:lnTo>
                    <a:pt x="6" y="730"/>
                  </a:lnTo>
                  <a:lnTo>
                    <a:pt x="12" y="734"/>
                  </a:lnTo>
                  <a:lnTo>
                    <a:pt x="19" y="737"/>
                  </a:lnTo>
                  <a:lnTo>
                    <a:pt x="27" y="739"/>
                  </a:lnTo>
                  <a:lnTo>
                    <a:pt x="35" y="743"/>
                  </a:lnTo>
                  <a:lnTo>
                    <a:pt x="43" y="744"/>
                  </a:lnTo>
                  <a:lnTo>
                    <a:pt x="51" y="745"/>
                  </a:lnTo>
                  <a:lnTo>
                    <a:pt x="57" y="744"/>
                  </a:lnTo>
                  <a:lnTo>
                    <a:pt x="63" y="742"/>
                  </a:lnTo>
                  <a:lnTo>
                    <a:pt x="68" y="741"/>
                  </a:lnTo>
                  <a:lnTo>
                    <a:pt x="74" y="738"/>
                  </a:lnTo>
                  <a:lnTo>
                    <a:pt x="79" y="736"/>
                  </a:lnTo>
                  <a:lnTo>
                    <a:pt x="85" y="734"/>
                  </a:lnTo>
                  <a:lnTo>
                    <a:pt x="89" y="730"/>
                  </a:lnTo>
                  <a:lnTo>
                    <a:pt x="94" y="727"/>
                  </a:lnTo>
                  <a:lnTo>
                    <a:pt x="97" y="723"/>
                  </a:lnTo>
                  <a:lnTo>
                    <a:pt x="95" y="714"/>
                  </a:lnTo>
                  <a:lnTo>
                    <a:pt x="94" y="704"/>
                  </a:lnTo>
                  <a:lnTo>
                    <a:pt x="93" y="695"/>
                  </a:lnTo>
                  <a:lnTo>
                    <a:pt x="93" y="686"/>
                  </a:lnTo>
                  <a:lnTo>
                    <a:pt x="95" y="659"/>
                  </a:lnTo>
                  <a:lnTo>
                    <a:pt x="100" y="606"/>
                  </a:lnTo>
                  <a:lnTo>
                    <a:pt x="104" y="554"/>
                  </a:lnTo>
                  <a:lnTo>
                    <a:pt x="106" y="526"/>
                  </a:lnTo>
                  <a:lnTo>
                    <a:pt x="105" y="518"/>
                  </a:lnTo>
                  <a:lnTo>
                    <a:pt x="103" y="509"/>
                  </a:lnTo>
                  <a:lnTo>
                    <a:pt x="101" y="499"/>
                  </a:lnTo>
                  <a:lnTo>
                    <a:pt x="102" y="490"/>
                  </a:lnTo>
                  <a:lnTo>
                    <a:pt x="106" y="475"/>
                  </a:lnTo>
                  <a:lnTo>
                    <a:pt x="115" y="452"/>
                  </a:lnTo>
                  <a:lnTo>
                    <a:pt x="123" y="427"/>
                  </a:lnTo>
                  <a:lnTo>
                    <a:pt x="127" y="408"/>
                  </a:lnTo>
                  <a:lnTo>
                    <a:pt x="131" y="392"/>
                  </a:lnTo>
                  <a:lnTo>
                    <a:pt x="135" y="375"/>
                  </a:lnTo>
                  <a:lnTo>
                    <a:pt x="141" y="358"/>
                  </a:lnTo>
                  <a:lnTo>
                    <a:pt x="146" y="343"/>
                  </a:lnTo>
                  <a:lnTo>
                    <a:pt x="150" y="332"/>
                  </a:lnTo>
                  <a:lnTo>
                    <a:pt x="157" y="315"/>
                  </a:lnTo>
                  <a:lnTo>
                    <a:pt x="167" y="291"/>
                  </a:lnTo>
                  <a:lnTo>
                    <a:pt x="178" y="263"/>
                  </a:lnTo>
                  <a:lnTo>
                    <a:pt x="188" y="232"/>
                  </a:lnTo>
                  <a:lnTo>
                    <a:pt x="197" y="200"/>
                  </a:lnTo>
                  <a:lnTo>
                    <a:pt x="203" y="167"/>
                  </a:lnTo>
                  <a:lnTo>
                    <a:pt x="206" y="137"/>
                  </a:lnTo>
                  <a:lnTo>
                    <a:pt x="206" y="110"/>
                  </a:lnTo>
                  <a:lnTo>
                    <a:pt x="203" y="84"/>
                  </a:lnTo>
                  <a:lnTo>
                    <a:pt x="201" y="61"/>
                  </a:lnTo>
                  <a:lnTo>
                    <a:pt x="196" y="42"/>
                  </a:lnTo>
                  <a:lnTo>
                    <a:pt x="188" y="26"/>
                  </a:lnTo>
                  <a:lnTo>
                    <a:pt x="178" y="13"/>
                  </a:lnTo>
                  <a:lnTo>
                    <a:pt x="164" y="5"/>
                  </a:lnTo>
                  <a:lnTo>
                    <a:pt x="146" y="0"/>
                  </a:lnTo>
                  <a:lnTo>
                    <a:pt x="126" y="0"/>
                  </a:lnTo>
                  <a:lnTo>
                    <a:pt x="110" y="5"/>
                  </a:lnTo>
                  <a:lnTo>
                    <a:pt x="95" y="14"/>
                  </a:lnTo>
                  <a:lnTo>
                    <a:pt x="83" y="27"/>
                  </a:lnTo>
                  <a:lnTo>
                    <a:pt x="74" y="42"/>
                  </a:lnTo>
                  <a:lnTo>
                    <a:pt x="66" y="59"/>
                  </a:lnTo>
                  <a:lnTo>
                    <a:pt x="62" y="78"/>
                  </a:lnTo>
                  <a:lnTo>
                    <a:pt x="58" y="98"/>
                  </a:lnTo>
                  <a:lnTo>
                    <a:pt x="53" y="150"/>
                  </a:lnTo>
                  <a:lnTo>
                    <a:pt x="49" y="213"/>
                  </a:lnTo>
                  <a:lnTo>
                    <a:pt x="44" y="270"/>
                  </a:lnTo>
                  <a:lnTo>
                    <a:pt x="41" y="302"/>
                  </a:lnTo>
                  <a:lnTo>
                    <a:pt x="35" y="331"/>
                  </a:lnTo>
                  <a:lnTo>
                    <a:pt x="27" y="383"/>
                  </a:lnTo>
                  <a:lnTo>
                    <a:pt x="18" y="440"/>
                  </a:lnTo>
                  <a:lnTo>
                    <a:pt x="12" y="492"/>
                  </a:lnTo>
                  <a:lnTo>
                    <a:pt x="7" y="540"/>
                  </a:lnTo>
                  <a:lnTo>
                    <a:pt x="4" y="592"/>
                  </a:lnTo>
                  <a:lnTo>
                    <a:pt x="0" y="637"/>
                  </a:lnTo>
                  <a:lnTo>
                    <a:pt x="2" y="665"/>
                  </a:lnTo>
                  <a:lnTo>
                    <a:pt x="4" y="680"/>
                  </a:lnTo>
                  <a:lnTo>
                    <a:pt x="4" y="696"/>
                  </a:lnTo>
                  <a:lnTo>
                    <a:pt x="3" y="713"/>
                  </a:lnTo>
                  <a:lnTo>
                    <a:pt x="2" y="72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29" name="Freeform 160"/>
            <p:cNvSpPr>
              <a:spLocks/>
            </p:cNvSpPr>
            <p:nvPr/>
          </p:nvSpPr>
          <p:spPr bwMode="auto">
            <a:xfrm flipH="1">
              <a:off x="2236" y="2245"/>
              <a:ext cx="151" cy="246"/>
            </a:xfrm>
            <a:custGeom>
              <a:avLst/>
              <a:gdLst>
                <a:gd name="T0" fmla="*/ 1 w 301"/>
                <a:gd name="T1" fmla="*/ 0 h 492"/>
                <a:gd name="T2" fmla="*/ 1 w 301"/>
                <a:gd name="T3" fmla="*/ 1 h 492"/>
                <a:gd name="T4" fmla="*/ 1 w 301"/>
                <a:gd name="T5" fmla="*/ 1 h 492"/>
                <a:gd name="T6" fmla="*/ 1 w 301"/>
                <a:gd name="T7" fmla="*/ 1 h 492"/>
                <a:gd name="T8" fmla="*/ 1 w 301"/>
                <a:gd name="T9" fmla="*/ 1 h 492"/>
                <a:gd name="T10" fmla="*/ 1 w 301"/>
                <a:gd name="T11" fmla="*/ 1 h 492"/>
                <a:gd name="T12" fmla="*/ 1 w 301"/>
                <a:gd name="T13" fmla="*/ 1 h 492"/>
                <a:gd name="T14" fmla="*/ 1 w 301"/>
                <a:gd name="T15" fmla="*/ 1 h 492"/>
                <a:gd name="T16" fmla="*/ 1 w 301"/>
                <a:gd name="T17" fmla="*/ 1 h 492"/>
                <a:gd name="T18" fmla="*/ 1 w 301"/>
                <a:gd name="T19" fmla="*/ 1 h 492"/>
                <a:gd name="T20" fmla="*/ 1 w 301"/>
                <a:gd name="T21" fmla="*/ 1 h 492"/>
                <a:gd name="T22" fmla="*/ 1 w 301"/>
                <a:gd name="T23" fmla="*/ 1 h 492"/>
                <a:gd name="T24" fmla="*/ 1 w 301"/>
                <a:gd name="T25" fmla="*/ 1 h 492"/>
                <a:gd name="T26" fmla="*/ 0 w 301"/>
                <a:gd name="T27" fmla="*/ 1 h 492"/>
                <a:gd name="T28" fmla="*/ 1 w 301"/>
                <a:gd name="T29" fmla="*/ 1 h 492"/>
                <a:gd name="T30" fmla="*/ 1 w 301"/>
                <a:gd name="T31" fmla="*/ 1 h 492"/>
                <a:gd name="T32" fmla="*/ 1 w 301"/>
                <a:gd name="T33" fmla="*/ 1 h 492"/>
                <a:gd name="T34" fmla="*/ 1 w 301"/>
                <a:gd name="T35" fmla="*/ 1 h 492"/>
                <a:gd name="T36" fmla="*/ 1 w 301"/>
                <a:gd name="T37" fmla="*/ 1 h 492"/>
                <a:gd name="T38" fmla="*/ 1 w 301"/>
                <a:gd name="T39" fmla="*/ 1 h 492"/>
                <a:gd name="T40" fmla="*/ 1 w 301"/>
                <a:gd name="T41" fmla="*/ 1 h 492"/>
                <a:gd name="T42" fmla="*/ 1 w 301"/>
                <a:gd name="T43" fmla="*/ 1 h 492"/>
                <a:gd name="T44" fmla="*/ 1 w 301"/>
                <a:gd name="T45" fmla="*/ 1 h 492"/>
                <a:gd name="T46" fmla="*/ 1 w 301"/>
                <a:gd name="T47" fmla="*/ 1 h 492"/>
                <a:gd name="T48" fmla="*/ 1 w 301"/>
                <a:gd name="T49" fmla="*/ 1 h 492"/>
                <a:gd name="T50" fmla="*/ 1 w 301"/>
                <a:gd name="T51" fmla="*/ 1 h 492"/>
                <a:gd name="T52" fmla="*/ 1 w 301"/>
                <a:gd name="T53" fmla="*/ 1 h 492"/>
                <a:gd name="T54" fmla="*/ 1 w 301"/>
                <a:gd name="T55" fmla="*/ 1 h 492"/>
                <a:gd name="T56" fmla="*/ 1 w 301"/>
                <a:gd name="T57" fmla="*/ 1 h 492"/>
                <a:gd name="T58" fmla="*/ 1 w 301"/>
                <a:gd name="T59" fmla="*/ 1 h 492"/>
                <a:gd name="T60" fmla="*/ 1 w 301"/>
                <a:gd name="T61" fmla="*/ 1 h 492"/>
                <a:gd name="T62" fmla="*/ 1 w 301"/>
                <a:gd name="T63" fmla="*/ 1 h 492"/>
                <a:gd name="T64" fmla="*/ 1 w 301"/>
                <a:gd name="T65" fmla="*/ 1 h 492"/>
                <a:gd name="T66" fmla="*/ 1 w 301"/>
                <a:gd name="T67" fmla="*/ 1 h 492"/>
                <a:gd name="T68" fmla="*/ 1 w 301"/>
                <a:gd name="T69" fmla="*/ 1 h 492"/>
                <a:gd name="T70" fmla="*/ 1 w 301"/>
                <a:gd name="T71" fmla="*/ 1 h 492"/>
                <a:gd name="T72" fmla="*/ 1 w 301"/>
                <a:gd name="T73" fmla="*/ 1 h 492"/>
                <a:gd name="T74" fmla="*/ 1 w 301"/>
                <a:gd name="T75" fmla="*/ 1 h 492"/>
                <a:gd name="T76" fmla="*/ 1 w 301"/>
                <a:gd name="T77" fmla="*/ 1 h 492"/>
                <a:gd name="T78" fmla="*/ 1 w 301"/>
                <a:gd name="T79" fmla="*/ 1 h 492"/>
                <a:gd name="T80" fmla="*/ 1 w 301"/>
                <a:gd name="T81" fmla="*/ 1 h 492"/>
                <a:gd name="T82" fmla="*/ 1 w 301"/>
                <a:gd name="T83" fmla="*/ 1 h 4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01"/>
                <a:gd name="T127" fmla="*/ 0 h 492"/>
                <a:gd name="T128" fmla="*/ 301 w 301"/>
                <a:gd name="T129" fmla="*/ 492 h 49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01" h="492">
                  <a:moveTo>
                    <a:pt x="282" y="4"/>
                  </a:moveTo>
                  <a:lnTo>
                    <a:pt x="269" y="0"/>
                  </a:lnTo>
                  <a:lnTo>
                    <a:pt x="254" y="1"/>
                  </a:lnTo>
                  <a:lnTo>
                    <a:pt x="238" y="6"/>
                  </a:lnTo>
                  <a:lnTo>
                    <a:pt x="221" y="15"/>
                  </a:lnTo>
                  <a:lnTo>
                    <a:pt x="202" y="27"/>
                  </a:lnTo>
                  <a:lnTo>
                    <a:pt x="185" y="43"/>
                  </a:lnTo>
                  <a:lnTo>
                    <a:pt x="169" y="62"/>
                  </a:lnTo>
                  <a:lnTo>
                    <a:pt x="155" y="85"/>
                  </a:lnTo>
                  <a:lnTo>
                    <a:pt x="145" y="107"/>
                  </a:lnTo>
                  <a:lnTo>
                    <a:pt x="137" y="132"/>
                  </a:lnTo>
                  <a:lnTo>
                    <a:pt x="131" y="159"/>
                  </a:lnTo>
                  <a:lnTo>
                    <a:pt x="125" y="185"/>
                  </a:lnTo>
                  <a:lnTo>
                    <a:pt x="120" y="211"/>
                  </a:lnTo>
                  <a:lnTo>
                    <a:pt x="117" y="233"/>
                  </a:lnTo>
                  <a:lnTo>
                    <a:pt x="112" y="249"/>
                  </a:lnTo>
                  <a:lnTo>
                    <a:pt x="109" y="260"/>
                  </a:lnTo>
                  <a:lnTo>
                    <a:pt x="101" y="272"/>
                  </a:lnTo>
                  <a:lnTo>
                    <a:pt x="89" y="284"/>
                  </a:lnTo>
                  <a:lnTo>
                    <a:pt x="76" y="298"/>
                  </a:lnTo>
                  <a:lnTo>
                    <a:pt x="61" y="312"/>
                  </a:lnTo>
                  <a:lnTo>
                    <a:pt x="47" y="325"/>
                  </a:lnTo>
                  <a:lnTo>
                    <a:pt x="33" y="339"/>
                  </a:lnTo>
                  <a:lnTo>
                    <a:pt x="21" y="350"/>
                  </a:lnTo>
                  <a:lnTo>
                    <a:pt x="14" y="360"/>
                  </a:lnTo>
                  <a:lnTo>
                    <a:pt x="6" y="379"/>
                  </a:lnTo>
                  <a:lnTo>
                    <a:pt x="2" y="396"/>
                  </a:lnTo>
                  <a:lnTo>
                    <a:pt x="0" y="413"/>
                  </a:lnTo>
                  <a:lnTo>
                    <a:pt x="2" y="428"/>
                  </a:lnTo>
                  <a:lnTo>
                    <a:pt x="6" y="443"/>
                  </a:lnTo>
                  <a:lnTo>
                    <a:pt x="16" y="457"/>
                  </a:lnTo>
                  <a:lnTo>
                    <a:pt x="27" y="469"/>
                  </a:lnTo>
                  <a:lnTo>
                    <a:pt x="42" y="479"/>
                  </a:lnTo>
                  <a:lnTo>
                    <a:pt x="50" y="484"/>
                  </a:lnTo>
                  <a:lnTo>
                    <a:pt x="61" y="487"/>
                  </a:lnTo>
                  <a:lnTo>
                    <a:pt x="70" y="489"/>
                  </a:lnTo>
                  <a:lnTo>
                    <a:pt x="80" y="490"/>
                  </a:lnTo>
                  <a:lnTo>
                    <a:pt x="91" y="492"/>
                  </a:lnTo>
                  <a:lnTo>
                    <a:pt x="99" y="490"/>
                  </a:lnTo>
                  <a:lnTo>
                    <a:pt x="105" y="489"/>
                  </a:lnTo>
                  <a:lnTo>
                    <a:pt x="110" y="487"/>
                  </a:lnTo>
                  <a:lnTo>
                    <a:pt x="115" y="482"/>
                  </a:lnTo>
                  <a:lnTo>
                    <a:pt x="120" y="474"/>
                  </a:lnTo>
                  <a:lnTo>
                    <a:pt x="129" y="465"/>
                  </a:lnTo>
                  <a:lnTo>
                    <a:pt x="138" y="456"/>
                  </a:lnTo>
                  <a:lnTo>
                    <a:pt x="146" y="446"/>
                  </a:lnTo>
                  <a:lnTo>
                    <a:pt x="154" y="435"/>
                  </a:lnTo>
                  <a:lnTo>
                    <a:pt x="161" y="427"/>
                  </a:lnTo>
                  <a:lnTo>
                    <a:pt x="165" y="421"/>
                  </a:lnTo>
                  <a:lnTo>
                    <a:pt x="170" y="416"/>
                  </a:lnTo>
                  <a:lnTo>
                    <a:pt x="175" y="409"/>
                  </a:lnTo>
                  <a:lnTo>
                    <a:pt x="180" y="400"/>
                  </a:lnTo>
                  <a:lnTo>
                    <a:pt x="186" y="390"/>
                  </a:lnTo>
                  <a:lnTo>
                    <a:pt x="192" y="380"/>
                  </a:lnTo>
                  <a:lnTo>
                    <a:pt x="198" y="370"/>
                  </a:lnTo>
                  <a:lnTo>
                    <a:pt x="202" y="359"/>
                  </a:lnTo>
                  <a:lnTo>
                    <a:pt x="206" y="349"/>
                  </a:lnTo>
                  <a:lnTo>
                    <a:pt x="209" y="337"/>
                  </a:lnTo>
                  <a:lnTo>
                    <a:pt x="215" y="325"/>
                  </a:lnTo>
                  <a:lnTo>
                    <a:pt x="220" y="312"/>
                  </a:lnTo>
                  <a:lnTo>
                    <a:pt x="225" y="298"/>
                  </a:lnTo>
                  <a:lnTo>
                    <a:pt x="232" y="286"/>
                  </a:lnTo>
                  <a:lnTo>
                    <a:pt x="239" y="274"/>
                  </a:lnTo>
                  <a:lnTo>
                    <a:pt x="245" y="261"/>
                  </a:lnTo>
                  <a:lnTo>
                    <a:pt x="252" y="251"/>
                  </a:lnTo>
                  <a:lnTo>
                    <a:pt x="256" y="243"/>
                  </a:lnTo>
                  <a:lnTo>
                    <a:pt x="260" y="235"/>
                  </a:lnTo>
                  <a:lnTo>
                    <a:pt x="262" y="229"/>
                  </a:lnTo>
                  <a:lnTo>
                    <a:pt x="263" y="227"/>
                  </a:lnTo>
                  <a:lnTo>
                    <a:pt x="269" y="225"/>
                  </a:lnTo>
                  <a:lnTo>
                    <a:pt x="275" y="222"/>
                  </a:lnTo>
                  <a:lnTo>
                    <a:pt x="281" y="219"/>
                  </a:lnTo>
                  <a:lnTo>
                    <a:pt x="286" y="215"/>
                  </a:lnTo>
                  <a:lnTo>
                    <a:pt x="292" y="211"/>
                  </a:lnTo>
                  <a:lnTo>
                    <a:pt x="296" y="207"/>
                  </a:lnTo>
                  <a:lnTo>
                    <a:pt x="299" y="204"/>
                  </a:lnTo>
                  <a:lnTo>
                    <a:pt x="301" y="200"/>
                  </a:lnTo>
                  <a:lnTo>
                    <a:pt x="300" y="189"/>
                  </a:lnTo>
                  <a:lnTo>
                    <a:pt x="297" y="174"/>
                  </a:lnTo>
                  <a:lnTo>
                    <a:pt x="292" y="156"/>
                  </a:lnTo>
                  <a:lnTo>
                    <a:pt x="291" y="132"/>
                  </a:lnTo>
                  <a:lnTo>
                    <a:pt x="294" y="101"/>
                  </a:lnTo>
                  <a:lnTo>
                    <a:pt x="299" y="62"/>
                  </a:lnTo>
                  <a:lnTo>
                    <a:pt x="297" y="27"/>
                  </a:lnTo>
                  <a:lnTo>
                    <a:pt x="282" y="4"/>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30" name="Freeform 161"/>
            <p:cNvSpPr>
              <a:spLocks/>
            </p:cNvSpPr>
            <p:nvPr/>
          </p:nvSpPr>
          <p:spPr bwMode="auto">
            <a:xfrm flipH="1">
              <a:off x="2262" y="2281"/>
              <a:ext cx="10" cy="10"/>
            </a:xfrm>
            <a:custGeom>
              <a:avLst/>
              <a:gdLst>
                <a:gd name="T0" fmla="*/ 1 w 19"/>
                <a:gd name="T1" fmla="*/ 1 h 19"/>
                <a:gd name="T2" fmla="*/ 1 w 19"/>
                <a:gd name="T3" fmla="*/ 1 h 19"/>
                <a:gd name="T4" fmla="*/ 1 w 19"/>
                <a:gd name="T5" fmla="*/ 1 h 19"/>
                <a:gd name="T6" fmla="*/ 1 w 19"/>
                <a:gd name="T7" fmla="*/ 1 h 19"/>
                <a:gd name="T8" fmla="*/ 1 w 19"/>
                <a:gd name="T9" fmla="*/ 1 h 19"/>
                <a:gd name="T10" fmla="*/ 1 w 19"/>
                <a:gd name="T11" fmla="*/ 1 h 19"/>
                <a:gd name="T12" fmla="*/ 1 w 19"/>
                <a:gd name="T13" fmla="*/ 1 h 19"/>
                <a:gd name="T14" fmla="*/ 1 w 19"/>
                <a:gd name="T15" fmla="*/ 1 h 19"/>
                <a:gd name="T16" fmla="*/ 1 w 19"/>
                <a:gd name="T17" fmla="*/ 1 h 19"/>
                <a:gd name="T18" fmla="*/ 1 w 19"/>
                <a:gd name="T19" fmla="*/ 0 h 19"/>
                <a:gd name="T20" fmla="*/ 1 w 19"/>
                <a:gd name="T21" fmla="*/ 0 h 19"/>
                <a:gd name="T22" fmla="*/ 1 w 19"/>
                <a:gd name="T23" fmla="*/ 1 h 19"/>
                <a:gd name="T24" fmla="*/ 1 w 19"/>
                <a:gd name="T25" fmla="*/ 1 h 19"/>
                <a:gd name="T26" fmla="*/ 0 w 19"/>
                <a:gd name="T27" fmla="*/ 1 h 19"/>
                <a:gd name="T28" fmla="*/ 0 w 19"/>
                <a:gd name="T29" fmla="*/ 1 h 19"/>
                <a:gd name="T30" fmla="*/ 1 w 19"/>
                <a:gd name="T31" fmla="*/ 1 h 19"/>
                <a:gd name="T32" fmla="*/ 1 w 19"/>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9"/>
                <a:gd name="T53" fmla="*/ 19 w 1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9">
                  <a:moveTo>
                    <a:pt x="5" y="18"/>
                  </a:moveTo>
                  <a:lnTo>
                    <a:pt x="8" y="19"/>
                  </a:lnTo>
                  <a:lnTo>
                    <a:pt x="11" y="18"/>
                  </a:lnTo>
                  <a:lnTo>
                    <a:pt x="15" y="17"/>
                  </a:lnTo>
                  <a:lnTo>
                    <a:pt x="18" y="13"/>
                  </a:lnTo>
                  <a:lnTo>
                    <a:pt x="19" y="10"/>
                  </a:lnTo>
                  <a:lnTo>
                    <a:pt x="18" y="7"/>
                  </a:lnTo>
                  <a:lnTo>
                    <a:pt x="17" y="3"/>
                  </a:lnTo>
                  <a:lnTo>
                    <a:pt x="14" y="1"/>
                  </a:lnTo>
                  <a:lnTo>
                    <a:pt x="10" y="0"/>
                  </a:lnTo>
                  <a:lnTo>
                    <a:pt x="7" y="0"/>
                  </a:lnTo>
                  <a:lnTo>
                    <a:pt x="3" y="2"/>
                  </a:lnTo>
                  <a:lnTo>
                    <a:pt x="1" y="4"/>
                  </a:lnTo>
                  <a:lnTo>
                    <a:pt x="0" y="8"/>
                  </a:lnTo>
                  <a:lnTo>
                    <a:pt x="0" y="11"/>
                  </a:lnTo>
                  <a:lnTo>
                    <a:pt x="2" y="15"/>
                  </a:lnTo>
                  <a:lnTo>
                    <a:pt x="5" y="18"/>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31" name="Freeform 162"/>
            <p:cNvSpPr>
              <a:spLocks/>
            </p:cNvSpPr>
            <p:nvPr/>
          </p:nvSpPr>
          <p:spPr bwMode="auto">
            <a:xfrm flipH="1">
              <a:off x="2247" y="2253"/>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1 w 19"/>
                <a:gd name="T23" fmla="*/ 0 h 20"/>
                <a:gd name="T24" fmla="*/ 1 w 19"/>
                <a:gd name="T25" fmla="*/ 0 h 20"/>
                <a:gd name="T26" fmla="*/ 0 w 19"/>
                <a:gd name="T27" fmla="*/ 0 h 20"/>
                <a:gd name="T28" fmla="*/ 0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4" y="18"/>
                  </a:moveTo>
                  <a:lnTo>
                    <a:pt x="9" y="20"/>
                  </a:lnTo>
                  <a:lnTo>
                    <a:pt x="12" y="18"/>
                  </a:lnTo>
                  <a:lnTo>
                    <a:pt x="16" y="17"/>
                  </a:lnTo>
                  <a:lnTo>
                    <a:pt x="18" y="14"/>
                  </a:lnTo>
                  <a:lnTo>
                    <a:pt x="19" y="10"/>
                  </a:lnTo>
                  <a:lnTo>
                    <a:pt x="19" y="7"/>
                  </a:lnTo>
                  <a:lnTo>
                    <a:pt x="17" y="4"/>
                  </a:lnTo>
                  <a:lnTo>
                    <a:pt x="15" y="1"/>
                  </a:lnTo>
                  <a:lnTo>
                    <a:pt x="10" y="0"/>
                  </a:lnTo>
                  <a:lnTo>
                    <a:pt x="7" y="0"/>
                  </a:lnTo>
                  <a:lnTo>
                    <a:pt x="3" y="2"/>
                  </a:lnTo>
                  <a:lnTo>
                    <a:pt x="1" y="5"/>
                  </a:lnTo>
                  <a:lnTo>
                    <a:pt x="0" y="8"/>
                  </a:lnTo>
                  <a:lnTo>
                    <a:pt x="0" y="12"/>
                  </a:lnTo>
                  <a:lnTo>
                    <a:pt x="2" y="15"/>
                  </a:lnTo>
                  <a:lnTo>
                    <a:pt x="4" y="18"/>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32" name="Freeform 163"/>
            <p:cNvSpPr>
              <a:spLocks/>
            </p:cNvSpPr>
            <p:nvPr/>
          </p:nvSpPr>
          <p:spPr bwMode="auto">
            <a:xfrm flipH="1">
              <a:off x="2345" y="2459"/>
              <a:ext cx="9" cy="10"/>
            </a:xfrm>
            <a:custGeom>
              <a:avLst/>
              <a:gdLst>
                <a:gd name="T0" fmla="*/ 1 w 18"/>
                <a:gd name="T1" fmla="*/ 1 h 20"/>
                <a:gd name="T2" fmla="*/ 1 w 18"/>
                <a:gd name="T3" fmla="*/ 1 h 20"/>
                <a:gd name="T4" fmla="*/ 1 w 18"/>
                <a:gd name="T5" fmla="*/ 1 h 20"/>
                <a:gd name="T6" fmla="*/ 1 w 18"/>
                <a:gd name="T7" fmla="*/ 1 h 20"/>
                <a:gd name="T8" fmla="*/ 1 w 18"/>
                <a:gd name="T9" fmla="*/ 1 h 20"/>
                <a:gd name="T10" fmla="*/ 1 w 18"/>
                <a:gd name="T11" fmla="*/ 1 h 20"/>
                <a:gd name="T12" fmla="*/ 1 w 18"/>
                <a:gd name="T13" fmla="*/ 1 h 20"/>
                <a:gd name="T14" fmla="*/ 1 w 18"/>
                <a:gd name="T15" fmla="*/ 1 h 20"/>
                <a:gd name="T16" fmla="*/ 1 w 18"/>
                <a:gd name="T17" fmla="*/ 1 h 20"/>
                <a:gd name="T18" fmla="*/ 1 w 18"/>
                <a:gd name="T19" fmla="*/ 0 h 20"/>
                <a:gd name="T20" fmla="*/ 1 w 18"/>
                <a:gd name="T21" fmla="*/ 0 h 20"/>
                <a:gd name="T22" fmla="*/ 1 w 18"/>
                <a:gd name="T23" fmla="*/ 1 h 20"/>
                <a:gd name="T24" fmla="*/ 1 w 18"/>
                <a:gd name="T25" fmla="*/ 1 h 20"/>
                <a:gd name="T26" fmla="*/ 0 w 18"/>
                <a:gd name="T27" fmla="*/ 1 h 20"/>
                <a:gd name="T28" fmla="*/ 0 w 18"/>
                <a:gd name="T29" fmla="*/ 1 h 20"/>
                <a:gd name="T30" fmla="*/ 1 w 18"/>
                <a:gd name="T31" fmla="*/ 1 h 20"/>
                <a:gd name="T32" fmla="*/ 1 w 18"/>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20"/>
                <a:gd name="T53" fmla="*/ 18 w 18"/>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20">
                  <a:moveTo>
                    <a:pt x="5" y="19"/>
                  </a:moveTo>
                  <a:lnTo>
                    <a:pt x="8" y="20"/>
                  </a:lnTo>
                  <a:lnTo>
                    <a:pt x="12" y="20"/>
                  </a:lnTo>
                  <a:lnTo>
                    <a:pt x="15" y="18"/>
                  </a:lnTo>
                  <a:lnTo>
                    <a:pt x="17" y="15"/>
                  </a:lnTo>
                  <a:lnTo>
                    <a:pt x="18" y="11"/>
                  </a:lnTo>
                  <a:lnTo>
                    <a:pt x="18" y="7"/>
                  </a:lnTo>
                  <a:lnTo>
                    <a:pt x="17" y="4"/>
                  </a:lnTo>
                  <a:lnTo>
                    <a:pt x="14" y="1"/>
                  </a:lnTo>
                  <a:lnTo>
                    <a:pt x="10" y="0"/>
                  </a:lnTo>
                  <a:lnTo>
                    <a:pt x="7" y="0"/>
                  </a:lnTo>
                  <a:lnTo>
                    <a:pt x="3" y="3"/>
                  </a:lnTo>
                  <a:lnTo>
                    <a:pt x="1" y="5"/>
                  </a:lnTo>
                  <a:lnTo>
                    <a:pt x="0" y="10"/>
                  </a:lnTo>
                  <a:lnTo>
                    <a:pt x="0" y="13"/>
                  </a:lnTo>
                  <a:lnTo>
                    <a:pt x="1" y="16"/>
                  </a:lnTo>
                  <a:lnTo>
                    <a:pt x="5" y="19"/>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33" name="Freeform 164"/>
            <p:cNvSpPr>
              <a:spLocks/>
            </p:cNvSpPr>
            <p:nvPr/>
          </p:nvSpPr>
          <p:spPr bwMode="auto">
            <a:xfrm flipH="1">
              <a:off x="2275" y="2378"/>
              <a:ext cx="116" cy="123"/>
            </a:xfrm>
            <a:custGeom>
              <a:avLst/>
              <a:gdLst>
                <a:gd name="T0" fmla="*/ 0 w 233"/>
                <a:gd name="T1" fmla="*/ 1 h 246"/>
                <a:gd name="T2" fmla="*/ 0 w 233"/>
                <a:gd name="T3" fmla="*/ 1 h 246"/>
                <a:gd name="T4" fmla="*/ 0 w 233"/>
                <a:gd name="T5" fmla="*/ 1 h 246"/>
                <a:gd name="T6" fmla="*/ 0 w 233"/>
                <a:gd name="T7" fmla="*/ 1 h 246"/>
                <a:gd name="T8" fmla="*/ 0 w 233"/>
                <a:gd name="T9" fmla="*/ 1 h 246"/>
                <a:gd name="T10" fmla="*/ 0 w 233"/>
                <a:gd name="T11" fmla="*/ 1 h 246"/>
                <a:gd name="T12" fmla="*/ 0 w 233"/>
                <a:gd name="T13" fmla="*/ 1 h 246"/>
                <a:gd name="T14" fmla="*/ 0 w 233"/>
                <a:gd name="T15" fmla="*/ 1 h 246"/>
                <a:gd name="T16" fmla="*/ 0 w 233"/>
                <a:gd name="T17" fmla="*/ 1 h 246"/>
                <a:gd name="T18" fmla="*/ 0 w 233"/>
                <a:gd name="T19" fmla="*/ 1 h 246"/>
                <a:gd name="T20" fmla="*/ 0 w 233"/>
                <a:gd name="T21" fmla="*/ 1 h 246"/>
                <a:gd name="T22" fmla="*/ 0 w 233"/>
                <a:gd name="T23" fmla="*/ 1 h 246"/>
                <a:gd name="T24" fmla="*/ 0 w 233"/>
                <a:gd name="T25" fmla="*/ 1 h 246"/>
                <a:gd name="T26" fmla="*/ 0 w 233"/>
                <a:gd name="T27" fmla="*/ 1 h 246"/>
                <a:gd name="T28" fmla="*/ 0 w 233"/>
                <a:gd name="T29" fmla="*/ 1 h 246"/>
                <a:gd name="T30" fmla="*/ 0 w 233"/>
                <a:gd name="T31" fmla="*/ 1 h 246"/>
                <a:gd name="T32" fmla="*/ 0 w 233"/>
                <a:gd name="T33" fmla="*/ 1 h 246"/>
                <a:gd name="T34" fmla="*/ 0 w 233"/>
                <a:gd name="T35" fmla="*/ 1 h 246"/>
                <a:gd name="T36" fmla="*/ 0 w 233"/>
                <a:gd name="T37" fmla="*/ 1 h 246"/>
                <a:gd name="T38" fmla="*/ 0 w 233"/>
                <a:gd name="T39" fmla="*/ 1 h 246"/>
                <a:gd name="T40" fmla="*/ 0 w 233"/>
                <a:gd name="T41" fmla="*/ 1 h 246"/>
                <a:gd name="T42" fmla="*/ 0 w 233"/>
                <a:gd name="T43" fmla="*/ 1 h 246"/>
                <a:gd name="T44" fmla="*/ 0 w 233"/>
                <a:gd name="T45" fmla="*/ 1 h 246"/>
                <a:gd name="T46" fmla="*/ 0 w 233"/>
                <a:gd name="T47" fmla="*/ 1 h 246"/>
                <a:gd name="T48" fmla="*/ 0 w 233"/>
                <a:gd name="T49" fmla="*/ 1 h 246"/>
                <a:gd name="T50" fmla="*/ 0 w 233"/>
                <a:gd name="T51" fmla="*/ 1 h 246"/>
                <a:gd name="T52" fmla="*/ 0 w 233"/>
                <a:gd name="T53" fmla="*/ 1 h 246"/>
                <a:gd name="T54" fmla="*/ 0 w 233"/>
                <a:gd name="T55" fmla="*/ 1 h 246"/>
                <a:gd name="T56" fmla="*/ 0 w 233"/>
                <a:gd name="T57" fmla="*/ 1 h 246"/>
                <a:gd name="T58" fmla="*/ 0 w 233"/>
                <a:gd name="T59" fmla="*/ 1 h 246"/>
                <a:gd name="T60" fmla="*/ 0 w 233"/>
                <a:gd name="T61" fmla="*/ 1 h 246"/>
                <a:gd name="T62" fmla="*/ 0 w 233"/>
                <a:gd name="T63" fmla="*/ 1 h 2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3"/>
                <a:gd name="T97" fmla="*/ 0 h 246"/>
                <a:gd name="T98" fmla="*/ 233 w 233"/>
                <a:gd name="T99" fmla="*/ 246 h 2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3" h="246">
                  <a:moveTo>
                    <a:pt x="12" y="106"/>
                  </a:moveTo>
                  <a:lnTo>
                    <a:pt x="8" y="113"/>
                  </a:lnTo>
                  <a:lnTo>
                    <a:pt x="5" y="123"/>
                  </a:lnTo>
                  <a:lnTo>
                    <a:pt x="1" y="137"/>
                  </a:lnTo>
                  <a:lnTo>
                    <a:pt x="0" y="152"/>
                  </a:lnTo>
                  <a:lnTo>
                    <a:pt x="0" y="168"/>
                  </a:lnTo>
                  <a:lnTo>
                    <a:pt x="4" y="184"/>
                  </a:lnTo>
                  <a:lnTo>
                    <a:pt x="13" y="201"/>
                  </a:lnTo>
                  <a:lnTo>
                    <a:pt x="27" y="219"/>
                  </a:lnTo>
                  <a:lnTo>
                    <a:pt x="44" y="233"/>
                  </a:lnTo>
                  <a:lnTo>
                    <a:pt x="61" y="242"/>
                  </a:lnTo>
                  <a:lnTo>
                    <a:pt x="79" y="245"/>
                  </a:lnTo>
                  <a:lnTo>
                    <a:pt x="94" y="246"/>
                  </a:lnTo>
                  <a:lnTo>
                    <a:pt x="109" y="244"/>
                  </a:lnTo>
                  <a:lnTo>
                    <a:pt x="120" y="241"/>
                  </a:lnTo>
                  <a:lnTo>
                    <a:pt x="129" y="235"/>
                  </a:lnTo>
                  <a:lnTo>
                    <a:pt x="135" y="230"/>
                  </a:lnTo>
                  <a:lnTo>
                    <a:pt x="140" y="223"/>
                  </a:lnTo>
                  <a:lnTo>
                    <a:pt x="147" y="213"/>
                  </a:lnTo>
                  <a:lnTo>
                    <a:pt x="155" y="200"/>
                  </a:lnTo>
                  <a:lnTo>
                    <a:pt x="163" y="186"/>
                  </a:lnTo>
                  <a:lnTo>
                    <a:pt x="171" y="174"/>
                  </a:lnTo>
                  <a:lnTo>
                    <a:pt x="179" y="161"/>
                  </a:lnTo>
                  <a:lnTo>
                    <a:pt x="185" y="152"/>
                  </a:lnTo>
                  <a:lnTo>
                    <a:pt x="189" y="146"/>
                  </a:lnTo>
                  <a:lnTo>
                    <a:pt x="197" y="134"/>
                  </a:lnTo>
                  <a:lnTo>
                    <a:pt x="207" y="115"/>
                  </a:lnTo>
                  <a:lnTo>
                    <a:pt x="215" y="97"/>
                  </a:lnTo>
                  <a:lnTo>
                    <a:pt x="219" y="84"/>
                  </a:lnTo>
                  <a:lnTo>
                    <a:pt x="223" y="76"/>
                  </a:lnTo>
                  <a:lnTo>
                    <a:pt x="226" y="66"/>
                  </a:lnTo>
                  <a:lnTo>
                    <a:pt x="230" y="55"/>
                  </a:lnTo>
                  <a:lnTo>
                    <a:pt x="233" y="47"/>
                  </a:lnTo>
                  <a:lnTo>
                    <a:pt x="225" y="48"/>
                  </a:lnTo>
                  <a:lnTo>
                    <a:pt x="219" y="47"/>
                  </a:lnTo>
                  <a:lnTo>
                    <a:pt x="215" y="44"/>
                  </a:lnTo>
                  <a:lnTo>
                    <a:pt x="211" y="39"/>
                  </a:lnTo>
                  <a:lnTo>
                    <a:pt x="207" y="37"/>
                  </a:lnTo>
                  <a:lnTo>
                    <a:pt x="201" y="36"/>
                  </a:lnTo>
                  <a:lnTo>
                    <a:pt x="195" y="37"/>
                  </a:lnTo>
                  <a:lnTo>
                    <a:pt x="189" y="37"/>
                  </a:lnTo>
                  <a:lnTo>
                    <a:pt x="182" y="37"/>
                  </a:lnTo>
                  <a:lnTo>
                    <a:pt x="173" y="36"/>
                  </a:lnTo>
                  <a:lnTo>
                    <a:pt x="164" y="32"/>
                  </a:lnTo>
                  <a:lnTo>
                    <a:pt x="156" y="26"/>
                  </a:lnTo>
                  <a:lnTo>
                    <a:pt x="151" y="23"/>
                  </a:lnTo>
                  <a:lnTo>
                    <a:pt x="147" y="18"/>
                  </a:lnTo>
                  <a:lnTo>
                    <a:pt x="141" y="15"/>
                  </a:lnTo>
                  <a:lnTo>
                    <a:pt x="134" y="12"/>
                  </a:lnTo>
                  <a:lnTo>
                    <a:pt x="127" y="7"/>
                  </a:lnTo>
                  <a:lnTo>
                    <a:pt x="121" y="5"/>
                  </a:lnTo>
                  <a:lnTo>
                    <a:pt x="115" y="2"/>
                  </a:lnTo>
                  <a:lnTo>
                    <a:pt x="111" y="0"/>
                  </a:lnTo>
                  <a:lnTo>
                    <a:pt x="105" y="8"/>
                  </a:lnTo>
                  <a:lnTo>
                    <a:pt x="99" y="15"/>
                  </a:lnTo>
                  <a:lnTo>
                    <a:pt x="95" y="20"/>
                  </a:lnTo>
                  <a:lnTo>
                    <a:pt x="90" y="23"/>
                  </a:lnTo>
                  <a:lnTo>
                    <a:pt x="86" y="26"/>
                  </a:lnTo>
                  <a:lnTo>
                    <a:pt x="77" y="33"/>
                  </a:lnTo>
                  <a:lnTo>
                    <a:pt x="66" y="44"/>
                  </a:lnTo>
                  <a:lnTo>
                    <a:pt x="53" y="55"/>
                  </a:lnTo>
                  <a:lnTo>
                    <a:pt x="39" y="68"/>
                  </a:lnTo>
                  <a:lnTo>
                    <a:pt x="28" y="82"/>
                  </a:lnTo>
                  <a:lnTo>
                    <a:pt x="18" y="94"/>
                  </a:lnTo>
                  <a:lnTo>
                    <a:pt x="12" y="10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34" name="Freeform 165"/>
            <p:cNvSpPr>
              <a:spLocks/>
            </p:cNvSpPr>
            <p:nvPr/>
          </p:nvSpPr>
          <p:spPr bwMode="auto">
            <a:xfrm flipH="1">
              <a:off x="2228" y="2228"/>
              <a:ext cx="112" cy="174"/>
            </a:xfrm>
            <a:custGeom>
              <a:avLst/>
              <a:gdLst>
                <a:gd name="T0" fmla="*/ 1 w 223"/>
                <a:gd name="T1" fmla="*/ 1 h 347"/>
                <a:gd name="T2" fmla="*/ 1 w 223"/>
                <a:gd name="T3" fmla="*/ 1 h 347"/>
                <a:gd name="T4" fmla="*/ 1 w 223"/>
                <a:gd name="T5" fmla="*/ 1 h 347"/>
                <a:gd name="T6" fmla="*/ 1 w 223"/>
                <a:gd name="T7" fmla="*/ 1 h 347"/>
                <a:gd name="T8" fmla="*/ 1 w 223"/>
                <a:gd name="T9" fmla="*/ 1 h 347"/>
                <a:gd name="T10" fmla="*/ 1 w 223"/>
                <a:gd name="T11" fmla="*/ 1 h 347"/>
                <a:gd name="T12" fmla="*/ 1 w 223"/>
                <a:gd name="T13" fmla="*/ 1 h 347"/>
                <a:gd name="T14" fmla="*/ 1 w 223"/>
                <a:gd name="T15" fmla="*/ 1 h 347"/>
                <a:gd name="T16" fmla="*/ 1 w 223"/>
                <a:gd name="T17" fmla="*/ 1 h 347"/>
                <a:gd name="T18" fmla="*/ 1 w 223"/>
                <a:gd name="T19" fmla="*/ 1 h 347"/>
                <a:gd name="T20" fmla="*/ 1 w 223"/>
                <a:gd name="T21" fmla="*/ 1 h 347"/>
                <a:gd name="T22" fmla="*/ 1 w 223"/>
                <a:gd name="T23" fmla="*/ 1 h 347"/>
                <a:gd name="T24" fmla="*/ 1 w 223"/>
                <a:gd name="T25" fmla="*/ 1 h 347"/>
                <a:gd name="T26" fmla="*/ 1 w 223"/>
                <a:gd name="T27" fmla="*/ 1 h 347"/>
                <a:gd name="T28" fmla="*/ 1 w 223"/>
                <a:gd name="T29" fmla="*/ 1 h 347"/>
                <a:gd name="T30" fmla="*/ 1 w 223"/>
                <a:gd name="T31" fmla="*/ 1 h 347"/>
                <a:gd name="T32" fmla="*/ 1 w 223"/>
                <a:gd name="T33" fmla="*/ 1 h 347"/>
                <a:gd name="T34" fmla="*/ 1 w 223"/>
                <a:gd name="T35" fmla="*/ 1 h 347"/>
                <a:gd name="T36" fmla="*/ 1 w 223"/>
                <a:gd name="T37" fmla="*/ 1 h 347"/>
                <a:gd name="T38" fmla="*/ 1 w 223"/>
                <a:gd name="T39" fmla="*/ 1 h 347"/>
                <a:gd name="T40" fmla="*/ 1 w 223"/>
                <a:gd name="T41" fmla="*/ 1 h 347"/>
                <a:gd name="T42" fmla="*/ 1 w 223"/>
                <a:gd name="T43" fmla="*/ 1 h 347"/>
                <a:gd name="T44" fmla="*/ 1 w 223"/>
                <a:gd name="T45" fmla="*/ 1 h 347"/>
                <a:gd name="T46" fmla="*/ 1 w 223"/>
                <a:gd name="T47" fmla="*/ 1 h 347"/>
                <a:gd name="T48" fmla="*/ 1 w 223"/>
                <a:gd name="T49" fmla="*/ 1 h 347"/>
                <a:gd name="T50" fmla="*/ 1 w 223"/>
                <a:gd name="T51" fmla="*/ 1 h 347"/>
                <a:gd name="T52" fmla="*/ 1 w 223"/>
                <a:gd name="T53" fmla="*/ 1 h 347"/>
                <a:gd name="T54" fmla="*/ 1 w 223"/>
                <a:gd name="T55" fmla="*/ 1 h 347"/>
                <a:gd name="T56" fmla="*/ 1 w 223"/>
                <a:gd name="T57" fmla="*/ 0 h 347"/>
                <a:gd name="T58" fmla="*/ 1 w 223"/>
                <a:gd name="T59" fmla="*/ 1 h 347"/>
                <a:gd name="T60" fmla="*/ 1 w 223"/>
                <a:gd name="T61" fmla="*/ 1 h 347"/>
                <a:gd name="T62" fmla="*/ 1 w 223"/>
                <a:gd name="T63" fmla="*/ 1 h 347"/>
                <a:gd name="T64" fmla="*/ 1 w 223"/>
                <a:gd name="T65" fmla="*/ 1 h 347"/>
                <a:gd name="T66" fmla="*/ 1 w 223"/>
                <a:gd name="T67" fmla="*/ 1 h 347"/>
                <a:gd name="T68" fmla="*/ 1 w 223"/>
                <a:gd name="T69" fmla="*/ 1 h 347"/>
                <a:gd name="T70" fmla="*/ 1 w 223"/>
                <a:gd name="T71" fmla="*/ 1 h 347"/>
                <a:gd name="T72" fmla="*/ 1 w 223"/>
                <a:gd name="T73" fmla="*/ 1 h 347"/>
                <a:gd name="T74" fmla="*/ 1 w 223"/>
                <a:gd name="T75" fmla="*/ 1 h 347"/>
                <a:gd name="T76" fmla="*/ 1 w 223"/>
                <a:gd name="T77" fmla="*/ 1 h 347"/>
                <a:gd name="T78" fmla="*/ 1 w 223"/>
                <a:gd name="T79" fmla="*/ 1 h 347"/>
                <a:gd name="T80" fmla="*/ 1 w 223"/>
                <a:gd name="T81" fmla="*/ 1 h 347"/>
                <a:gd name="T82" fmla="*/ 1 w 223"/>
                <a:gd name="T83" fmla="*/ 1 h 347"/>
                <a:gd name="T84" fmla="*/ 1 w 223"/>
                <a:gd name="T85" fmla="*/ 1 h 347"/>
                <a:gd name="T86" fmla="*/ 1 w 223"/>
                <a:gd name="T87" fmla="*/ 1 h 347"/>
                <a:gd name="T88" fmla="*/ 1 w 223"/>
                <a:gd name="T89" fmla="*/ 1 h 347"/>
                <a:gd name="T90" fmla="*/ 1 w 223"/>
                <a:gd name="T91" fmla="*/ 1 h 347"/>
                <a:gd name="T92" fmla="*/ 0 w 223"/>
                <a:gd name="T93" fmla="*/ 1 h 347"/>
                <a:gd name="T94" fmla="*/ 1 w 223"/>
                <a:gd name="T95" fmla="*/ 1 h 34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3"/>
                <a:gd name="T145" fmla="*/ 0 h 347"/>
                <a:gd name="T146" fmla="*/ 223 w 223"/>
                <a:gd name="T147" fmla="*/ 347 h 34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3" h="347">
                  <a:moveTo>
                    <a:pt x="8" y="299"/>
                  </a:moveTo>
                  <a:lnTo>
                    <a:pt x="12" y="301"/>
                  </a:lnTo>
                  <a:lnTo>
                    <a:pt x="18" y="304"/>
                  </a:lnTo>
                  <a:lnTo>
                    <a:pt x="24" y="306"/>
                  </a:lnTo>
                  <a:lnTo>
                    <a:pt x="31" y="311"/>
                  </a:lnTo>
                  <a:lnTo>
                    <a:pt x="38" y="314"/>
                  </a:lnTo>
                  <a:lnTo>
                    <a:pt x="44" y="317"/>
                  </a:lnTo>
                  <a:lnTo>
                    <a:pt x="48" y="322"/>
                  </a:lnTo>
                  <a:lnTo>
                    <a:pt x="53" y="325"/>
                  </a:lnTo>
                  <a:lnTo>
                    <a:pt x="61" y="331"/>
                  </a:lnTo>
                  <a:lnTo>
                    <a:pt x="70" y="335"/>
                  </a:lnTo>
                  <a:lnTo>
                    <a:pt x="79" y="336"/>
                  </a:lnTo>
                  <a:lnTo>
                    <a:pt x="86" y="336"/>
                  </a:lnTo>
                  <a:lnTo>
                    <a:pt x="92" y="336"/>
                  </a:lnTo>
                  <a:lnTo>
                    <a:pt x="98" y="335"/>
                  </a:lnTo>
                  <a:lnTo>
                    <a:pt x="104" y="336"/>
                  </a:lnTo>
                  <a:lnTo>
                    <a:pt x="108" y="338"/>
                  </a:lnTo>
                  <a:lnTo>
                    <a:pt x="112" y="343"/>
                  </a:lnTo>
                  <a:lnTo>
                    <a:pt x="116" y="346"/>
                  </a:lnTo>
                  <a:lnTo>
                    <a:pt x="122" y="347"/>
                  </a:lnTo>
                  <a:lnTo>
                    <a:pt x="130" y="346"/>
                  </a:lnTo>
                  <a:lnTo>
                    <a:pt x="137" y="344"/>
                  </a:lnTo>
                  <a:lnTo>
                    <a:pt x="144" y="342"/>
                  </a:lnTo>
                  <a:lnTo>
                    <a:pt x="148" y="338"/>
                  </a:lnTo>
                  <a:lnTo>
                    <a:pt x="151" y="335"/>
                  </a:lnTo>
                  <a:lnTo>
                    <a:pt x="153" y="327"/>
                  </a:lnTo>
                  <a:lnTo>
                    <a:pt x="158" y="311"/>
                  </a:lnTo>
                  <a:lnTo>
                    <a:pt x="162" y="296"/>
                  </a:lnTo>
                  <a:lnTo>
                    <a:pt x="167" y="284"/>
                  </a:lnTo>
                  <a:lnTo>
                    <a:pt x="171" y="278"/>
                  </a:lnTo>
                  <a:lnTo>
                    <a:pt x="176" y="274"/>
                  </a:lnTo>
                  <a:lnTo>
                    <a:pt x="181" y="269"/>
                  </a:lnTo>
                  <a:lnTo>
                    <a:pt x="188" y="264"/>
                  </a:lnTo>
                  <a:lnTo>
                    <a:pt x="196" y="258"/>
                  </a:lnTo>
                  <a:lnTo>
                    <a:pt x="204" y="250"/>
                  </a:lnTo>
                  <a:lnTo>
                    <a:pt x="209" y="240"/>
                  </a:lnTo>
                  <a:lnTo>
                    <a:pt x="211" y="230"/>
                  </a:lnTo>
                  <a:lnTo>
                    <a:pt x="209" y="213"/>
                  </a:lnTo>
                  <a:lnTo>
                    <a:pt x="209" y="184"/>
                  </a:lnTo>
                  <a:lnTo>
                    <a:pt x="213" y="151"/>
                  </a:lnTo>
                  <a:lnTo>
                    <a:pt x="221" y="117"/>
                  </a:lnTo>
                  <a:lnTo>
                    <a:pt x="220" y="116"/>
                  </a:lnTo>
                  <a:lnTo>
                    <a:pt x="219" y="115"/>
                  </a:lnTo>
                  <a:lnTo>
                    <a:pt x="216" y="114"/>
                  </a:lnTo>
                  <a:lnTo>
                    <a:pt x="213" y="113"/>
                  </a:lnTo>
                  <a:lnTo>
                    <a:pt x="216" y="106"/>
                  </a:lnTo>
                  <a:lnTo>
                    <a:pt x="220" y="99"/>
                  </a:lnTo>
                  <a:lnTo>
                    <a:pt x="223" y="93"/>
                  </a:lnTo>
                  <a:lnTo>
                    <a:pt x="223" y="87"/>
                  </a:lnTo>
                  <a:lnTo>
                    <a:pt x="219" y="78"/>
                  </a:lnTo>
                  <a:lnTo>
                    <a:pt x="212" y="63"/>
                  </a:lnTo>
                  <a:lnTo>
                    <a:pt x="203" y="47"/>
                  </a:lnTo>
                  <a:lnTo>
                    <a:pt x="196" y="37"/>
                  </a:lnTo>
                  <a:lnTo>
                    <a:pt x="190" y="29"/>
                  </a:lnTo>
                  <a:lnTo>
                    <a:pt x="183" y="18"/>
                  </a:lnTo>
                  <a:lnTo>
                    <a:pt x="177" y="9"/>
                  </a:lnTo>
                  <a:lnTo>
                    <a:pt x="174" y="2"/>
                  </a:lnTo>
                  <a:lnTo>
                    <a:pt x="171" y="0"/>
                  </a:lnTo>
                  <a:lnTo>
                    <a:pt x="169" y="1"/>
                  </a:lnTo>
                  <a:lnTo>
                    <a:pt x="166" y="3"/>
                  </a:lnTo>
                  <a:lnTo>
                    <a:pt x="165" y="7"/>
                  </a:lnTo>
                  <a:lnTo>
                    <a:pt x="160" y="11"/>
                  </a:lnTo>
                  <a:lnTo>
                    <a:pt x="155" y="17"/>
                  </a:lnTo>
                  <a:lnTo>
                    <a:pt x="151" y="20"/>
                  </a:lnTo>
                  <a:lnTo>
                    <a:pt x="150" y="24"/>
                  </a:lnTo>
                  <a:lnTo>
                    <a:pt x="150" y="26"/>
                  </a:lnTo>
                  <a:lnTo>
                    <a:pt x="150" y="29"/>
                  </a:lnTo>
                  <a:lnTo>
                    <a:pt x="147" y="30"/>
                  </a:lnTo>
                  <a:lnTo>
                    <a:pt x="145" y="30"/>
                  </a:lnTo>
                  <a:lnTo>
                    <a:pt x="142" y="29"/>
                  </a:lnTo>
                  <a:lnTo>
                    <a:pt x="138" y="30"/>
                  </a:lnTo>
                  <a:lnTo>
                    <a:pt x="133" y="33"/>
                  </a:lnTo>
                  <a:lnTo>
                    <a:pt x="130" y="37"/>
                  </a:lnTo>
                  <a:lnTo>
                    <a:pt x="127" y="40"/>
                  </a:lnTo>
                  <a:lnTo>
                    <a:pt x="121" y="45"/>
                  </a:lnTo>
                  <a:lnTo>
                    <a:pt x="113" y="53"/>
                  </a:lnTo>
                  <a:lnTo>
                    <a:pt x="102" y="61"/>
                  </a:lnTo>
                  <a:lnTo>
                    <a:pt x="93" y="70"/>
                  </a:lnTo>
                  <a:lnTo>
                    <a:pt x="83" y="80"/>
                  </a:lnTo>
                  <a:lnTo>
                    <a:pt x="75" y="91"/>
                  </a:lnTo>
                  <a:lnTo>
                    <a:pt x="68" y="100"/>
                  </a:lnTo>
                  <a:lnTo>
                    <a:pt x="63" y="109"/>
                  </a:lnTo>
                  <a:lnTo>
                    <a:pt x="59" y="118"/>
                  </a:lnTo>
                  <a:lnTo>
                    <a:pt x="54" y="129"/>
                  </a:lnTo>
                  <a:lnTo>
                    <a:pt x="49" y="138"/>
                  </a:lnTo>
                  <a:lnTo>
                    <a:pt x="45" y="149"/>
                  </a:lnTo>
                  <a:lnTo>
                    <a:pt x="41" y="163"/>
                  </a:lnTo>
                  <a:lnTo>
                    <a:pt x="37" y="177"/>
                  </a:lnTo>
                  <a:lnTo>
                    <a:pt x="32" y="194"/>
                  </a:lnTo>
                  <a:lnTo>
                    <a:pt x="24" y="226"/>
                  </a:lnTo>
                  <a:lnTo>
                    <a:pt x="16" y="251"/>
                  </a:lnTo>
                  <a:lnTo>
                    <a:pt x="9" y="268"/>
                  </a:lnTo>
                  <a:lnTo>
                    <a:pt x="3" y="277"/>
                  </a:lnTo>
                  <a:lnTo>
                    <a:pt x="0" y="283"/>
                  </a:lnTo>
                  <a:lnTo>
                    <a:pt x="0" y="289"/>
                  </a:lnTo>
                  <a:lnTo>
                    <a:pt x="2" y="294"/>
                  </a:lnTo>
                  <a:lnTo>
                    <a:pt x="8" y="29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35" name="Freeform 166"/>
            <p:cNvSpPr>
              <a:spLocks/>
            </p:cNvSpPr>
            <p:nvPr/>
          </p:nvSpPr>
          <p:spPr bwMode="auto">
            <a:xfrm flipH="1">
              <a:off x="2302" y="2448"/>
              <a:ext cx="28" cy="64"/>
            </a:xfrm>
            <a:custGeom>
              <a:avLst/>
              <a:gdLst>
                <a:gd name="T0" fmla="*/ 1 w 55"/>
                <a:gd name="T1" fmla="*/ 0 h 129"/>
                <a:gd name="T2" fmla="*/ 0 w 55"/>
                <a:gd name="T3" fmla="*/ 0 h 129"/>
                <a:gd name="T4" fmla="*/ 1 w 55"/>
                <a:gd name="T5" fmla="*/ 0 h 129"/>
                <a:gd name="T6" fmla="*/ 1 w 55"/>
                <a:gd name="T7" fmla="*/ 0 h 129"/>
                <a:gd name="T8" fmla="*/ 1 w 55"/>
                <a:gd name="T9" fmla="*/ 0 h 129"/>
                <a:gd name="T10" fmla="*/ 1 w 55"/>
                <a:gd name="T11" fmla="*/ 0 h 129"/>
                <a:gd name="T12" fmla="*/ 1 w 55"/>
                <a:gd name="T13" fmla="*/ 0 h 129"/>
                <a:gd name="T14" fmla="*/ 1 w 55"/>
                <a:gd name="T15" fmla="*/ 0 h 129"/>
                <a:gd name="T16" fmla="*/ 1 w 55"/>
                <a:gd name="T17" fmla="*/ 0 h 129"/>
                <a:gd name="T18" fmla="*/ 1 w 55"/>
                <a:gd name="T19" fmla="*/ 0 h 129"/>
                <a:gd name="T20" fmla="*/ 1 w 55"/>
                <a:gd name="T21" fmla="*/ 0 h 129"/>
                <a:gd name="T22" fmla="*/ 1 w 55"/>
                <a:gd name="T23" fmla="*/ 0 h 129"/>
                <a:gd name="T24" fmla="*/ 1 w 55"/>
                <a:gd name="T25" fmla="*/ 0 h 129"/>
                <a:gd name="T26" fmla="*/ 1 w 55"/>
                <a:gd name="T27" fmla="*/ 0 h 129"/>
                <a:gd name="T28" fmla="*/ 1 w 55"/>
                <a:gd name="T29" fmla="*/ 0 h 129"/>
                <a:gd name="T30" fmla="*/ 1 w 55"/>
                <a:gd name="T31" fmla="*/ 0 h 129"/>
                <a:gd name="T32" fmla="*/ 1 w 55"/>
                <a:gd name="T33" fmla="*/ 0 h 129"/>
                <a:gd name="T34" fmla="*/ 1 w 55"/>
                <a:gd name="T35" fmla="*/ 0 h 129"/>
                <a:gd name="T36" fmla="*/ 1 w 55"/>
                <a:gd name="T37" fmla="*/ 0 h 129"/>
                <a:gd name="T38" fmla="*/ 1 w 55"/>
                <a:gd name="T39" fmla="*/ 0 h 129"/>
                <a:gd name="T40" fmla="*/ 1 w 55"/>
                <a:gd name="T41" fmla="*/ 0 h 129"/>
                <a:gd name="T42" fmla="*/ 1 w 55"/>
                <a:gd name="T43" fmla="*/ 0 h 129"/>
                <a:gd name="T44" fmla="*/ 1 w 55"/>
                <a:gd name="T45" fmla="*/ 0 h 129"/>
                <a:gd name="T46" fmla="*/ 1 w 55"/>
                <a:gd name="T47" fmla="*/ 0 h 129"/>
                <a:gd name="T48" fmla="*/ 1 w 55"/>
                <a:gd name="T49" fmla="*/ 0 h 129"/>
                <a:gd name="T50" fmla="*/ 1 w 55"/>
                <a:gd name="T51" fmla="*/ 0 h 129"/>
                <a:gd name="T52" fmla="*/ 1 w 55"/>
                <a:gd name="T53" fmla="*/ 0 h 129"/>
                <a:gd name="T54" fmla="*/ 1 w 55"/>
                <a:gd name="T55" fmla="*/ 0 h 129"/>
                <a:gd name="T56" fmla="*/ 1 w 55"/>
                <a:gd name="T57" fmla="*/ 0 h 129"/>
                <a:gd name="T58" fmla="*/ 1 w 55"/>
                <a:gd name="T59" fmla="*/ 0 h 129"/>
                <a:gd name="T60" fmla="*/ 1 w 55"/>
                <a:gd name="T61" fmla="*/ 0 h 129"/>
                <a:gd name="T62" fmla="*/ 1 w 55"/>
                <a:gd name="T63" fmla="*/ 0 h 129"/>
                <a:gd name="T64" fmla="*/ 1 w 55"/>
                <a:gd name="T65" fmla="*/ 0 h 129"/>
                <a:gd name="T66" fmla="*/ 1 w 55"/>
                <a:gd name="T67" fmla="*/ 0 h 129"/>
                <a:gd name="T68" fmla="*/ 1 w 55"/>
                <a:gd name="T69" fmla="*/ 0 h 129"/>
                <a:gd name="T70" fmla="*/ 1 w 55"/>
                <a:gd name="T71" fmla="*/ 0 h 129"/>
                <a:gd name="T72" fmla="*/ 1 w 55"/>
                <a:gd name="T73" fmla="*/ 0 h 129"/>
                <a:gd name="T74" fmla="*/ 1 w 55"/>
                <a:gd name="T75" fmla="*/ 0 h 129"/>
                <a:gd name="T76" fmla="*/ 1 w 55"/>
                <a:gd name="T77" fmla="*/ 0 h 129"/>
                <a:gd name="T78" fmla="*/ 1 w 55"/>
                <a:gd name="T79" fmla="*/ 0 h 129"/>
                <a:gd name="T80" fmla="*/ 1 w 55"/>
                <a:gd name="T81" fmla="*/ 0 h 129"/>
                <a:gd name="T82" fmla="*/ 1 w 55"/>
                <a:gd name="T83" fmla="*/ 0 h 129"/>
                <a:gd name="T84" fmla="*/ 1 w 55"/>
                <a:gd name="T85" fmla="*/ 0 h 129"/>
                <a:gd name="T86" fmla="*/ 1 w 55"/>
                <a:gd name="T87" fmla="*/ 0 h 129"/>
                <a:gd name="T88" fmla="*/ 1 w 55"/>
                <a:gd name="T89" fmla="*/ 0 h 129"/>
                <a:gd name="T90" fmla="*/ 1 w 55"/>
                <a:gd name="T91" fmla="*/ 0 h 129"/>
                <a:gd name="T92" fmla="*/ 1 w 55"/>
                <a:gd name="T93" fmla="*/ 0 h 129"/>
                <a:gd name="T94" fmla="*/ 1 w 55"/>
                <a:gd name="T95" fmla="*/ 0 h 129"/>
                <a:gd name="T96" fmla="*/ 1 w 55"/>
                <a:gd name="T97" fmla="*/ 0 h 1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5"/>
                <a:gd name="T148" fmla="*/ 0 h 129"/>
                <a:gd name="T149" fmla="*/ 55 w 55"/>
                <a:gd name="T150" fmla="*/ 129 h 1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5" h="129">
                  <a:moveTo>
                    <a:pt x="1" y="13"/>
                  </a:moveTo>
                  <a:lnTo>
                    <a:pt x="0" y="8"/>
                  </a:lnTo>
                  <a:lnTo>
                    <a:pt x="1" y="5"/>
                  </a:lnTo>
                  <a:lnTo>
                    <a:pt x="3" y="3"/>
                  </a:lnTo>
                  <a:lnTo>
                    <a:pt x="6" y="0"/>
                  </a:lnTo>
                  <a:lnTo>
                    <a:pt x="10" y="0"/>
                  </a:lnTo>
                  <a:lnTo>
                    <a:pt x="13" y="1"/>
                  </a:lnTo>
                  <a:lnTo>
                    <a:pt x="17" y="4"/>
                  </a:lnTo>
                  <a:lnTo>
                    <a:pt x="19" y="7"/>
                  </a:lnTo>
                  <a:lnTo>
                    <a:pt x="21" y="11"/>
                  </a:lnTo>
                  <a:lnTo>
                    <a:pt x="25" y="18"/>
                  </a:lnTo>
                  <a:lnTo>
                    <a:pt x="31" y="26"/>
                  </a:lnTo>
                  <a:lnTo>
                    <a:pt x="36" y="35"/>
                  </a:lnTo>
                  <a:lnTo>
                    <a:pt x="43" y="45"/>
                  </a:lnTo>
                  <a:lnTo>
                    <a:pt x="48" y="53"/>
                  </a:lnTo>
                  <a:lnTo>
                    <a:pt x="53" y="60"/>
                  </a:lnTo>
                  <a:lnTo>
                    <a:pt x="54" y="64"/>
                  </a:lnTo>
                  <a:lnTo>
                    <a:pt x="54" y="70"/>
                  </a:lnTo>
                  <a:lnTo>
                    <a:pt x="55" y="81"/>
                  </a:lnTo>
                  <a:lnTo>
                    <a:pt x="55" y="90"/>
                  </a:lnTo>
                  <a:lnTo>
                    <a:pt x="55" y="97"/>
                  </a:lnTo>
                  <a:lnTo>
                    <a:pt x="55" y="100"/>
                  </a:lnTo>
                  <a:lnTo>
                    <a:pt x="55" y="103"/>
                  </a:lnTo>
                  <a:lnTo>
                    <a:pt x="54" y="106"/>
                  </a:lnTo>
                  <a:lnTo>
                    <a:pt x="51" y="108"/>
                  </a:lnTo>
                  <a:lnTo>
                    <a:pt x="48" y="114"/>
                  </a:lnTo>
                  <a:lnTo>
                    <a:pt x="42" y="121"/>
                  </a:lnTo>
                  <a:lnTo>
                    <a:pt x="36" y="128"/>
                  </a:lnTo>
                  <a:lnTo>
                    <a:pt x="31" y="129"/>
                  </a:lnTo>
                  <a:lnTo>
                    <a:pt x="28" y="127"/>
                  </a:lnTo>
                  <a:lnTo>
                    <a:pt x="28" y="123"/>
                  </a:lnTo>
                  <a:lnTo>
                    <a:pt x="30" y="120"/>
                  </a:lnTo>
                  <a:lnTo>
                    <a:pt x="30" y="117"/>
                  </a:lnTo>
                  <a:lnTo>
                    <a:pt x="31" y="113"/>
                  </a:lnTo>
                  <a:lnTo>
                    <a:pt x="32" y="108"/>
                  </a:lnTo>
                  <a:lnTo>
                    <a:pt x="34" y="104"/>
                  </a:lnTo>
                  <a:lnTo>
                    <a:pt x="34" y="100"/>
                  </a:lnTo>
                  <a:lnTo>
                    <a:pt x="33" y="96"/>
                  </a:lnTo>
                  <a:lnTo>
                    <a:pt x="31" y="88"/>
                  </a:lnTo>
                  <a:lnTo>
                    <a:pt x="28" y="80"/>
                  </a:lnTo>
                  <a:lnTo>
                    <a:pt x="25" y="73"/>
                  </a:lnTo>
                  <a:lnTo>
                    <a:pt x="20" y="66"/>
                  </a:lnTo>
                  <a:lnTo>
                    <a:pt x="15" y="57"/>
                  </a:lnTo>
                  <a:lnTo>
                    <a:pt x="10" y="47"/>
                  </a:lnTo>
                  <a:lnTo>
                    <a:pt x="6" y="41"/>
                  </a:lnTo>
                  <a:lnTo>
                    <a:pt x="5" y="34"/>
                  </a:lnTo>
                  <a:lnTo>
                    <a:pt x="4" y="26"/>
                  </a:lnTo>
                  <a:lnTo>
                    <a:pt x="2" y="18"/>
                  </a:lnTo>
                  <a:lnTo>
                    <a:pt x="1" y="13"/>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36" name="Freeform 167"/>
            <p:cNvSpPr>
              <a:spLocks/>
            </p:cNvSpPr>
            <p:nvPr/>
          </p:nvSpPr>
          <p:spPr bwMode="auto">
            <a:xfrm flipH="1">
              <a:off x="2320" y="2448"/>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0 w 19"/>
                <a:gd name="T23" fmla="*/ 0 h 20"/>
                <a:gd name="T24" fmla="*/ 1 w 19"/>
                <a:gd name="T25" fmla="*/ 0 h 20"/>
                <a:gd name="T26" fmla="*/ 1 w 19"/>
                <a:gd name="T27" fmla="*/ 0 h 20"/>
                <a:gd name="T28" fmla="*/ 1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12" y="20"/>
                  </a:moveTo>
                  <a:lnTo>
                    <a:pt x="16" y="18"/>
                  </a:lnTo>
                  <a:lnTo>
                    <a:pt x="18" y="15"/>
                  </a:lnTo>
                  <a:lnTo>
                    <a:pt x="19" y="12"/>
                  </a:lnTo>
                  <a:lnTo>
                    <a:pt x="19" y="7"/>
                  </a:lnTo>
                  <a:lnTo>
                    <a:pt x="17" y="4"/>
                  </a:lnTo>
                  <a:lnTo>
                    <a:pt x="15" y="1"/>
                  </a:lnTo>
                  <a:lnTo>
                    <a:pt x="11" y="0"/>
                  </a:lnTo>
                  <a:lnTo>
                    <a:pt x="6" y="1"/>
                  </a:lnTo>
                  <a:lnTo>
                    <a:pt x="3" y="3"/>
                  </a:lnTo>
                  <a:lnTo>
                    <a:pt x="1" y="6"/>
                  </a:lnTo>
                  <a:lnTo>
                    <a:pt x="0" y="9"/>
                  </a:lnTo>
                  <a:lnTo>
                    <a:pt x="1" y="13"/>
                  </a:lnTo>
                  <a:lnTo>
                    <a:pt x="2" y="16"/>
                  </a:lnTo>
                  <a:lnTo>
                    <a:pt x="5" y="19"/>
                  </a:lnTo>
                  <a:lnTo>
                    <a:pt x="9" y="20"/>
                  </a:lnTo>
                  <a:lnTo>
                    <a:pt x="12" y="2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37" name="Freeform 168"/>
            <p:cNvSpPr>
              <a:spLocks/>
            </p:cNvSpPr>
            <p:nvPr/>
          </p:nvSpPr>
          <p:spPr bwMode="auto">
            <a:xfrm flipH="1">
              <a:off x="2245" y="2266"/>
              <a:ext cx="98" cy="192"/>
            </a:xfrm>
            <a:custGeom>
              <a:avLst/>
              <a:gdLst>
                <a:gd name="T0" fmla="*/ 1 w 196"/>
                <a:gd name="T1" fmla="*/ 1 h 383"/>
                <a:gd name="T2" fmla="*/ 1 w 196"/>
                <a:gd name="T3" fmla="*/ 1 h 383"/>
                <a:gd name="T4" fmla="*/ 1 w 196"/>
                <a:gd name="T5" fmla="*/ 1 h 383"/>
                <a:gd name="T6" fmla="*/ 1 w 196"/>
                <a:gd name="T7" fmla="*/ 1 h 383"/>
                <a:gd name="T8" fmla="*/ 1 w 196"/>
                <a:gd name="T9" fmla="*/ 1 h 383"/>
                <a:gd name="T10" fmla="*/ 1 w 196"/>
                <a:gd name="T11" fmla="*/ 1 h 383"/>
                <a:gd name="T12" fmla="*/ 1 w 196"/>
                <a:gd name="T13" fmla="*/ 1 h 383"/>
                <a:gd name="T14" fmla="*/ 1 w 196"/>
                <a:gd name="T15" fmla="*/ 1 h 383"/>
                <a:gd name="T16" fmla="*/ 1 w 196"/>
                <a:gd name="T17" fmla="*/ 1 h 383"/>
                <a:gd name="T18" fmla="*/ 1 w 196"/>
                <a:gd name="T19" fmla="*/ 1 h 383"/>
                <a:gd name="T20" fmla="*/ 1 w 196"/>
                <a:gd name="T21" fmla="*/ 1 h 383"/>
                <a:gd name="T22" fmla="*/ 1 w 196"/>
                <a:gd name="T23" fmla="*/ 1 h 383"/>
                <a:gd name="T24" fmla="*/ 1 w 196"/>
                <a:gd name="T25" fmla="*/ 1 h 383"/>
                <a:gd name="T26" fmla="*/ 1 w 196"/>
                <a:gd name="T27" fmla="*/ 1 h 383"/>
                <a:gd name="T28" fmla="*/ 1 w 196"/>
                <a:gd name="T29" fmla="*/ 1 h 383"/>
                <a:gd name="T30" fmla="*/ 1 w 196"/>
                <a:gd name="T31" fmla="*/ 1 h 383"/>
                <a:gd name="T32" fmla="*/ 1 w 196"/>
                <a:gd name="T33" fmla="*/ 1 h 383"/>
                <a:gd name="T34" fmla="*/ 1 w 196"/>
                <a:gd name="T35" fmla="*/ 1 h 383"/>
                <a:gd name="T36" fmla="*/ 1 w 196"/>
                <a:gd name="T37" fmla="*/ 1 h 383"/>
                <a:gd name="T38" fmla="*/ 1 w 196"/>
                <a:gd name="T39" fmla="*/ 1 h 383"/>
                <a:gd name="T40" fmla="*/ 1 w 196"/>
                <a:gd name="T41" fmla="*/ 1 h 383"/>
                <a:gd name="T42" fmla="*/ 1 w 196"/>
                <a:gd name="T43" fmla="*/ 1 h 383"/>
                <a:gd name="T44" fmla="*/ 1 w 196"/>
                <a:gd name="T45" fmla="*/ 1 h 383"/>
                <a:gd name="T46" fmla="*/ 1 w 196"/>
                <a:gd name="T47" fmla="*/ 1 h 383"/>
                <a:gd name="T48" fmla="*/ 1 w 196"/>
                <a:gd name="T49" fmla="*/ 1 h 383"/>
                <a:gd name="T50" fmla="*/ 1 w 196"/>
                <a:gd name="T51" fmla="*/ 1 h 383"/>
                <a:gd name="T52" fmla="*/ 1 w 196"/>
                <a:gd name="T53" fmla="*/ 1 h 383"/>
                <a:gd name="T54" fmla="*/ 1 w 196"/>
                <a:gd name="T55" fmla="*/ 1 h 383"/>
                <a:gd name="T56" fmla="*/ 1 w 196"/>
                <a:gd name="T57" fmla="*/ 1 h 383"/>
                <a:gd name="T58" fmla="*/ 1 w 196"/>
                <a:gd name="T59" fmla="*/ 1 h 383"/>
                <a:gd name="T60" fmla="*/ 1 w 196"/>
                <a:gd name="T61" fmla="*/ 1 h 383"/>
                <a:gd name="T62" fmla="*/ 1 w 196"/>
                <a:gd name="T63" fmla="*/ 1 h 383"/>
                <a:gd name="T64" fmla="*/ 1 w 196"/>
                <a:gd name="T65" fmla="*/ 1 h 383"/>
                <a:gd name="T66" fmla="*/ 1 w 196"/>
                <a:gd name="T67" fmla="*/ 1 h 383"/>
                <a:gd name="T68" fmla="*/ 1 w 196"/>
                <a:gd name="T69" fmla="*/ 1 h 383"/>
                <a:gd name="T70" fmla="*/ 1 w 196"/>
                <a:gd name="T71" fmla="*/ 1 h 383"/>
                <a:gd name="T72" fmla="*/ 1 w 196"/>
                <a:gd name="T73" fmla="*/ 1 h 383"/>
                <a:gd name="T74" fmla="*/ 1 w 196"/>
                <a:gd name="T75" fmla="*/ 1 h 383"/>
                <a:gd name="T76" fmla="*/ 1 w 196"/>
                <a:gd name="T77" fmla="*/ 1 h 383"/>
                <a:gd name="T78" fmla="*/ 1 w 196"/>
                <a:gd name="T79" fmla="*/ 1 h 38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6"/>
                <a:gd name="T121" fmla="*/ 0 h 383"/>
                <a:gd name="T122" fmla="*/ 196 w 196"/>
                <a:gd name="T123" fmla="*/ 383 h 38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6" h="383">
                  <a:moveTo>
                    <a:pt x="0" y="249"/>
                  </a:moveTo>
                  <a:lnTo>
                    <a:pt x="1" y="233"/>
                  </a:lnTo>
                  <a:lnTo>
                    <a:pt x="2" y="211"/>
                  </a:lnTo>
                  <a:lnTo>
                    <a:pt x="4" y="191"/>
                  </a:lnTo>
                  <a:lnTo>
                    <a:pt x="2" y="178"/>
                  </a:lnTo>
                  <a:lnTo>
                    <a:pt x="2" y="172"/>
                  </a:lnTo>
                  <a:lnTo>
                    <a:pt x="2" y="168"/>
                  </a:lnTo>
                  <a:lnTo>
                    <a:pt x="5" y="162"/>
                  </a:lnTo>
                  <a:lnTo>
                    <a:pt x="8" y="157"/>
                  </a:lnTo>
                  <a:lnTo>
                    <a:pt x="12" y="154"/>
                  </a:lnTo>
                  <a:lnTo>
                    <a:pt x="16" y="148"/>
                  </a:lnTo>
                  <a:lnTo>
                    <a:pt x="22" y="140"/>
                  </a:lnTo>
                  <a:lnTo>
                    <a:pt x="28" y="131"/>
                  </a:lnTo>
                  <a:lnTo>
                    <a:pt x="35" y="123"/>
                  </a:lnTo>
                  <a:lnTo>
                    <a:pt x="42" y="115"/>
                  </a:lnTo>
                  <a:lnTo>
                    <a:pt x="46" y="107"/>
                  </a:lnTo>
                  <a:lnTo>
                    <a:pt x="51" y="102"/>
                  </a:lnTo>
                  <a:lnTo>
                    <a:pt x="57" y="95"/>
                  </a:lnTo>
                  <a:lnTo>
                    <a:pt x="66" y="85"/>
                  </a:lnTo>
                  <a:lnTo>
                    <a:pt x="78" y="71"/>
                  </a:lnTo>
                  <a:lnTo>
                    <a:pt x="92" y="57"/>
                  </a:lnTo>
                  <a:lnTo>
                    <a:pt x="105" y="43"/>
                  </a:lnTo>
                  <a:lnTo>
                    <a:pt x="116" y="31"/>
                  </a:lnTo>
                  <a:lnTo>
                    <a:pt x="126" y="22"/>
                  </a:lnTo>
                  <a:lnTo>
                    <a:pt x="130" y="16"/>
                  </a:lnTo>
                  <a:lnTo>
                    <a:pt x="144" y="4"/>
                  </a:lnTo>
                  <a:lnTo>
                    <a:pt x="159" y="0"/>
                  </a:lnTo>
                  <a:lnTo>
                    <a:pt x="172" y="2"/>
                  </a:lnTo>
                  <a:lnTo>
                    <a:pt x="183" y="9"/>
                  </a:lnTo>
                  <a:lnTo>
                    <a:pt x="191" y="19"/>
                  </a:lnTo>
                  <a:lnTo>
                    <a:pt x="196" y="33"/>
                  </a:lnTo>
                  <a:lnTo>
                    <a:pt x="194" y="48"/>
                  </a:lnTo>
                  <a:lnTo>
                    <a:pt x="186" y="63"/>
                  </a:lnTo>
                  <a:lnTo>
                    <a:pt x="180" y="70"/>
                  </a:lnTo>
                  <a:lnTo>
                    <a:pt x="174" y="76"/>
                  </a:lnTo>
                  <a:lnTo>
                    <a:pt x="167" y="81"/>
                  </a:lnTo>
                  <a:lnTo>
                    <a:pt x="161" y="87"/>
                  </a:lnTo>
                  <a:lnTo>
                    <a:pt x="153" y="93"/>
                  </a:lnTo>
                  <a:lnTo>
                    <a:pt x="145" y="99"/>
                  </a:lnTo>
                  <a:lnTo>
                    <a:pt x="137" y="107"/>
                  </a:lnTo>
                  <a:lnTo>
                    <a:pt x="129" y="115"/>
                  </a:lnTo>
                  <a:lnTo>
                    <a:pt x="120" y="125"/>
                  </a:lnTo>
                  <a:lnTo>
                    <a:pt x="110" y="134"/>
                  </a:lnTo>
                  <a:lnTo>
                    <a:pt x="99" y="145"/>
                  </a:lnTo>
                  <a:lnTo>
                    <a:pt x="89" y="154"/>
                  </a:lnTo>
                  <a:lnTo>
                    <a:pt x="80" y="163"/>
                  </a:lnTo>
                  <a:lnTo>
                    <a:pt x="71" y="170"/>
                  </a:lnTo>
                  <a:lnTo>
                    <a:pt x="65" y="175"/>
                  </a:lnTo>
                  <a:lnTo>
                    <a:pt x="61" y="178"/>
                  </a:lnTo>
                  <a:lnTo>
                    <a:pt x="58" y="182"/>
                  </a:lnTo>
                  <a:lnTo>
                    <a:pt x="55" y="185"/>
                  </a:lnTo>
                  <a:lnTo>
                    <a:pt x="54" y="188"/>
                  </a:lnTo>
                  <a:lnTo>
                    <a:pt x="54" y="193"/>
                  </a:lnTo>
                  <a:lnTo>
                    <a:pt x="55" y="200"/>
                  </a:lnTo>
                  <a:lnTo>
                    <a:pt x="57" y="211"/>
                  </a:lnTo>
                  <a:lnTo>
                    <a:pt x="55" y="228"/>
                  </a:lnTo>
                  <a:lnTo>
                    <a:pt x="53" y="246"/>
                  </a:lnTo>
                  <a:lnTo>
                    <a:pt x="51" y="269"/>
                  </a:lnTo>
                  <a:lnTo>
                    <a:pt x="48" y="296"/>
                  </a:lnTo>
                  <a:lnTo>
                    <a:pt x="47" y="322"/>
                  </a:lnTo>
                  <a:lnTo>
                    <a:pt x="47" y="345"/>
                  </a:lnTo>
                  <a:lnTo>
                    <a:pt x="48" y="352"/>
                  </a:lnTo>
                  <a:lnTo>
                    <a:pt x="48" y="360"/>
                  </a:lnTo>
                  <a:lnTo>
                    <a:pt x="48" y="367"/>
                  </a:lnTo>
                  <a:lnTo>
                    <a:pt x="48" y="371"/>
                  </a:lnTo>
                  <a:lnTo>
                    <a:pt x="48" y="374"/>
                  </a:lnTo>
                  <a:lnTo>
                    <a:pt x="47" y="375"/>
                  </a:lnTo>
                  <a:lnTo>
                    <a:pt x="46" y="377"/>
                  </a:lnTo>
                  <a:lnTo>
                    <a:pt x="45" y="380"/>
                  </a:lnTo>
                  <a:lnTo>
                    <a:pt x="42" y="382"/>
                  </a:lnTo>
                  <a:lnTo>
                    <a:pt x="38" y="383"/>
                  </a:lnTo>
                  <a:lnTo>
                    <a:pt x="35" y="383"/>
                  </a:lnTo>
                  <a:lnTo>
                    <a:pt x="31" y="381"/>
                  </a:lnTo>
                  <a:lnTo>
                    <a:pt x="30" y="380"/>
                  </a:lnTo>
                  <a:lnTo>
                    <a:pt x="29" y="378"/>
                  </a:lnTo>
                  <a:lnTo>
                    <a:pt x="28" y="376"/>
                  </a:lnTo>
                  <a:lnTo>
                    <a:pt x="28" y="375"/>
                  </a:lnTo>
                  <a:lnTo>
                    <a:pt x="23" y="362"/>
                  </a:lnTo>
                  <a:lnTo>
                    <a:pt x="15" y="334"/>
                  </a:lnTo>
                  <a:lnTo>
                    <a:pt x="6" y="296"/>
                  </a:lnTo>
                  <a:lnTo>
                    <a:pt x="0" y="249"/>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38" name="Freeform 169"/>
            <p:cNvSpPr>
              <a:spLocks/>
            </p:cNvSpPr>
            <p:nvPr/>
          </p:nvSpPr>
          <p:spPr bwMode="auto">
            <a:xfrm flipH="1">
              <a:off x="2319" y="2448"/>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1 w 19"/>
                <a:gd name="T23" fmla="*/ 0 h 20"/>
                <a:gd name="T24" fmla="*/ 1 w 19"/>
                <a:gd name="T25" fmla="*/ 0 h 20"/>
                <a:gd name="T26" fmla="*/ 0 w 19"/>
                <a:gd name="T27" fmla="*/ 0 h 20"/>
                <a:gd name="T28" fmla="*/ 0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3" y="18"/>
                  </a:moveTo>
                  <a:lnTo>
                    <a:pt x="7" y="20"/>
                  </a:lnTo>
                  <a:lnTo>
                    <a:pt x="10" y="20"/>
                  </a:lnTo>
                  <a:lnTo>
                    <a:pt x="14" y="19"/>
                  </a:lnTo>
                  <a:lnTo>
                    <a:pt x="17" y="16"/>
                  </a:lnTo>
                  <a:lnTo>
                    <a:pt x="19" y="13"/>
                  </a:lnTo>
                  <a:lnTo>
                    <a:pt x="19" y="9"/>
                  </a:lnTo>
                  <a:lnTo>
                    <a:pt x="17" y="6"/>
                  </a:lnTo>
                  <a:lnTo>
                    <a:pt x="15" y="3"/>
                  </a:lnTo>
                  <a:lnTo>
                    <a:pt x="11" y="0"/>
                  </a:lnTo>
                  <a:lnTo>
                    <a:pt x="8" y="0"/>
                  </a:lnTo>
                  <a:lnTo>
                    <a:pt x="4" y="1"/>
                  </a:lnTo>
                  <a:lnTo>
                    <a:pt x="2" y="4"/>
                  </a:lnTo>
                  <a:lnTo>
                    <a:pt x="0" y="7"/>
                  </a:lnTo>
                  <a:lnTo>
                    <a:pt x="0" y="11"/>
                  </a:lnTo>
                  <a:lnTo>
                    <a:pt x="1" y="14"/>
                  </a:lnTo>
                  <a:lnTo>
                    <a:pt x="3" y="18"/>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39" name="Freeform 170"/>
            <p:cNvSpPr>
              <a:spLocks/>
            </p:cNvSpPr>
            <p:nvPr/>
          </p:nvSpPr>
          <p:spPr bwMode="auto">
            <a:xfrm flipH="1">
              <a:off x="2262" y="2281"/>
              <a:ext cx="10" cy="10"/>
            </a:xfrm>
            <a:custGeom>
              <a:avLst/>
              <a:gdLst>
                <a:gd name="T0" fmla="*/ 1 w 19"/>
                <a:gd name="T1" fmla="*/ 1 h 18"/>
                <a:gd name="T2" fmla="*/ 1 w 19"/>
                <a:gd name="T3" fmla="*/ 1 h 18"/>
                <a:gd name="T4" fmla="*/ 1 w 19"/>
                <a:gd name="T5" fmla="*/ 1 h 18"/>
                <a:gd name="T6" fmla="*/ 1 w 19"/>
                <a:gd name="T7" fmla="*/ 1 h 18"/>
                <a:gd name="T8" fmla="*/ 1 w 19"/>
                <a:gd name="T9" fmla="*/ 1 h 18"/>
                <a:gd name="T10" fmla="*/ 1 w 19"/>
                <a:gd name="T11" fmla="*/ 1 h 18"/>
                <a:gd name="T12" fmla="*/ 1 w 19"/>
                <a:gd name="T13" fmla="*/ 1 h 18"/>
                <a:gd name="T14" fmla="*/ 1 w 19"/>
                <a:gd name="T15" fmla="*/ 1 h 18"/>
                <a:gd name="T16" fmla="*/ 1 w 19"/>
                <a:gd name="T17" fmla="*/ 1 h 18"/>
                <a:gd name="T18" fmla="*/ 1 w 19"/>
                <a:gd name="T19" fmla="*/ 0 h 18"/>
                <a:gd name="T20" fmla="*/ 1 w 19"/>
                <a:gd name="T21" fmla="*/ 0 h 18"/>
                <a:gd name="T22" fmla="*/ 1 w 19"/>
                <a:gd name="T23" fmla="*/ 1 h 18"/>
                <a:gd name="T24" fmla="*/ 1 w 19"/>
                <a:gd name="T25" fmla="*/ 1 h 18"/>
                <a:gd name="T26" fmla="*/ 0 w 19"/>
                <a:gd name="T27" fmla="*/ 1 h 18"/>
                <a:gd name="T28" fmla="*/ 0 w 19"/>
                <a:gd name="T29" fmla="*/ 1 h 18"/>
                <a:gd name="T30" fmla="*/ 1 w 19"/>
                <a:gd name="T31" fmla="*/ 1 h 18"/>
                <a:gd name="T32" fmla="*/ 1 w 19"/>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3" y="17"/>
                  </a:moveTo>
                  <a:lnTo>
                    <a:pt x="7" y="18"/>
                  </a:lnTo>
                  <a:lnTo>
                    <a:pt x="10" y="18"/>
                  </a:lnTo>
                  <a:lnTo>
                    <a:pt x="14" y="17"/>
                  </a:lnTo>
                  <a:lnTo>
                    <a:pt x="17" y="15"/>
                  </a:lnTo>
                  <a:lnTo>
                    <a:pt x="19" y="11"/>
                  </a:lnTo>
                  <a:lnTo>
                    <a:pt x="19" y="8"/>
                  </a:lnTo>
                  <a:lnTo>
                    <a:pt x="17" y="4"/>
                  </a:lnTo>
                  <a:lnTo>
                    <a:pt x="15" y="1"/>
                  </a:lnTo>
                  <a:lnTo>
                    <a:pt x="11" y="0"/>
                  </a:lnTo>
                  <a:lnTo>
                    <a:pt x="9" y="0"/>
                  </a:lnTo>
                  <a:lnTo>
                    <a:pt x="6" y="1"/>
                  </a:lnTo>
                  <a:lnTo>
                    <a:pt x="2" y="3"/>
                  </a:lnTo>
                  <a:lnTo>
                    <a:pt x="0" y="7"/>
                  </a:lnTo>
                  <a:lnTo>
                    <a:pt x="0" y="10"/>
                  </a:lnTo>
                  <a:lnTo>
                    <a:pt x="1" y="13"/>
                  </a:lnTo>
                  <a:lnTo>
                    <a:pt x="3" y="17"/>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40" name="Freeform 171"/>
            <p:cNvSpPr>
              <a:spLocks/>
            </p:cNvSpPr>
            <p:nvPr/>
          </p:nvSpPr>
          <p:spPr bwMode="auto">
            <a:xfrm flipH="1">
              <a:off x="2243" y="2265"/>
              <a:ext cx="111" cy="170"/>
            </a:xfrm>
            <a:custGeom>
              <a:avLst/>
              <a:gdLst>
                <a:gd name="T0" fmla="*/ 0 w 224"/>
                <a:gd name="T1" fmla="*/ 1 h 340"/>
                <a:gd name="T2" fmla="*/ 0 w 224"/>
                <a:gd name="T3" fmla="*/ 1 h 340"/>
                <a:gd name="T4" fmla="*/ 0 w 224"/>
                <a:gd name="T5" fmla="*/ 1 h 340"/>
                <a:gd name="T6" fmla="*/ 0 w 224"/>
                <a:gd name="T7" fmla="*/ 1 h 340"/>
                <a:gd name="T8" fmla="*/ 0 w 224"/>
                <a:gd name="T9" fmla="*/ 1 h 340"/>
                <a:gd name="T10" fmla="*/ 0 w 224"/>
                <a:gd name="T11" fmla="*/ 1 h 340"/>
                <a:gd name="T12" fmla="*/ 0 w 224"/>
                <a:gd name="T13" fmla="*/ 0 h 340"/>
                <a:gd name="T14" fmla="*/ 0 w 224"/>
                <a:gd name="T15" fmla="*/ 1 h 340"/>
                <a:gd name="T16" fmla="*/ 0 w 224"/>
                <a:gd name="T17" fmla="*/ 1 h 340"/>
                <a:gd name="T18" fmla="*/ 0 w 224"/>
                <a:gd name="T19" fmla="*/ 1 h 340"/>
                <a:gd name="T20" fmla="*/ 0 w 224"/>
                <a:gd name="T21" fmla="*/ 1 h 340"/>
                <a:gd name="T22" fmla="*/ 0 w 224"/>
                <a:gd name="T23" fmla="*/ 1 h 340"/>
                <a:gd name="T24" fmla="*/ 0 w 224"/>
                <a:gd name="T25" fmla="*/ 1 h 340"/>
                <a:gd name="T26" fmla="*/ 0 w 224"/>
                <a:gd name="T27" fmla="*/ 1 h 340"/>
                <a:gd name="T28" fmla="*/ 0 w 224"/>
                <a:gd name="T29" fmla="*/ 1 h 340"/>
                <a:gd name="T30" fmla="*/ 0 w 224"/>
                <a:gd name="T31" fmla="*/ 1 h 340"/>
                <a:gd name="T32" fmla="*/ 0 w 224"/>
                <a:gd name="T33" fmla="*/ 1 h 340"/>
                <a:gd name="T34" fmla="*/ 0 w 224"/>
                <a:gd name="T35" fmla="*/ 1 h 340"/>
                <a:gd name="T36" fmla="*/ 0 w 224"/>
                <a:gd name="T37" fmla="*/ 1 h 340"/>
                <a:gd name="T38" fmla="*/ 0 w 224"/>
                <a:gd name="T39" fmla="*/ 1 h 340"/>
                <a:gd name="T40" fmla="*/ 0 w 224"/>
                <a:gd name="T41" fmla="*/ 1 h 340"/>
                <a:gd name="T42" fmla="*/ 0 w 224"/>
                <a:gd name="T43" fmla="*/ 1 h 340"/>
                <a:gd name="T44" fmla="*/ 0 w 224"/>
                <a:gd name="T45" fmla="*/ 1 h 340"/>
                <a:gd name="T46" fmla="*/ 0 w 224"/>
                <a:gd name="T47" fmla="*/ 1 h 340"/>
                <a:gd name="T48" fmla="*/ 0 w 224"/>
                <a:gd name="T49" fmla="*/ 1 h 340"/>
                <a:gd name="T50" fmla="*/ 0 w 224"/>
                <a:gd name="T51" fmla="*/ 1 h 340"/>
                <a:gd name="T52" fmla="*/ 0 w 224"/>
                <a:gd name="T53" fmla="*/ 1 h 340"/>
                <a:gd name="T54" fmla="*/ 0 w 224"/>
                <a:gd name="T55" fmla="*/ 1 h 340"/>
                <a:gd name="T56" fmla="*/ 0 w 224"/>
                <a:gd name="T57" fmla="*/ 1 h 340"/>
                <a:gd name="T58" fmla="*/ 0 w 224"/>
                <a:gd name="T59" fmla="*/ 1 h 340"/>
                <a:gd name="T60" fmla="*/ 0 w 224"/>
                <a:gd name="T61" fmla="*/ 1 h 340"/>
                <a:gd name="T62" fmla="*/ 0 w 224"/>
                <a:gd name="T63" fmla="*/ 1 h 340"/>
                <a:gd name="T64" fmla="*/ 0 w 224"/>
                <a:gd name="T65" fmla="*/ 1 h 340"/>
                <a:gd name="T66" fmla="*/ 0 w 224"/>
                <a:gd name="T67" fmla="*/ 1 h 340"/>
                <a:gd name="T68" fmla="*/ 0 w 224"/>
                <a:gd name="T69" fmla="*/ 1 h 340"/>
                <a:gd name="T70" fmla="*/ 0 w 224"/>
                <a:gd name="T71" fmla="*/ 1 h 340"/>
                <a:gd name="T72" fmla="*/ 0 w 224"/>
                <a:gd name="T73" fmla="*/ 1 h 340"/>
                <a:gd name="T74" fmla="*/ 0 w 224"/>
                <a:gd name="T75" fmla="*/ 1 h 340"/>
                <a:gd name="T76" fmla="*/ 0 w 224"/>
                <a:gd name="T77" fmla="*/ 1 h 340"/>
                <a:gd name="T78" fmla="*/ 0 w 224"/>
                <a:gd name="T79" fmla="*/ 1 h 340"/>
                <a:gd name="T80" fmla="*/ 0 w 224"/>
                <a:gd name="T81" fmla="*/ 1 h 340"/>
                <a:gd name="T82" fmla="*/ 0 w 224"/>
                <a:gd name="T83" fmla="*/ 1 h 340"/>
                <a:gd name="T84" fmla="*/ 0 w 224"/>
                <a:gd name="T85" fmla="*/ 1 h 340"/>
                <a:gd name="T86" fmla="*/ 0 w 224"/>
                <a:gd name="T87" fmla="*/ 1 h 3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24"/>
                <a:gd name="T133" fmla="*/ 0 h 340"/>
                <a:gd name="T134" fmla="*/ 224 w 224"/>
                <a:gd name="T135" fmla="*/ 340 h 3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24" h="340">
                  <a:moveTo>
                    <a:pt x="180" y="110"/>
                  </a:moveTo>
                  <a:lnTo>
                    <a:pt x="184" y="103"/>
                  </a:lnTo>
                  <a:lnTo>
                    <a:pt x="190" y="94"/>
                  </a:lnTo>
                  <a:lnTo>
                    <a:pt x="197" y="84"/>
                  </a:lnTo>
                  <a:lnTo>
                    <a:pt x="204" y="75"/>
                  </a:lnTo>
                  <a:lnTo>
                    <a:pt x="211" y="66"/>
                  </a:lnTo>
                  <a:lnTo>
                    <a:pt x="218" y="57"/>
                  </a:lnTo>
                  <a:lnTo>
                    <a:pt x="221" y="49"/>
                  </a:lnTo>
                  <a:lnTo>
                    <a:pt x="224" y="42"/>
                  </a:lnTo>
                  <a:lnTo>
                    <a:pt x="222" y="23"/>
                  </a:lnTo>
                  <a:lnTo>
                    <a:pt x="215" y="11"/>
                  </a:lnTo>
                  <a:lnTo>
                    <a:pt x="204" y="3"/>
                  </a:lnTo>
                  <a:lnTo>
                    <a:pt x="191" y="0"/>
                  </a:lnTo>
                  <a:lnTo>
                    <a:pt x="177" y="0"/>
                  </a:lnTo>
                  <a:lnTo>
                    <a:pt x="165" y="5"/>
                  </a:lnTo>
                  <a:lnTo>
                    <a:pt x="154" y="10"/>
                  </a:lnTo>
                  <a:lnTo>
                    <a:pt x="149" y="17"/>
                  </a:lnTo>
                  <a:lnTo>
                    <a:pt x="142" y="27"/>
                  </a:lnTo>
                  <a:lnTo>
                    <a:pt x="130" y="38"/>
                  </a:lnTo>
                  <a:lnTo>
                    <a:pt x="118" y="50"/>
                  </a:lnTo>
                  <a:lnTo>
                    <a:pt x="104" y="63"/>
                  </a:lnTo>
                  <a:lnTo>
                    <a:pt x="90" y="75"/>
                  </a:lnTo>
                  <a:lnTo>
                    <a:pt x="77" y="86"/>
                  </a:lnTo>
                  <a:lnTo>
                    <a:pt x="69" y="95"/>
                  </a:lnTo>
                  <a:lnTo>
                    <a:pt x="65" y="102"/>
                  </a:lnTo>
                  <a:lnTo>
                    <a:pt x="61" y="107"/>
                  </a:lnTo>
                  <a:lnTo>
                    <a:pt x="56" y="116"/>
                  </a:lnTo>
                  <a:lnTo>
                    <a:pt x="48" y="124"/>
                  </a:lnTo>
                  <a:lnTo>
                    <a:pt x="40" y="134"/>
                  </a:lnTo>
                  <a:lnTo>
                    <a:pt x="32" y="143"/>
                  </a:lnTo>
                  <a:lnTo>
                    <a:pt x="25" y="151"/>
                  </a:lnTo>
                  <a:lnTo>
                    <a:pt x="20" y="158"/>
                  </a:lnTo>
                  <a:lnTo>
                    <a:pt x="16" y="163"/>
                  </a:lnTo>
                  <a:lnTo>
                    <a:pt x="14" y="177"/>
                  </a:lnTo>
                  <a:lnTo>
                    <a:pt x="13" y="197"/>
                  </a:lnTo>
                  <a:lnTo>
                    <a:pt x="12" y="218"/>
                  </a:lnTo>
                  <a:lnTo>
                    <a:pt x="8" y="231"/>
                  </a:lnTo>
                  <a:lnTo>
                    <a:pt x="3" y="239"/>
                  </a:lnTo>
                  <a:lnTo>
                    <a:pt x="0" y="250"/>
                  </a:lnTo>
                  <a:lnTo>
                    <a:pt x="0" y="263"/>
                  </a:lnTo>
                  <a:lnTo>
                    <a:pt x="2" y="272"/>
                  </a:lnTo>
                  <a:lnTo>
                    <a:pt x="6" y="280"/>
                  </a:lnTo>
                  <a:lnTo>
                    <a:pt x="7" y="288"/>
                  </a:lnTo>
                  <a:lnTo>
                    <a:pt x="9" y="294"/>
                  </a:lnTo>
                  <a:lnTo>
                    <a:pt x="13" y="296"/>
                  </a:lnTo>
                  <a:lnTo>
                    <a:pt x="18" y="297"/>
                  </a:lnTo>
                  <a:lnTo>
                    <a:pt x="24" y="300"/>
                  </a:lnTo>
                  <a:lnTo>
                    <a:pt x="29" y="303"/>
                  </a:lnTo>
                  <a:lnTo>
                    <a:pt x="30" y="308"/>
                  </a:lnTo>
                  <a:lnTo>
                    <a:pt x="31" y="315"/>
                  </a:lnTo>
                  <a:lnTo>
                    <a:pt x="33" y="323"/>
                  </a:lnTo>
                  <a:lnTo>
                    <a:pt x="35" y="331"/>
                  </a:lnTo>
                  <a:lnTo>
                    <a:pt x="36" y="334"/>
                  </a:lnTo>
                  <a:lnTo>
                    <a:pt x="41" y="334"/>
                  </a:lnTo>
                  <a:lnTo>
                    <a:pt x="46" y="333"/>
                  </a:lnTo>
                  <a:lnTo>
                    <a:pt x="52" y="333"/>
                  </a:lnTo>
                  <a:lnTo>
                    <a:pt x="56" y="333"/>
                  </a:lnTo>
                  <a:lnTo>
                    <a:pt x="61" y="334"/>
                  </a:lnTo>
                  <a:lnTo>
                    <a:pt x="65" y="335"/>
                  </a:lnTo>
                  <a:lnTo>
                    <a:pt x="68" y="337"/>
                  </a:lnTo>
                  <a:lnTo>
                    <a:pt x="71" y="340"/>
                  </a:lnTo>
                  <a:lnTo>
                    <a:pt x="74" y="331"/>
                  </a:lnTo>
                  <a:lnTo>
                    <a:pt x="74" y="320"/>
                  </a:lnTo>
                  <a:lnTo>
                    <a:pt x="74" y="311"/>
                  </a:lnTo>
                  <a:lnTo>
                    <a:pt x="74" y="307"/>
                  </a:lnTo>
                  <a:lnTo>
                    <a:pt x="78" y="304"/>
                  </a:lnTo>
                  <a:lnTo>
                    <a:pt x="83" y="301"/>
                  </a:lnTo>
                  <a:lnTo>
                    <a:pt x="86" y="297"/>
                  </a:lnTo>
                  <a:lnTo>
                    <a:pt x="88" y="292"/>
                  </a:lnTo>
                  <a:lnTo>
                    <a:pt x="88" y="285"/>
                  </a:lnTo>
                  <a:lnTo>
                    <a:pt x="88" y="279"/>
                  </a:lnTo>
                  <a:lnTo>
                    <a:pt x="88" y="272"/>
                  </a:lnTo>
                  <a:lnTo>
                    <a:pt x="90" y="266"/>
                  </a:lnTo>
                  <a:lnTo>
                    <a:pt x="91" y="258"/>
                  </a:lnTo>
                  <a:lnTo>
                    <a:pt x="91" y="249"/>
                  </a:lnTo>
                  <a:lnTo>
                    <a:pt x="91" y="238"/>
                  </a:lnTo>
                  <a:lnTo>
                    <a:pt x="91" y="228"/>
                  </a:lnTo>
                  <a:lnTo>
                    <a:pt x="90" y="214"/>
                  </a:lnTo>
                  <a:lnTo>
                    <a:pt x="90" y="202"/>
                  </a:lnTo>
                  <a:lnTo>
                    <a:pt x="93" y="190"/>
                  </a:lnTo>
                  <a:lnTo>
                    <a:pt x="103" y="179"/>
                  </a:lnTo>
                  <a:lnTo>
                    <a:pt x="108" y="174"/>
                  </a:lnTo>
                  <a:lnTo>
                    <a:pt x="116" y="167"/>
                  </a:lnTo>
                  <a:lnTo>
                    <a:pt x="128" y="158"/>
                  </a:lnTo>
                  <a:lnTo>
                    <a:pt x="142" y="148"/>
                  </a:lnTo>
                  <a:lnTo>
                    <a:pt x="154" y="137"/>
                  </a:lnTo>
                  <a:lnTo>
                    <a:pt x="166" y="127"/>
                  </a:lnTo>
                  <a:lnTo>
                    <a:pt x="174" y="118"/>
                  </a:lnTo>
                  <a:lnTo>
                    <a:pt x="180" y="1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41" name="Rectangle 172"/>
            <p:cNvSpPr>
              <a:spLocks noChangeArrowheads="1"/>
            </p:cNvSpPr>
            <p:nvPr/>
          </p:nvSpPr>
          <p:spPr bwMode="auto">
            <a:xfrm flipH="1">
              <a:off x="2236" y="2735"/>
              <a:ext cx="7" cy="39"/>
            </a:xfrm>
            <a:prstGeom prst="rect">
              <a:avLst/>
            </a:prstGeom>
            <a:solidFill>
              <a:srgbClr val="B2C1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l-GR"/>
            </a:p>
          </p:txBody>
        </p:sp>
        <p:sp>
          <p:nvSpPr>
            <p:cNvPr id="40142" name="Freeform 173"/>
            <p:cNvSpPr>
              <a:spLocks/>
            </p:cNvSpPr>
            <p:nvPr/>
          </p:nvSpPr>
          <p:spPr bwMode="auto">
            <a:xfrm flipH="1">
              <a:off x="2205" y="2524"/>
              <a:ext cx="151" cy="182"/>
            </a:xfrm>
            <a:custGeom>
              <a:avLst/>
              <a:gdLst>
                <a:gd name="T0" fmla="*/ 1 w 300"/>
                <a:gd name="T1" fmla="*/ 1 h 364"/>
                <a:gd name="T2" fmla="*/ 1 w 300"/>
                <a:gd name="T3" fmla="*/ 1 h 364"/>
                <a:gd name="T4" fmla="*/ 1 w 300"/>
                <a:gd name="T5" fmla="*/ 1 h 364"/>
                <a:gd name="T6" fmla="*/ 1 w 300"/>
                <a:gd name="T7" fmla="*/ 1 h 364"/>
                <a:gd name="T8" fmla="*/ 1 w 300"/>
                <a:gd name="T9" fmla="*/ 1 h 364"/>
                <a:gd name="T10" fmla="*/ 1 w 300"/>
                <a:gd name="T11" fmla="*/ 1 h 364"/>
                <a:gd name="T12" fmla="*/ 1 w 300"/>
                <a:gd name="T13" fmla="*/ 1 h 364"/>
                <a:gd name="T14" fmla="*/ 1 w 300"/>
                <a:gd name="T15" fmla="*/ 1 h 364"/>
                <a:gd name="T16" fmla="*/ 1 w 300"/>
                <a:gd name="T17" fmla="*/ 1 h 364"/>
                <a:gd name="T18" fmla="*/ 1 w 300"/>
                <a:gd name="T19" fmla="*/ 1 h 364"/>
                <a:gd name="T20" fmla="*/ 1 w 300"/>
                <a:gd name="T21" fmla="*/ 1 h 364"/>
                <a:gd name="T22" fmla="*/ 1 w 300"/>
                <a:gd name="T23" fmla="*/ 1 h 364"/>
                <a:gd name="T24" fmla="*/ 1 w 300"/>
                <a:gd name="T25" fmla="*/ 1 h 364"/>
                <a:gd name="T26" fmla="*/ 1 w 300"/>
                <a:gd name="T27" fmla="*/ 1 h 364"/>
                <a:gd name="T28" fmla="*/ 1 w 300"/>
                <a:gd name="T29" fmla="*/ 1 h 364"/>
                <a:gd name="T30" fmla="*/ 1 w 300"/>
                <a:gd name="T31" fmla="*/ 1 h 364"/>
                <a:gd name="T32" fmla="*/ 1 w 300"/>
                <a:gd name="T33" fmla="*/ 1 h 364"/>
                <a:gd name="T34" fmla="*/ 1 w 300"/>
                <a:gd name="T35" fmla="*/ 1 h 364"/>
                <a:gd name="T36" fmla="*/ 1 w 300"/>
                <a:gd name="T37" fmla="*/ 1 h 364"/>
                <a:gd name="T38" fmla="*/ 1 w 300"/>
                <a:gd name="T39" fmla="*/ 1 h 364"/>
                <a:gd name="T40" fmla="*/ 1 w 300"/>
                <a:gd name="T41" fmla="*/ 1 h 364"/>
                <a:gd name="T42" fmla="*/ 1 w 300"/>
                <a:gd name="T43" fmla="*/ 1 h 364"/>
                <a:gd name="T44" fmla="*/ 0 w 300"/>
                <a:gd name="T45" fmla="*/ 1 h 364"/>
                <a:gd name="T46" fmla="*/ 1 w 300"/>
                <a:gd name="T47" fmla="*/ 1 h 364"/>
                <a:gd name="T48" fmla="*/ 1 w 300"/>
                <a:gd name="T49" fmla="*/ 1 h 364"/>
                <a:gd name="T50" fmla="*/ 1 w 300"/>
                <a:gd name="T51" fmla="*/ 1 h 364"/>
                <a:gd name="T52" fmla="*/ 1 w 300"/>
                <a:gd name="T53" fmla="*/ 1 h 364"/>
                <a:gd name="T54" fmla="*/ 1 w 300"/>
                <a:gd name="T55" fmla="*/ 1 h 364"/>
                <a:gd name="T56" fmla="*/ 1 w 300"/>
                <a:gd name="T57" fmla="*/ 0 h 364"/>
                <a:gd name="T58" fmla="*/ 1 w 300"/>
                <a:gd name="T59" fmla="*/ 0 h 364"/>
                <a:gd name="T60" fmla="*/ 1 w 300"/>
                <a:gd name="T61" fmla="*/ 1 h 364"/>
                <a:gd name="T62" fmla="*/ 1 w 300"/>
                <a:gd name="T63" fmla="*/ 1 h 364"/>
                <a:gd name="T64" fmla="*/ 1 w 300"/>
                <a:gd name="T65" fmla="*/ 1 h 364"/>
                <a:gd name="T66" fmla="*/ 1 w 300"/>
                <a:gd name="T67" fmla="*/ 1 h 364"/>
                <a:gd name="T68" fmla="*/ 1 w 300"/>
                <a:gd name="T69" fmla="*/ 1 h 364"/>
                <a:gd name="T70" fmla="*/ 1 w 300"/>
                <a:gd name="T71" fmla="*/ 1 h 364"/>
                <a:gd name="T72" fmla="*/ 1 w 300"/>
                <a:gd name="T73" fmla="*/ 1 h 364"/>
                <a:gd name="T74" fmla="*/ 1 w 300"/>
                <a:gd name="T75" fmla="*/ 1 h 364"/>
                <a:gd name="T76" fmla="*/ 1 w 300"/>
                <a:gd name="T77" fmla="*/ 1 h 364"/>
                <a:gd name="T78" fmla="*/ 1 w 300"/>
                <a:gd name="T79" fmla="*/ 1 h 364"/>
                <a:gd name="T80" fmla="*/ 1 w 300"/>
                <a:gd name="T81" fmla="*/ 1 h 364"/>
                <a:gd name="T82" fmla="*/ 1 w 300"/>
                <a:gd name="T83" fmla="*/ 1 h 364"/>
                <a:gd name="T84" fmla="*/ 1 w 300"/>
                <a:gd name="T85" fmla="*/ 1 h 364"/>
                <a:gd name="T86" fmla="*/ 1 w 300"/>
                <a:gd name="T87" fmla="*/ 1 h 364"/>
                <a:gd name="T88" fmla="*/ 1 w 300"/>
                <a:gd name="T89" fmla="*/ 1 h 364"/>
                <a:gd name="T90" fmla="*/ 1 w 300"/>
                <a:gd name="T91" fmla="*/ 1 h 36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00"/>
                <a:gd name="T139" fmla="*/ 0 h 364"/>
                <a:gd name="T140" fmla="*/ 300 w 300"/>
                <a:gd name="T141" fmla="*/ 364 h 36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00" h="364">
                  <a:moveTo>
                    <a:pt x="68" y="332"/>
                  </a:moveTo>
                  <a:lnTo>
                    <a:pt x="300" y="332"/>
                  </a:lnTo>
                  <a:lnTo>
                    <a:pt x="300" y="357"/>
                  </a:lnTo>
                  <a:lnTo>
                    <a:pt x="293" y="364"/>
                  </a:lnTo>
                  <a:lnTo>
                    <a:pt x="105" y="364"/>
                  </a:lnTo>
                  <a:lnTo>
                    <a:pt x="98" y="357"/>
                  </a:lnTo>
                  <a:lnTo>
                    <a:pt x="98" y="346"/>
                  </a:lnTo>
                  <a:lnTo>
                    <a:pt x="90" y="346"/>
                  </a:lnTo>
                  <a:lnTo>
                    <a:pt x="83" y="346"/>
                  </a:lnTo>
                  <a:lnTo>
                    <a:pt x="78" y="346"/>
                  </a:lnTo>
                  <a:lnTo>
                    <a:pt x="73" y="346"/>
                  </a:lnTo>
                  <a:lnTo>
                    <a:pt x="70" y="346"/>
                  </a:lnTo>
                  <a:lnTo>
                    <a:pt x="67" y="346"/>
                  </a:lnTo>
                  <a:lnTo>
                    <a:pt x="62" y="346"/>
                  </a:lnTo>
                  <a:lnTo>
                    <a:pt x="56" y="346"/>
                  </a:lnTo>
                  <a:lnTo>
                    <a:pt x="42" y="345"/>
                  </a:lnTo>
                  <a:lnTo>
                    <a:pt x="31" y="341"/>
                  </a:lnTo>
                  <a:lnTo>
                    <a:pt x="22" y="335"/>
                  </a:lnTo>
                  <a:lnTo>
                    <a:pt x="14" y="327"/>
                  </a:lnTo>
                  <a:lnTo>
                    <a:pt x="8" y="317"/>
                  </a:lnTo>
                  <a:lnTo>
                    <a:pt x="3" y="305"/>
                  </a:lnTo>
                  <a:lnTo>
                    <a:pt x="1" y="292"/>
                  </a:lnTo>
                  <a:lnTo>
                    <a:pt x="0" y="275"/>
                  </a:lnTo>
                  <a:lnTo>
                    <a:pt x="4" y="233"/>
                  </a:lnTo>
                  <a:lnTo>
                    <a:pt x="16" y="173"/>
                  </a:lnTo>
                  <a:lnTo>
                    <a:pt x="27" y="118"/>
                  </a:lnTo>
                  <a:lnTo>
                    <a:pt x="32" y="87"/>
                  </a:lnTo>
                  <a:lnTo>
                    <a:pt x="18" y="87"/>
                  </a:lnTo>
                  <a:lnTo>
                    <a:pt x="18" y="0"/>
                  </a:lnTo>
                  <a:lnTo>
                    <a:pt x="46" y="0"/>
                  </a:lnTo>
                  <a:lnTo>
                    <a:pt x="46" y="11"/>
                  </a:lnTo>
                  <a:lnTo>
                    <a:pt x="46" y="36"/>
                  </a:lnTo>
                  <a:lnTo>
                    <a:pt x="46" y="65"/>
                  </a:lnTo>
                  <a:lnTo>
                    <a:pt x="46" y="87"/>
                  </a:lnTo>
                  <a:lnTo>
                    <a:pt x="41" y="119"/>
                  </a:lnTo>
                  <a:lnTo>
                    <a:pt x="31" y="174"/>
                  </a:lnTo>
                  <a:lnTo>
                    <a:pt x="20" y="232"/>
                  </a:lnTo>
                  <a:lnTo>
                    <a:pt x="16" y="275"/>
                  </a:lnTo>
                  <a:lnTo>
                    <a:pt x="16" y="289"/>
                  </a:lnTo>
                  <a:lnTo>
                    <a:pt x="18" y="301"/>
                  </a:lnTo>
                  <a:lnTo>
                    <a:pt x="20" y="310"/>
                  </a:lnTo>
                  <a:lnTo>
                    <a:pt x="25" y="318"/>
                  </a:lnTo>
                  <a:lnTo>
                    <a:pt x="32" y="324"/>
                  </a:lnTo>
                  <a:lnTo>
                    <a:pt x="41" y="328"/>
                  </a:lnTo>
                  <a:lnTo>
                    <a:pt x="53" y="331"/>
                  </a:lnTo>
                  <a:lnTo>
                    <a:pt x="68" y="332"/>
                  </a:lnTo>
                  <a:close/>
                </a:path>
              </a:pathLst>
            </a:custGeom>
            <a:solidFill>
              <a:srgbClr val="7F9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43" name="Freeform 174"/>
            <p:cNvSpPr>
              <a:spLocks/>
            </p:cNvSpPr>
            <p:nvPr/>
          </p:nvSpPr>
          <p:spPr bwMode="auto">
            <a:xfrm flipH="1">
              <a:off x="2166" y="2685"/>
              <a:ext cx="158" cy="5"/>
            </a:xfrm>
            <a:custGeom>
              <a:avLst/>
              <a:gdLst>
                <a:gd name="T0" fmla="*/ 1 w 316"/>
                <a:gd name="T1" fmla="*/ 1 h 9"/>
                <a:gd name="T2" fmla="*/ 1 w 316"/>
                <a:gd name="T3" fmla="*/ 1 h 9"/>
                <a:gd name="T4" fmla="*/ 1 w 316"/>
                <a:gd name="T5" fmla="*/ 1 h 9"/>
                <a:gd name="T6" fmla="*/ 1 w 316"/>
                <a:gd name="T7" fmla="*/ 1 h 9"/>
                <a:gd name="T8" fmla="*/ 1 w 316"/>
                <a:gd name="T9" fmla="*/ 1 h 9"/>
                <a:gd name="T10" fmla="*/ 1 w 316"/>
                <a:gd name="T11" fmla="*/ 0 h 9"/>
                <a:gd name="T12" fmla="*/ 1 w 316"/>
                <a:gd name="T13" fmla="*/ 0 h 9"/>
                <a:gd name="T14" fmla="*/ 1 w 316"/>
                <a:gd name="T15" fmla="*/ 1 h 9"/>
                <a:gd name="T16" fmla="*/ 0 w 316"/>
                <a:gd name="T17" fmla="*/ 1 h 9"/>
                <a:gd name="T18" fmla="*/ 1 w 316"/>
                <a:gd name="T19" fmla="*/ 1 h 9"/>
                <a:gd name="T20" fmla="*/ 1 w 316"/>
                <a:gd name="T21" fmla="*/ 1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6"/>
                <a:gd name="T34" fmla="*/ 0 h 9"/>
                <a:gd name="T35" fmla="*/ 316 w 316"/>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6" h="9">
                  <a:moveTo>
                    <a:pt x="5" y="9"/>
                  </a:moveTo>
                  <a:lnTo>
                    <a:pt x="312" y="9"/>
                  </a:lnTo>
                  <a:lnTo>
                    <a:pt x="315" y="8"/>
                  </a:lnTo>
                  <a:lnTo>
                    <a:pt x="316" y="4"/>
                  </a:lnTo>
                  <a:lnTo>
                    <a:pt x="315" y="1"/>
                  </a:lnTo>
                  <a:lnTo>
                    <a:pt x="312" y="0"/>
                  </a:lnTo>
                  <a:lnTo>
                    <a:pt x="5" y="0"/>
                  </a:lnTo>
                  <a:lnTo>
                    <a:pt x="1" y="1"/>
                  </a:lnTo>
                  <a:lnTo>
                    <a:pt x="0" y="4"/>
                  </a:lnTo>
                  <a:lnTo>
                    <a:pt x="1" y="8"/>
                  </a:lnTo>
                  <a:lnTo>
                    <a:pt x="5" y="9"/>
                  </a:lnTo>
                  <a:close/>
                </a:path>
              </a:pathLst>
            </a:custGeom>
            <a:solidFill>
              <a:srgbClr val="2870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44" name="Freeform 175"/>
            <p:cNvSpPr>
              <a:spLocks/>
            </p:cNvSpPr>
            <p:nvPr/>
          </p:nvSpPr>
          <p:spPr bwMode="auto">
            <a:xfrm flipH="1">
              <a:off x="2312" y="2474"/>
              <a:ext cx="21" cy="112"/>
            </a:xfrm>
            <a:custGeom>
              <a:avLst/>
              <a:gdLst>
                <a:gd name="T0" fmla="*/ 1 w 40"/>
                <a:gd name="T1" fmla="*/ 0 h 226"/>
                <a:gd name="T2" fmla="*/ 1 w 40"/>
                <a:gd name="T3" fmla="*/ 0 h 226"/>
                <a:gd name="T4" fmla="*/ 1 w 40"/>
                <a:gd name="T5" fmla="*/ 0 h 226"/>
                <a:gd name="T6" fmla="*/ 1 w 40"/>
                <a:gd name="T7" fmla="*/ 0 h 226"/>
                <a:gd name="T8" fmla="*/ 1 w 40"/>
                <a:gd name="T9" fmla="*/ 0 h 226"/>
                <a:gd name="T10" fmla="*/ 1 w 40"/>
                <a:gd name="T11" fmla="*/ 0 h 226"/>
                <a:gd name="T12" fmla="*/ 1 w 40"/>
                <a:gd name="T13" fmla="*/ 0 h 226"/>
                <a:gd name="T14" fmla="*/ 1 w 40"/>
                <a:gd name="T15" fmla="*/ 0 h 226"/>
                <a:gd name="T16" fmla="*/ 1 w 40"/>
                <a:gd name="T17" fmla="*/ 0 h 226"/>
                <a:gd name="T18" fmla="*/ 1 w 40"/>
                <a:gd name="T19" fmla="*/ 0 h 226"/>
                <a:gd name="T20" fmla="*/ 1 w 40"/>
                <a:gd name="T21" fmla="*/ 0 h 226"/>
                <a:gd name="T22" fmla="*/ 1 w 40"/>
                <a:gd name="T23" fmla="*/ 0 h 226"/>
                <a:gd name="T24" fmla="*/ 1 w 40"/>
                <a:gd name="T25" fmla="*/ 0 h 226"/>
                <a:gd name="T26" fmla="*/ 1 w 40"/>
                <a:gd name="T27" fmla="*/ 0 h 226"/>
                <a:gd name="T28" fmla="*/ 1 w 40"/>
                <a:gd name="T29" fmla="*/ 0 h 226"/>
                <a:gd name="T30" fmla="*/ 1 w 40"/>
                <a:gd name="T31" fmla="*/ 0 h 226"/>
                <a:gd name="T32" fmla="*/ 0 w 40"/>
                <a:gd name="T33" fmla="*/ 0 h 226"/>
                <a:gd name="T34" fmla="*/ 0 w 40"/>
                <a:gd name="T35" fmla="*/ 0 h 226"/>
                <a:gd name="T36" fmla="*/ 0 w 40"/>
                <a:gd name="T37" fmla="*/ 0 h 226"/>
                <a:gd name="T38" fmla="*/ 0 w 40"/>
                <a:gd name="T39" fmla="*/ 0 h 226"/>
                <a:gd name="T40" fmla="*/ 0 w 40"/>
                <a:gd name="T41" fmla="*/ 0 h 226"/>
                <a:gd name="T42" fmla="*/ 1 w 40"/>
                <a:gd name="T43" fmla="*/ 0 h 226"/>
                <a:gd name="T44" fmla="*/ 1 w 40"/>
                <a:gd name="T45" fmla="*/ 0 h 226"/>
                <a:gd name="T46" fmla="*/ 1 w 40"/>
                <a:gd name="T47" fmla="*/ 0 h 226"/>
                <a:gd name="T48" fmla="*/ 1 w 40"/>
                <a:gd name="T49" fmla="*/ 0 h 2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226"/>
                <a:gd name="T77" fmla="*/ 40 w 40"/>
                <a:gd name="T78" fmla="*/ 226 h 2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226">
                  <a:moveTo>
                    <a:pt x="12" y="222"/>
                  </a:moveTo>
                  <a:lnTo>
                    <a:pt x="23" y="212"/>
                  </a:lnTo>
                  <a:lnTo>
                    <a:pt x="32" y="200"/>
                  </a:lnTo>
                  <a:lnTo>
                    <a:pt x="38" y="187"/>
                  </a:lnTo>
                  <a:lnTo>
                    <a:pt x="40" y="172"/>
                  </a:lnTo>
                  <a:lnTo>
                    <a:pt x="40" y="150"/>
                  </a:lnTo>
                  <a:lnTo>
                    <a:pt x="40" y="112"/>
                  </a:lnTo>
                  <a:lnTo>
                    <a:pt x="40" y="71"/>
                  </a:lnTo>
                  <a:lnTo>
                    <a:pt x="40" y="44"/>
                  </a:lnTo>
                  <a:lnTo>
                    <a:pt x="37" y="29"/>
                  </a:lnTo>
                  <a:lnTo>
                    <a:pt x="29" y="15"/>
                  </a:lnTo>
                  <a:lnTo>
                    <a:pt x="19" y="5"/>
                  </a:lnTo>
                  <a:lnTo>
                    <a:pt x="12" y="0"/>
                  </a:lnTo>
                  <a:lnTo>
                    <a:pt x="8" y="0"/>
                  </a:lnTo>
                  <a:lnTo>
                    <a:pt x="3" y="2"/>
                  </a:lnTo>
                  <a:lnTo>
                    <a:pt x="1" y="7"/>
                  </a:lnTo>
                  <a:lnTo>
                    <a:pt x="0" y="14"/>
                  </a:lnTo>
                  <a:lnTo>
                    <a:pt x="0" y="43"/>
                  </a:lnTo>
                  <a:lnTo>
                    <a:pt x="0" y="106"/>
                  </a:lnTo>
                  <a:lnTo>
                    <a:pt x="0" y="175"/>
                  </a:lnTo>
                  <a:lnTo>
                    <a:pt x="0" y="215"/>
                  </a:lnTo>
                  <a:lnTo>
                    <a:pt x="1" y="222"/>
                  </a:lnTo>
                  <a:lnTo>
                    <a:pt x="3" y="226"/>
                  </a:lnTo>
                  <a:lnTo>
                    <a:pt x="8" y="226"/>
                  </a:lnTo>
                  <a:lnTo>
                    <a:pt x="12" y="222"/>
                  </a:lnTo>
                  <a:close/>
                </a:path>
              </a:pathLst>
            </a:custGeom>
            <a:solidFill>
              <a:srgbClr val="0AA3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45" name="Freeform 176"/>
            <p:cNvSpPr>
              <a:spLocks/>
            </p:cNvSpPr>
            <p:nvPr/>
          </p:nvSpPr>
          <p:spPr bwMode="auto">
            <a:xfrm flipH="1">
              <a:off x="2160" y="2654"/>
              <a:ext cx="170" cy="31"/>
            </a:xfrm>
            <a:custGeom>
              <a:avLst/>
              <a:gdLst>
                <a:gd name="T0" fmla="*/ 1 w 339"/>
                <a:gd name="T1" fmla="*/ 0 h 64"/>
                <a:gd name="T2" fmla="*/ 1 w 339"/>
                <a:gd name="T3" fmla="*/ 0 h 64"/>
                <a:gd name="T4" fmla="*/ 1 w 339"/>
                <a:gd name="T5" fmla="*/ 0 h 64"/>
                <a:gd name="T6" fmla="*/ 1 w 339"/>
                <a:gd name="T7" fmla="*/ 0 h 64"/>
                <a:gd name="T8" fmla="*/ 1 w 339"/>
                <a:gd name="T9" fmla="*/ 0 h 64"/>
                <a:gd name="T10" fmla="*/ 1 w 339"/>
                <a:gd name="T11" fmla="*/ 0 h 64"/>
                <a:gd name="T12" fmla="*/ 1 w 339"/>
                <a:gd name="T13" fmla="*/ 0 h 64"/>
                <a:gd name="T14" fmla="*/ 1 w 339"/>
                <a:gd name="T15" fmla="*/ 0 h 64"/>
                <a:gd name="T16" fmla="*/ 1 w 339"/>
                <a:gd name="T17" fmla="*/ 0 h 64"/>
                <a:gd name="T18" fmla="*/ 1 w 339"/>
                <a:gd name="T19" fmla="*/ 0 h 64"/>
                <a:gd name="T20" fmla="*/ 1 w 339"/>
                <a:gd name="T21" fmla="*/ 0 h 64"/>
                <a:gd name="T22" fmla="*/ 1 w 339"/>
                <a:gd name="T23" fmla="*/ 0 h 64"/>
                <a:gd name="T24" fmla="*/ 1 w 339"/>
                <a:gd name="T25" fmla="*/ 0 h 64"/>
                <a:gd name="T26" fmla="*/ 1 w 339"/>
                <a:gd name="T27" fmla="*/ 0 h 64"/>
                <a:gd name="T28" fmla="*/ 1 w 339"/>
                <a:gd name="T29" fmla="*/ 0 h 64"/>
                <a:gd name="T30" fmla="*/ 1 w 339"/>
                <a:gd name="T31" fmla="*/ 0 h 64"/>
                <a:gd name="T32" fmla="*/ 1 w 339"/>
                <a:gd name="T33" fmla="*/ 0 h 64"/>
                <a:gd name="T34" fmla="*/ 1 w 339"/>
                <a:gd name="T35" fmla="*/ 0 h 64"/>
                <a:gd name="T36" fmla="*/ 1 w 339"/>
                <a:gd name="T37" fmla="*/ 0 h 64"/>
                <a:gd name="T38" fmla="*/ 1 w 339"/>
                <a:gd name="T39" fmla="*/ 0 h 64"/>
                <a:gd name="T40" fmla="*/ 1 w 339"/>
                <a:gd name="T41" fmla="*/ 0 h 64"/>
                <a:gd name="T42" fmla="*/ 1 w 339"/>
                <a:gd name="T43" fmla="*/ 0 h 64"/>
                <a:gd name="T44" fmla="*/ 1 w 339"/>
                <a:gd name="T45" fmla="*/ 0 h 64"/>
                <a:gd name="T46" fmla="*/ 1 w 339"/>
                <a:gd name="T47" fmla="*/ 0 h 64"/>
                <a:gd name="T48" fmla="*/ 1 w 339"/>
                <a:gd name="T49" fmla="*/ 0 h 64"/>
                <a:gd name="T50" fmla="*/ 1 w 339"/>
                <a:gd name="T51" fmla="*/ 0 h 64"/>
                <a:gd name="T52" fmla="*/ 1 w 339"/>
                <a:gd name="T53" fmla="*/ 0 h 64"/>
                <a:gd name="T54" fmla="*/ 1 w 339"/>
                <a:gd name="T55" fmla="*/ 0 h 64"/>
                <a:gd name="T56" fmla="*/ 1 w 339"/>
                <a:gd name="T57" fmla="*/ 0 h 64"/>
                <a:gd name="T58" fmla="*/ 0 w 339"/>
                <a:gd name="T59" fmla="*/ 0 h 64"/>
                <a:gd name="T60" fmla="*/ 0 w 339"/>
                <a:gd name="T61" fmla="*/ 0 h 64"/>
                <a:gd name="T62" fmla="*/ 1 w 339"/>
                <a:gd name="T63" fmla="*/ 0 h 64"/>
                <a:gd name="T64" fmla="*/ 1 w 339"/>
                <a:gd name="T65" fmla="*/ 0 h 64"/>
                <a:gd name="T66" fmla="*/ 1 w 339"/>
                <a:gd name="T67" fmla="*/ 0 h 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39"/>
                <a:gd name="T103" fmla="*/ 0 h 64"/>
                <a:gd name="T104" fmla="*/ 339 w 339"/>
                <a:gd name="T105" fmla="*/ 64 h 6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39" h="64">
                  <a:moveTo>
                    <a:pt x="16" y="64"/>
                  </a:moveTo>
                  <a:lnTo>
                    <a:pt x="323" y="64"/>
                  </a:lnTo>
                  <a:lnTo>
                    <a:pt x="328" y="58"/>
                  </a:lnTo>
                  <a:lnTo>
                    <a:pt x="332" y="50"/>
                  </a:lnTo>
                  <a:lnTo>
                    <a:pt x="337" y="39"/>
                  </a:lnTo>
                  <a:lnTo>
                    <a:pt x="339" y="28"/>
                  </a:lnTo>
                  <a:lnTo>
                    <a:pt x="339" y="18"/>
                  </a:lnTo>
                  <a:lnTo>
                    <a:pt x="337" y="8"/>
                  </a:lnTo>
                  <a:lnTo>
                    <a:pt x="330" y="3"/>
                  </a:lnTo>
                  <a:lnTo>
                    <a:pt x="319" y="0"/>
                  </a:lnTo>
                  <a:lnTo>
                    <a:pt x="309" y="0"/>
                  </a:lnTo>
                  <a:lnTo>
                    <a:pt x="297" y="0"/>
                  </a:lnTo>
                  <a:lnTo>
                    <a:pt x="281" y="0"/>
                  </a:lnTo>
                  <a:lnTo>
                    <a:pt x="262" y="0"/>
                  </a:lnTo>
                  <a:lnTo>
                    <a:pt x="241" y="0"/>
                  </a:lnTo>
                  <a:lnTo>
                    <a:pt x="220" y="0"/>
                  </a:lnTo>
                  <a:lnTo>
                    <a:pt x="197" y="0"/>
                  </a:lnTo>
                  <a:lnTo>
                    <a:pt x="174" y="0"/>
                  </a:lnTo>
                  <a:lnTo>
                    <a:pt x="149" y="0"/>
                  </a:lnTo>
                  <a:lnTo>
                    <a:pt x="127" y="0"/>
                  </a:lnTo>
                  <a:lnTo>
                    <a:pt x="107" y="0"/>
                  </a:lnTo>
                  <a:lnTo>
                    <a:pt x="87" y="0"/>
                  </a:lnTo>
                  <a:lnTo>
                    <a:pt x="71" y="0"/>
                  </a:lnTo>
                  <a:lnTo>
                    <a:pt x="57" y="0"/>
                  </a:lnTo>
                  <a:lnTo>
                    <a:pt x="47" y="0"/>
                  </a:lnTo>
                  <a:lnTo>
                    <a:pt x="41" y="0"/>
                  </a:lnTo>
                  <a:lnTo>
                    <a:pt x="23" y="3"/>
                  </a:lnTo>
                  <a:lnTo>
                    <a:pt x="10" y="7"/>
                  </a:lnTo>
                  <a:lnTo>
                    <a:pt x="3" y="14"/>
                  </a:lnTo>
                  <a:lnTo>
                    <a:pt x="0" y="23"/>
                  </a:lnTo>
                  <a:lnTo>
                    <a:pt x="0" y="34"/>
                  </a:lnTo>
                  <a:lnTo>
                    <a:pt x="3" y="44"/>
                  </a:lnTo>
                  <a:lnTo>
                    <a:pt x="9" y="54"/>
                  </a:lnTo>
                  <a:lnTo>
                    <a:pt x="16" y="64"/>
                  </a:lnTo>
                  <a:close/>
                </a:path>
              </a:pathLst>
            </a:custGeom>
            <a:solidFill>
              <a:srgbClr val="0AA3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46" name="Freeform 177"/>
            <p:cNvSpPr>
              <a:spLocks/>
            </p:cNvSpPr>
            <p:nvPr/>
          </p:nvSpPr>
          <p:spPr bwMode="auto">
            <a:xfrm flipH="1">
              <a:off x="2126" y="2769"/>
              <a:ext cx="228" cy="96"/>
            </a:xfrm>
            <a:custGeom>
              <a:avLst/>
              <a:gdLst>
                <a:gd name="T0" fmla="*/ 1 w 456"/>
                <a:gd name="T1" fmla="*/ 1 h 192"/>
                <a:gd name="T2" fmla="*/ 1 w 456"/>
                <a:gd name="T3" fmla="*/ 1 h 192"/>
                <a:gd name="T4" fmla="*/ 1 w 456"/>
                <a:gd name="T5" fmla="*/ 1 h 192"/>
                <a:gd name="T6" fmla="*/ 1 w 456"/>
                <a:gd name="T7" fmla="*/ 1 h 192"/>
                <a:gd name="T8" fmla="*/ 1 w 456"/>
                <a:gd name="T9" fmla="*/ 1 h 192"/>
                <a:gd name="T10" fmla="*/ 1 w 456"/>
                <a:gd name="T11" fmla="*/ 1 h 192"/>
                <a:gd name="T12" fmla="*/ 1 w 456"/>
                <a:gd name="T13" fmla="*/ 1 h 192"/>
                <a:gd name="T14" fmla="*/ 1 w 456"/>
                <a:gd name="T15" fmla="*/ 1 h 192"/>
                <a:gd name="T16" fmla="*/ 1 w 456"/>
                <a:gd name="T17" fmla="*/ 1 h 192"/>
                <a:gd name="T18" fmla="*/ 1 w 456"/>
                <a:gd name="T19" fmla="*/ 1 h 192"/>
                <a:gd name="T20" fmla="*/ 1 w 456"/>
                <a:gd name="T21" fmla="*/ 1 h 192"/>
                <a:gd name="T22" fmla="*/ 1 w 456"/>
                <a:gd name="T23" fmla="*/ 1 h 192"/>
                <a:gd name="T24" fmla="*/ 1 w 456"/>
                <a:gd name="T25" fmla="*/ 1 h 192"/>
                <a:gd name="T26" fmla="*/ 1 w 456"/>
                <a:gd name="T27" fmla="*/ 1 h 192"/>
                <a:gd name="T28" fmla="*/ 1 w 456"/>
                <a:gd name="T29" fmla="*/ 1 h 192"/>
                <a:gd name="T30" fmla="*/ 1 w 456"/>
                <a:gd name="T31" fmla="*/ 1 h 192"/>
                <a:gd name="T32" fmla="*/ 1 w 456"/>
                <a:gd name="T33" fmla="*/ 1 h 192"/>
                <a:gd name="T34" fmla="*/ 1 w 456"/>
                <a:gd name="T35" fmla="*/ 1 h 192"/>
                <a:gd name="T36" fmla="*/ 1 w 456"/>
                <a:gd name="T37" fmla="*/ 1 h 192"/>
                <a:gd name="T38" fmla="*/ 1 w 456"/>
                <a:gd name="T39" fmla="*/ 1 h 192"/>
                <a:gd name="T40" fmla="*/ 1 w 456"/>
                <a:gd name="T41" fmla="*/ 1 h 192"/>
                <a:gd name="T42" fmla="*/ 1 w 456"/>
                <a:gd name="T43" fmla="*/ 1 h 192"/>
                <a:gd name="T44" fmla="*/ 1 w 456"/>
                <a:gd name="T45" fmla="*/ 0 h 192"/>
                <a:gd name="T46" fmla="*/ 1 w 456"/>
                <a:gd name="T47" fmla="*/ 1 h 192"/>
                <a:gd name="T48" fmla="*/ 1 w 456"/>
                <a:gd name="T49" fmla="*/ 1 h 192"/>
                <a:gd name="T50" fmla="*/ 1 w 456"/>
                <a:gd name="T51" fmla="*/ 1 h 192"/>
                <a:gd name="T52" fmla="*/ 1 w 456"/>
                <a:gd name="T53" fmla="*/ 1 h 192"/>
                <a:gd name="T54" fmla="*/ 1 w 456"/>
                <a:gd name="T55" fmla="*/ 1 h 192"/>
                <a:gd name="T56" fmla="*/ 1 w 456"/>
                <a:gd name="T57" fmla="*/ 1 h 192"/>
                <a:gd name="T58" fmla="*/ 1 w 456"/>
                <a:gd name="T59" fmla="*/ 1 h 192"/>
                <a:gd name="T60" fmla="*/ 1 w 456"/>
                <a:gd name="T61" fmla="*/ 1 h 192"/>
                <a:gd name="T62" fmla="*/ 1 w 456"/>
                <a:gd name="T63" fmla="*/ 1 h 192"/>
                <a:gd name="T64" fmla="*/ 1 w 456"/>
                <a:gd name="T65" fmla="*/ 1 h 192"/>
                <a:gd name="T66" fmla="*/ 1 w 456"/>
                <a:gd name="T67" fmla="*/ 1 h 192"/>
                <a:gd name="T68" fmla="*/ 1 w 456"/>
                <a:gd name="T69" fmla="*/ 1 h 192"/>
                <a:gd name="T70" fmla="*/ 1 w 456"/>
                <a:gd name="T71" fmla="*/ 1 h 192"/>
                <a:gd name="T72" fmla="*/ 1 w 456"/>
                <a:gd name="T73" fmla="*/ 1 h 192"/>
                <a:gd name="T74" fmla="*/ 1 w 456"/>
                <a:gd name="T75" fmla="*/ 1 h 192"/>
                <a:gd name="T76" fmla="*/ 1 w 456"/>
                <a:gd name="T77" fmla="*/ 1 h 192"/>
                <a:gd name="T78" fmla="*/ 1 w 456"/>
                <a:gd name="T79" fmla="*/ 1 h 192"/>
                <a:gd name="T80" fmla="*/ 1 w 456"/>
                <a:gd name="T81" fmla="*/ 1 h 192"/>
                <a:gd name="T82" fmla="*/ 1 w 456"/>
                <a:gd name="T83" fmla="*/ 1 h 192"/>
                <a:gd name="T84" fmla="*/ 1 w 456"/>
                <a:gd name="T85" fmla="*/ 1 h 192"/>
                <a:gd name="T86" fmla="*/ 1 w 456"/>
                <a:gd name="T87" fmla="*/ 1 h 192"/>
                <a:gd name="T88" fmla="*/ 1 w 456"/>
                <a:gd name="T89" fmla="*/ 1 h 192"/>
                <a:gd name="T90" fmla="*/ 1 w 456"/>
                <a:gd name="T91" fmla="*/ 1 h 192"/>
                <a:gd name="T92" fmla="*/ 1 w 456"/>
                <a:gd name="T93" fmla="*/ 1 h 192"/>
                <a:gd name="T94" fmla="*/ 1 w 456"/>
                <a:gd name="T95" fmla="*/ 1 h 192"/>
                <a:gd name="T96" fmla="*/ 1 w 456"/>
                <a:gd name="T97" fmla="*/ 1 h 192"/>
                <a:gd name="T98" fmla="*/ 1 w 456"/>
                <a:gd name="T99" fmla="*/ 1 h 192"/>
                <a:gd name="T100" fmla="*/ 1 w 456"/>
                <a:gd name="T101" fmla="*/ 1 h 192"/>
                <a:gd name="T102" fmla="*/ 1 w 456"/>
                <a:gd name="T103" fmla="*/ 1 h 192"/>
                <a:gd name="T104" fmla="*/ 1 w 456"/>
                <a:gd name="T105" fmla="*/ 1 h 1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56"/>
                <a:gd name="T160" fmla="*/ 0 h 192"/>
                <a:gd name="T161" fmla="*/ 456 w 456"/>
                <a:gd name="T162" fmla="*/ 192 h 19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56" h="192">
                  <a:moveTo>
                    <a:pt x="247" y="101"/>
                  </a:moveTo>
                  <a:lnTo>
                    <a:pt x="280" y="102"/>
                  </a:lnTo>
                  <a:lnTo>
                    <a:pt x="310" y="103"/>
                  </a:lnTo>
                  <a:lnTo>
                    <a:pt x="338" y="107"/>
                  </a:lnTo>
                  <a:lnTo>
                    <a:pt x="361" y="109"/>
                  </a:lnTo>
                  <a:lnTo>
                    <a:pt x="380" y="112"/>
                  </a:lnTo>
                  <a:lnTo>
                    <a:pt x="396" y="116"/>
                  </a:lnTo>
                  <a:lnTo>
                    <a:pt x="407" y="118"/>
                  </a:lnTo>
                  <a:lnTo>
                    <a:pt x="411" y="119"/>
                  </a:lnTo>
                  <a:lnTo>
                    <a:pt x="416" y="122"/>
                  </a:lnTo>
                  <a:lnTo>
                    <a:pt x="418" y="124"/>
                  </a:lnTo>
                  <a:lnTo>
                    <a:pt x="421" y="127"/>
                  </a:lnTo>
                  <a:lnTo>
                    <a:pt x="421" y="132"/>
                  </a:lnTo>
                  <a:lnTo>
                    <a:pt x="418" y="134"/>
                  </a:lnTo>
                  <a:lnTo>
                    <a:pt x="417" y="138"/>
                  </a:lnTo>
                  <a:lnTo>
                    <a:pt x="416" y="141"/>
                  </a:lnTo>
                  <a:lnTo>
                    <a:pt x="416" y="146"/>
                  </a:lnTo>
                  <a:lnTo>
                    <a:pt x="417" y="154"/>
                  </a:lnTo>
                  <a:lnTo>
                    <a:pt x="422" y="161"/>
                  </a:lnTo>
                  <a:lnTo>
                    <a:pt x="429" y="165"/>
                  </a:lnTo>
                  <a:lnTo>
                    <a:pt x="436" y="166"/>
                  </a:lnTo>
                  <a:lnTo>
                    <a:pt x="444" y="165"/>
                  </a:lnTo>
                  <a:lnTo>
                    <a:pt x="451" y="161"/>
                  </a:lnTo>
                  <a:lnTo>
                    <a:pt x="455" y="154"/>
                  </a:lnTo>
                  <a:lnTo>
                    <a:pt x="456" y="146"/>
                  </a:lnTo>
                  <a:lnTo>
                    <a:pt x="455" y="140"/>
                  </a:lnTo>
                  <a:lnTo>
                    <a:pt x="453" y="134"/>
                  </a:lnTo>
                  <a:lnTo>
                    <a:pt x="449" y="130"/>
                  </a:lnTo>
                  <a:lnTo>
                    <a:pt x="444" y="127"/>
                  </a:lnTo>
                  <a:lnTo>
                    <a:pt x="444" y="125"/>
                  </a:lnTo>
                  <a:lnTo>
                    <a:pt x="444" y="124"/>
                  </a:lnTo>
                  <a:lnTo>
                    <a:pt x="444" y="122"/>
                  </a:lnTo>
                  <a:lnTo>
                    <a:pt x="444" y="119"/>
                  </a:lnTo>
                  <a:lnTo>
                    <a:pt x="444" y="116"/>
                  </a:lnTo>
                  <a:lnTo>
                    <a:pt x="441" y="111"/>
                  </a:lnTo>
                  <a:lnTo>
                    <a:pt x="437" y="107"/>
                  </a:lnTo>
                  <a:lnTo>
                    <a:pt x="430" y="103"/>
                  </a:lnTo>
                  <a:lnTo>
                    <a:pt x="422" y="100"/>
                  </a:lnTo>
                  <a:lnTo>
                    <a:pt x="408" y="96"/>
                  </a:lnTo>
                  <a:lnTo>
                    <a:pt x="391" y="92"/>
                  </a:lnTo>
                  <a:lnTo>
                    <a:pt x="372" y="87"/>
                  </a:lnTo>
                  <a:lnTo>
                    <a:pt x="352" y="82"/>
                  </a:lnTo>
                  <a:lnTo>
                    <a:pt x="332" y="79"/>
                  </a:lnTo>
                  <a:lnTo>
                    <a:pt x="314" y="76"/>
                  </a:lnTo>
                  <a:lnTo>
                    <a:pt x="297" y="74"/>
                  </a:lnTo>
                  <a:lnTo>
                    <a:pt x="300" y="74"/>
                  </a:lnTo>
                  <a:lnTo>
                    <a:pt x="304" y="72"/>
                  </a:lnTo>
                  <a:lnTo>
                    <a:pt x="312" y="71"/>
                  </a:lnTo>
                  <a:lnTo>
                    <a:pt x="322" y="69"/>
                  </a:lnTo>
                  <a:lnTo>
                    <a:pt x="331" y="66"/>
                  </a:lnTo>
                  <a:lnTo>
                    <a:pt x="340" y="64"/>
                  </a:lnTo>
                  <a:lnTo>
                    <a:pt x="348" y="62"/>
                  </a:lnTo>
                  <a:lnTo>
                    <a:pt x="353" y="61"/>
                  </a:lnTo>
                  <a:lnTo>
                    <a:pt x="358" y="61"/>
                  </a:lnTo>
                  <a:lnTo>
                    <a:pt x="363" y="63"/>
                  </a:lnTo>
                  <a:lnTo>
                    <a:pt x="364" y="65"/>
                  </a:lnTo>
                  <a:lnTo>
                    <a:pt x="365" y="69"/>
                  </a:lnTo>
                  <a:lnTo>
                    <a:pt x="363" y="71"/>
                  </a:lnTo>
                  <a:lnTo>
                    <a:pt x="361" y="74"/>
                  </a:lnTo>
                  <a:lnTo>
                    <a:pt x="360" y="79"/>
                  </a:lnTo>
                  <a:lnTo>
                    <a:pt x="360" y="84"/>
                  </a:lnTo>
                  <a:lnTo>
                    <a:pt x="361" y="90"/>
                  </a:lnTo>
                  <a:lnTo>
                    <a:pt x="365" y="97"/>
                  </a:lnTo>
                  <a:lnTo>
                    <a:pt x="372" y="102"/>
                  </a:lnTo>
                  <a:lnTo>
                    <a:pt x="379" y="103"/>
                  </a:lnTo>
                  <a:lnTo>
                    <a:pt x="387" y="102"/>
                  </a:lnTo>
                  <a:lnTo>
                    <a:pt x="394" y="97"/>
                  </a:lnTo>
                  <a:lnTo>
                    <a:pt x="399" y="90"/>
                  </a:lnTo>
                  <a:lnTo>
                    <a:pt x="400" y="84"/>
                  </a:lnTo>
                  <a:lnTo>
                    <a:pt x="399" y="77"/>
                  </a:lnTo>
                  <a:lnTo>
                    <a:pt x="396" y="71"/>
                  </a:lnTo>
                  <a:lnTo>
                    <a:pt x="392" y="66"/>
                  </a:lnTo>
                  <a:lnTo>
                    <a:pt x="386" y="64"/>
                  </a:lnTo>
                  <a:lnTo>
                    <a:pt x="384" y="56"/>
                  </a:lnTo>
                  <a:lnTo>
                    <a:pt x="379" y="48"/>
                  </a:lnTo>
                  <a:lnTo>
                    <a:pt x="372" y="43"/>
                  </a:lnTo>
                  <a:lnTo>
                    <a:pt x="365" y="42"/>
                  </a:lnTo>
                  <a:lnTo>
                    <a:pt x="355" y="43"/>
                  </a:lnTo>
                  <a:lnTo>
                    <a:pt x="339" y="46"/>
                  </a:lnTo>
                  <a:lnTo>
                    <a:pt x="320" y="48"/>
                  </a:lnTo>
                  <a:lnTo>
                    <a:pt x="300" y="51"/>
                  </a:lnTo>
                  <a:lnTo>
                    <a:pt x="280" y="56"/>
                  </a:lnTo>
                  <a:lnTo>
                    <a:pt x="264" y="58"/>
                  </a:lnTo>
                  <a:lnTo>
                    <a:pt x="252" y="61"/>
                  </a:lnTo>
                  <a:lnTo>
                    <a:pt x="248" y="62"/>
                  </a:lnTo>
                  <a:lnTo>
                    <a:pt x="248" y="8"/>
                  </a:lnTo>
                  <a:lnTo>
                    <a:pt x="247" y="5"/>
                  </a:lnTo>
                  <a:lnTo>
                    <a:pt x="246" y="3"/>
                  </a:lnTo>
                  <a:lnTo>
                    <a:pt x="243" y="1"/>
                  </a:lnTo>
                  <a:lnTo>
                    <a:pt x="241" y="0"/>
                  </a:lnTo>
                  <a:lnTo>
                    <a:pt x="235" y="0"/>
                  </a:lnTo>
                  <a:lnTo>
                    <a:pt x="228" y="0"/>
                  </a:lnTo>
                  <a:lnTo>
                    <a:pt x="221" y="0"/>
                  </a:lnTo>
                  <a:lnTo>
                    <a:pt x="217" y="0"/>
                  </a:lnTo>
                  <a:lnTo>
                    <a:pt x="213" y="1"/>
                  </a:lnTo>
                  <a:lnTo>
                    <a:pt x="211" y="3"/>
                  </a:lnTo>
                  <a:lnTo>
                    <a:pt x="210" y="5"/>
                  </a:lnTo>
                  <a:lnTo>
                    <a:pt x="209" y="8"/>
                  </a:lnTo>
                  <a:lnTo>
                    <a:pt x="209" y="62"/>
                  </a:lnTo>
                  <a:lnTo>
                    <a:pt x="204" y="61"/>
                  </a:lnTo>
                  <a:lnTo>
                    <a:pt x="193" y="58"/>
                  </a:lnTo>
                  <a:lnTo>
                    <a:pt x="176" y="56"/>
                  </a:lnTo>
                  <a:lnTo>
                    <a:pt x="157" y="51"/>
                  </a:lnTo>
                  <a:lnTo>
                    <a:pt x="137" y="48"/>
                  </a:lnTo>
                  <a:lnTo>
                    <a:pt x="118" y="46"/>
                  </a:lnTo>
                  <a:lnTo>
                    <a:pt x="103" y="43"/>
                  </a:lnTo>
                  <a:lnTo>
                    <a:pt x="92" y="42"/>
                  </a:lnTo>
                  <a:lnTo>
                    <a:pt x="84" y="43"/>
                  </a:lnTo>
                  <a:lnTo>
                    <a:pt x="79" y="48"/>
                  </a:lnTo>
                  <a:lnTo>
                    <a:pt x="74" y="56"/>
                  </a:lnTo>
                  <a:lnTo>
                    <a:pt x="72" y="64"/>
                  </a:lnTo>
                  <a:lnTo>
                    <a:pt x="66" y="66"/>
                  </a:lnTo>
                  <a:lnTo>
                    <a:pt x="61" y="71"/>
                  </a:lnTo>
                  <a:lnTo>
                    <a:pt x="58" y="77"/>
                  </a:lnTo>
                  <a:lnTo>
                    <a:pt x="57" y="84"/>
                  </a:lnTo>
                  <a:lnTo>
                    <a:pt x="58" y="90"/>
                  </a:lnTo>
                  <a:lnTo>
                    <a:pt x="62" y="97"/>
                  </a:lnTo>
                  <a:lnTo>
                    <a:pt x="69" y="102"/>
                  </a:lnTo>
                  <a:lnTo>
                    <a:pt x="77" y="103"/>
                  </a:lnTo>
                  <a:lnTo>
                    <a:pt x="85" y="102"/>
                  </a:lnTo>
                  <a:lnTo>
                    <a:pt x="92" y="97"/>
                  </a:lnTo>
                  <a:lnTo>
                    <a:pt x="97" y="90"/>
                  </a:lnTo>
                  <a:lnTo>
                    <a:pt x="98" y="84"/>
                  </a:lnTo>
                  <a:lnTo>
                    <a:pt x="97" y="79"/>
                  </a:lnTo>
                  <a:lnTo>
                    <a:pt x="96" y="74"/>
                  </a:lnTo>
                  <a:lnTo>
                    <a:pt x="93" y="71"/>
                  </a:lnTo>
                  <a:lnTo>
                    <a:pt x="91" y="69"/>
                  </a:lnTo>
                  <a:lnTo>
                    <a:pt x="92" y="65"/>
                  </a:lnTo>
                  <a:lnTo>
                    <a:pt x="95" y="63"/>
                  </a:lnTo>
                  <a:lnTo>
                    <a:pt x="99" y="61"/>
                  </a:lnTo>
                  <a:lnTo>
                    <a:pt x="105" y="61"/>
                  </a:lnTo>
                  <a:lnTo>
                    <a:pt x="110" y="62"/>
                  </a:lnTo>
                  <a:lnTo>
                    <a:pt x="117" y="64"/>
                  </a:lnTo>
                  <a:lnTo>
                    <a:pt x="126" y="66"/>
                  </a:lnTo>
                  <a:lnTo>
                    <a:pt x="136" y="69"/>
                  </a:lnTo>
                  <a:lnTo>
                    <a:pt x="145" y="71"/>
                  </a:lnTo>
                  <a:lnTo>
                    <a:pt x="152" y="72"/>
                  </a:lnTo>
                  <a:lnTo>
                    <a:pt x="158" y="74"/>
                  </a:lnTo>
                  <a:lnTo>
                    <a:pt x="160" y="74"/>
                  </a:lnTo>
                  <a:lnTo>
                    <a:pt x="144" y="76"/>
                  </a:lnTo>
                  <a:lnTo>
                    <a:pt x="126" y="79"/>
                  </a:lnTo>
                  <a:lnTo>
                    <a:pt x="105" y="82"/>
                  </a:lnTo>
                  <a:lnTo>
                    <a:pt x="85" y="87"/>
                  </a:lnTo>
                  <a:lnTo>
                    <a:pt x="66" y="92"/>
                  </a:lnTo>
                  <a:lnTo>
                    <a:pt x="49" y="96"/>
                  </a:lnTo>
                  <a:lnTo>
                    <a:pt x="35" y="100"/>
                  </a:lnTo>
                  <a:lnTo>
                    <a:pt x="27" y="103"/>
                  </a:lnTo>
                  <a:lnTo>
                    <a:pt x="20" y="107"/>
                  </a:lnTo>
                  <a:lnTo>
                    <a:pt x="15" y="111"/>
                  </a:lnTo>
                  <a:lnTo>
                    <a:pt x="13" y="116"/>
                  </a:lnTo>
                  <a:lnTo>
                    <a:pt x="13" y="119"/>
                  </a:lnTo>
                  <a:lnTo>
                    <a:pt x="13" y="122"/>
                  </a:lnTo>
                  <a:lnTo>
                    <a:pt x="13" y="124"/>
                  </a:lnTo>
                  <a:lnTo>
                    <a:pt x="13" y="125"/>
                  </a:lnTo>
                  <a:lnTo>
                    <a:pt x="13" y="127"/>
                  </a:lnTo>
                  <a:lnTo>
                    <a:pt x="8" y="130"/>
                  </a:lnTo>
                  <a:lnTo>
                    <a:pt x="4" y="134"/>
                  </a:lnTo>
                  <a:lnTo>
                    <a:pt x="1" y="140"/>
                  </a:lnTo>
                  <a:lnTo>
                    <a:pt x="0" y="146"/>
                  </a:lnTo>
                  <a:lnTo>
                    <a:pt x="1" y="154"/>
                  </a:lnTo>
                  <a:lnTo>
                    <a:pt x="6" y="161"/>
                  </a:lnTo>
                  <a:lnTo>
                    <a:pt x="13" y="165"/>
                  </a:lnTo>
                  <a:lnTo>
                    <a:pt x="21" y="166"/>
                  </a:lnTo>
                  <a:lnTo>
                    <a:pt x="29" y="165"/>
                  </a:lnTo>
                  <a:lnTo>
                    <a:pt x="36" y="161"/>
                  </a:lnTo>
                  <a:lnTo>
                    <a:pt x="40" y="154"/>
                  </a:lnTo>
                  <a:lnTo>
                    <a:pt x="42" y="146"/>
                  </a:lnTo>
                  <a:lnTo>
                    <a:pt x="42" y="141"/>
                  </a:lnTo>
                  <a:lnTo>
                    <a:pt x="40" y="138"/>
                  </a:lnTo>
                  <a:lnTo>
                    <a:pt x="38" y="134"/>
                  </a:lnTo>
                  <a:lnTo>
                    <a:pt x="36" y="132"/>
                  </a:lnTo>
                  <a:lnTo>
                    <a:pt x="36" y="127"/>
                  </a:lnTo>
                  <a:lnTo>
                    <a:pt x="38" y="124"/>
                  </a:lnTo>
                  <a:lnTo>
                    <a:pt x="40" y="122"/>
                  </a:lnTo>
                  <a:lnTo>
                    <a:pt x="45" y="119"/>
                  </a:lnTo>
                  <a:lnTo>
                    <a:pt x="50" y="118"/>
                  </a:lnTo>
                  <a:lnTo>
                    <a:pt x="60" y="116"/>
                  </a:lnTo>
                  <a:lnTo>
                    <a:pt x="76" y="112"/>
                  </a:lnTo>
                  <a:lnTo>
                    <a:pt x="96" y="109"/>
                  </a:lnTo>
                  <a:lnTo>
                    <a:pt x="119" y="107"/>
                  </a:lnTo>
                  <a:lnTo>
                    <a:pt x="146" y="103"/>
                  </a:lnTo>
                  <a:lnTo>
                    <a:pt x="176" y="102"/>
                  </a:lnTo>
                  <a:lnTo>
                    <a:pt x="210" y="101"/>
                  </a:lnTo>
                  <a:lnTo>
                    <a:pt x="208" y="110"/>
                  </a:lnTo>
                  <a:lnTo>
                    <a:pt x="205" y="120"/>
                  </a:lnTo>
                  <a:lnTo>
                    <a:pt x="204" y="131"/>
                  </a:lnTo>
                  <a:lnTo>
                    <a:pt x="204" y="137"/>
                  </a:lnTo>
                  <a:lnTo>
                    <a:pt x="204" y="140"/>
                  </a:lnTo>
                  <a:lnTo>
                    <a:pt x="204" y="143"/>
                  </a:lnTo>
                  <a:lnTo>
                    <a:pt x="204" y="149"/>
                  </a:lnTo>
                  <a:lnTo>
                    <a:pt x="204" y="156"/>
                  </a:lnTo>
                  <a:lnTo>
                    <a:pt x="201" y="160"/>
                  </a:lnTo>
                  <a:lnTo>
                    <a:pt x="199" y="163"/>
                  </a:lnTo>
                  <a:lnTo>
                    <a:pt x="197" y="168"/>
                  </a:lnTo>
                  <a:lnTo>
                    <a:pt x="197" y="172"/>
                  </a:lnTo>
                  <a:lnTo>
                    <a:pt x="198" y="179"/>
                  </a:lnTo>
                  <a:lnTo>
                    <a:pt x="203" y="186"/>
                  </a:lnTo>
                  <a:lnTo>
                    <a:pt x="210" y="191"/>
                  </a:lnTo>
                  <a:lnTo>
                    <a:pt x="218" y="192"/>
                  </a:lnTo>
                  <a:lnTo>
                    <a:pt x="226" y="191"/>
                  </a:lnTo>
                  <a:lnTo>
                    <a:pt x="233" y="186"/>
                  </a:lnTo>
                  <a:lnTo>
                    <a:pt x="237" y="179"/>
                  </a:lnTo>
                  <a:lnTo>
                    <a:pt x="239" y="172"/>
                  </a:lnTo>
                  <a:lnTo>
                    <a:pt x="237" y="168"/>
                  </a:lnTo>
                  <a:lnTo>
                    <a:pt x="236" y="162"/>
                  </a:lnTo>
                  <a:lnTo>
                    <a:pt x="233" y="158"/>
                  </a:lnTo>
                  <a:lnTo>
                    <a:pt x="229" y="155"/>
                  </a:lnTo>
                  <a:lnTo>
                    <a:pt x="229" y="149"/>
                  </a:lnTo>
                  <a:lnTo>
                    <a:pt x="229" y="145"/>
                  </a:lnTo>
                  <a:lnTo>
                    <a:pt x="229" y="141"/>
                  </a:lnTo>
                  <a:lnTo>
                    <a:pt x="229" y="138"/>
                  </a:lnTo>
                  <a:lnTo>
                    <a:pt x="231" y="131"/>
                  </a:lnTo>
                  <a:lnTo>
                    <a:pt x="233" y="120"/>
                  </a:lnTo>
                  <a:lnTo>
                    <a:pt x="239" y="110"/>
                  </a:lnTo>
                  <a:lnTo>
                    <a:pt x="247" y="101"/>
                  </a:lnTo>
                  <a:close/>
                </a:path>
              </a:pathLst>
            </a:custGeom>
            <a:solidFill>
              <a:srgbClr val="0047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47" name="Freeform 178"/>
            <p:cNvSpPr>
              <a:spLocks/>
            </p:cNvSpPr>
            <p:nvPr/>
          </p:nvSpPr>
          <p:spPr bwMode="auto">
            <a:xfrm flipH="1">
              <a:off x="2230" y="2706"/>
              <a:ext cx="20" cy="38"/>
            </a:xfrm>
            <a:custGeom>
              <a:avLst/>
              <a:gdLst>
                <a:gd name="T0" fmla="*/ 0 w 39"/>
                <a:gd name="T1" fmla="*/ 0 h 76"/>
                <a:gd name="T2" fmla="*/ 0 w 39"/>
                <a:gd name="T3" fmla="*/ 1 h 76"/>
                <a:gd name="T4" fmla="*/ 1 w 39"/>
                <a:gd name="T5" fmla="*/ 1 h 76"/>
                <a:gd name="T6" fmla="*/ 1 w 39"/>
                <a:gd name="T7" fmla="*/ 1 h 76"/>
                <a:gd name="T8" fmla="*/ 1 w 39"/>
                <a:gd name="T9" fmla="*/ 1 h 76"/>
                <a:gd name="T10" fmla="*/ 1 w 39"/>
                <a:gd name="T11" fmla="*/ 1 h 76"/>
                <a:gd name="T12" fmla="*/ 1 w 39"/>
                <a:gd name="T13" fmla="*/ 1 h 76"/>
                <a:gd name="T14" fmla="*/ 1 w 39"/>
                <a:gd name="T15" fmla="*/ 1 h 76"/>
                <a:gd name="T16" fmla="*/ 1 w 39"/>
                <a:gd name="T17" fmla="*/ 1 h 76"/>
                <a:gd name="T18" fmla="*/ 1 w 39"/>
                <a:gd name="T19" fmla="*/ 1 h 76"/>
                <a:gd name="T20" fmla="*/ 1 w 39"/>
                <a:gd name="T21" fmla="*/ 1 h 76"/>
                <a:gd name="T22" fmla="*/ 1 w 39"/>
                <a:gd name="T23" fmla="*/ 1 h 76"/>
                <a:gd name="T24" fmla="*/ 1 w 39"/>
                <a:gd name="T25" fmla="*/ 1 h 76"/>
                <a:gd name="T26" fmla="*/ 1 w 39"/>
                <a:gd name="T27" fmla="*/ 1 h 76"/>
                <a:gd name="T28" fmla="*/ 1 w 39"/>
                <a:gd name="T29" fmla="*/ 0 h 76"/>
                <a:gd name="T30" fmla="*/ 0 w 39"/>
                <a:gd name="T31" fmla="*/ 0 h 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
                <a:gd name="T49" fmla="*/ 0 h 76"/>
                <a:gd name="T50" fmla="*/ 39 w 39"/>
                <a:gd name="T51" fmla="*/ 76 h 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 h="76">
                  <a:moveTo>
                    <a:pt x="0" y="0"/>
                  </a:moveTo>
                  <a:lnTo>
                    <a:pt x="0" y="68"/>
                  </a:lnTo>
                  <a:lnTo>
                    <a:pt x="1" y="70"/>
                  </a:lnTo>
                  <a:lnTo>
                    <a:pt x="2" y="73"/>
                  </a:lnTo>
                  <a:lnTo>
                    <a:pt x="4" y="74"/>
                  </a:lnTo>
                  <a:lnTo>
                    <a:pt x="8" y="75"/>
                  </a:lnTo>
                  <a:lnTo>
                    <a:pt x="12" y="76"/>
                  </a:lnTo>
                  <a:lnTo>
                    <a:pt x="19" y="76"/>
                  </a:lnTo>
                  <a:lnTo>
                    <a:pt x="26" y="76"/>
                  </a:lnTo>
                  <a:lnTo>
                    <a:pt x="32" y="75"/>
                  </a:lnTo>
                  <a:lnTo>
                    <a:pt x="34" y="74"/>
                  </a:lnTo>
                  <a:lnTo>
                    <a:pt x="37" y="73"/>
                  </a:lnTo>
                  <a:lnTo>
                    <a:pt x="38" y="70"/>
                  </a:lnTo>
                  <a:lnTo>
                    <a:pt x="39" y="68"/>
                  </a:lnTo>
                  <a:lnTo>
                    <a:pt x="39" y="0"/>
                  </a:lnTo>
                  <a:lnTo>
                    <a:pt x="0" y="0"/>
                  </a:lnTo>
                  <a:close/>
                </a:path>
              </a:pathLst>
            </a:custGeom>
            <a:solidFill>
              <a:srgbClr val="0047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48" name="Freeform 179"/>
            <p:cNvSpPr>
              <a:spLocks/>
            </p:cNvSpPr>
            <p:nvPr/>
          </p:nvSpPr>
          <p:spPr bwMode="auto">
            <a:xfrm flipH="1">
              <a:off x="2246" y="2714"/>
              <a:ext cx="42" cy="33"/>
            </a:xfrm>
            <a:custGeom>
              <a:avLst/>
              <a:gdLst>
                <a:gd name="T0" fmla="*/ 0 w 85"/>
                <a:gd name="T1" fmla="*/ 1 h 66"/>
                <a:gd name="T2" fmla="*/ 0 w 85"/>
                <a:gd name="T3" fmla="*/ 1 h 66"/>
                <a:gd name="T4" fmla="*/ 0 w 85"/>
                <a:gd name="T5" fmla="*/ 1 h 66"/>
                <a:gd name="T6" fmla="*/ 0 w 85"/>
                <a:gd name="T7" fmla="*/ 1 h 66"/>
                <a:gd name="T8" fmla="*/ 0 w 85"/>
                <a:gd name="T9" fmla="*/ 1 h 66"/>
                <a:gd name="T10" fmla="*/ 0 w 85"/>
                <a:gd name="T11" fmla="*/ 0 h 66"/>
                <a:gd name="T12" fmla="*/ 0 w 85"/>
                <a:gd name="T13" fmla="*/ 1 h 66"/>
                <a:gd name="T14" fmla="*/ 0 w 85"/>
                <a:gd name="T15" fmla="*/ 1 h 66"/>
                <a:gd name="T16" fmla="*/ 0 w 85"/>
                <a:gd name="T17" fmla="*/ 1 h 66"/>
                <a:gd name="T18" fmla="*/ 0 w 85"/>
                <a:gd name="T19" fmla="*/ 1 h 66"/>
                <a:gd name="T20" fmla="*/ 0 w 85"/>
                <a:gd name="T21" fmla="*/ 1 h 66"/>
                <a:gd name="T22" fmla="*/ 0 w 85"/>
                <a:gd name="T23" fmla="*/ 1 h 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66"/>
                <a:gd name="T38" fmla="*/ 85 w 85"/>
                <a:gd name="T39" fmla="*/ 66 h 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66">
                  <a:moveTo>
                    <a:pt x="1" y="64"/>
                  </a:moveTo>
                  <a:lnTo>
                    <a:pt x="0" y="55"/>
                  </a:lnTo>
                  <a:lnTo>
                    <a:pt x="6" y="47"/>
                  </a:lnTo>
                  <a:lnTo>
                    <a:pt x="16" y="42"/>
                  </a:lnTo>
                  <a:lnTo>
                    <a:pt x="24" y="42"/>
                  </a:lnTo>
                  <a:lnTo>
                    <a:pt x="81" y="0"/>
                  </a:lnTo>
                  <a:lnTo>
                    <a:pt x="85" y="5"/>
                  </a:lnTo>
                  <a:lnTo>
                    <a:pt x="27" y="47"/>
                  </a:lnTo>
                  <a:lnTo>
                    <a:pt x="26" y="55"/>
                  </a:lnTo>
                  <a:lnTo>
                    <a:pt x="18" y="62"/>
                  </a:lnTo>
                  <a:lnTo>
                    <a:pt x="9" y="66"/>
                  </a:lnTo>
                  <a:lnTo>
                    <a:pt x="1" y="64"/>
                  </a:lnTo>
                  <a:close/>
                </a:path>
              </a:pathLst>
            </a:custGeom>
            <a:solidFill>
              <a:srgbClr val="0047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49" name="Freeform 180"/>
            <p:cNvSpPr>
              <a:spLocks/>
            </p:cNvSpPr>
            <p:nvPr/>
          </p:nvSpPr>
          <p:spPr bwMode="auto">
            <a:xfrm flipH="1">
              <a:off x="2098" y="2532"/>
              <a:ext cx="74" cy="24"/>
            </a:xfrm>
            <a:custGeom>
              <a:avLst/>
              <a:gdLst>
                <a:gd name="T0" fmla="*/ 0 w 149"/>
                <a:gd name="T1" fmla="*/ 0 h 49"/>
                <a:gd name="T2" fmla="*/ 0 w 149"/>
                <a:gd name="T3" fmla="*/ 0 h 49"/>
                <a:gd name="T4" fmla="*/ 0 w 149"/>
                <a:gd name="T5" fmla="*/ 0 h 49"/>
                <a:gd name="T6" fmla="*/ 0 w 149"/>
                <a:gd name="T7" fmla="*/ 0 h 49"/>
                <a:gd name="T8" fmla="*/ 0 w 149"/>
                <a:gd name="T9" fmla="*/ 0 h 49"/>
                <a:gd name="T10" fmla="*/ 0 w 149"/>
                <a:gd name="T11" fmla="*/ 0 h 49"/>
                <a:gd name="T12" fmla="*/ 0 w 149"/>
                <a:gd name="T13" fmla="*/ 0 h 49"/>
                <a:gd name="T14" fmla="*/ 0 w 149"/>
                <a:gd name="T15" fmla="*/ 0 h 49"/>
                <a:gd name="T16" fmla="*/ 0 w 149"/>
                <a:gd name="T17" fmla="*/ 0 h 49"/>
                <a:gd name="T18" fmla="*/ 0 w 149"/>
                <a:gd name="T19" fmla="*/ 0 h 49"/>
                <a:gd name="T20" fmla="*/ 0 w 149"/>
                <a:gd name="T21" fmla="*/ 0 h 49"/>
                <a:gd name="T22" fmla="*/ 0 w 149"/>
                <a:gd name="T23" fmla="*/ 0 h 49"/>
                <a:gd name="T24" fmla="*/ 0 w 149"/>
                <a:gd name="T25" fmla="*/ 0 h 49"/>
                <a:gd name="T26" fmla="*/ 0 w 149"/>
                <a:gd name="T27" fmla="*/ 0 h 49"/>
                <a:gd name="T28" fmla="*/ 0 w 149"/>
                <a:gd name="T29" fmla="*/ 0 h 49"/>
                <a:gd name="T30" fmla="*/ 0 w 149"/>
                <a:gd name="T31" fmla="*/ 0 h 49"/>
                <a:gd name="T32" fmla="*/ 0 w 149"/>
                <a:gd name="T33" fmla="*/ 0 h 49"/>
                <a:gd name="T34" fmla="*/ 0 w 149"/>
                <a:gd name="T35" fmla="*/ 0 h 49"/>
                <a:gd name="T36" fmla="*/ 0 w 149"/>
                <a:gd name="T37" fmla="*/ 0 h 49"/>
                <a:gd name="T38" fmla="*/ 0 w 149"/>
                <a:gd name="T39" fmla="*/ 0 h 49"/>
                <a:gd name="T40" fmla="*/ 0 w 149"/>
                <a:gd name="T41" fmla="*/ 0 h 49"/>
                <a:gd name="T42" fmla="*/ 0 w 149"/>
                <a:gd name="T43" fmla="*/ 0 h 49"/>
                <a:gd name="T44" fmla="*/ 0 w 149"/>
                <a:gd name="T45" fmla="*/ 0 h 49"/>
                <a:gd name="T46" fmla="*/ 0 w 149"/>
                <a:gd name="T47" fmla="*/ 0 h 49"/>
                <a:gd name="T48" fmla="*/ 0 w 149"/>
                <a:gd name="T49" fmla="*/ 0 h 49"/>
                <a:gd name="T50" fmla="*/ 0 w 149"/>
                <a:gd name="T51" fmla="*/ 0 h 49"/>
                <a:gd name="T52" fmla="*/ 0 w 149"/>
                <a:gd name="T53" fmla="*/ 0 h 49"/>
                <a:gd name="T54" fmla="*/ 0 w 149"/>
                <a:gd name="T55" fmla="*/ 0 h 49"/>
                <a:gd name="T56" fmla="*/ 0 w 149"/>
                <a:gd name="T57" fmla="*/ 0 h 49"/>
                <a:gd name="T58" fmla="*/ 0 w 149"/>
                <a:gd name="T59" fmla="*/ 0 h 49"/>
                <a:gd name="T60" fmla="*/ 0 w 149"/>
                <a:gd name="T61" fmla="*/ 0 h 49"/>
                <a:gd name="T62" fmla="*/ 0 w 149"/>
                <a:gd name="T63" fmla="*/ 0 h 49"/>
                <a:gd name="T64" fmla="*/ 0 w 149"/>
                <a:gd name="T65" fmla="*/ 0 h 49"/>
                <a:gd name="T66" fmla="*/ 0 w 149"/>
                <a:gd name="T67" fmla="*/ 0 h 49"/>
                <a:gd name="T68" fmla="*/ 0 w 149"/>
                <a:gd name="T69" fmla="*/ 0 h 49"/>
                <a:gd name="T70" fmla="*/ 0 w 149"/>
                <a:gd name="T71" fmla="*/ 0 h 49"/>
                <a:gd name="T72" fmla="*/ 0 w 149"/>
                <a:gd name="T73" fmla="*/ 0 h 49"/>
                <a:gd name="T74" fmla="*/ 0 w 149"/>
                <a:gd name="T75" fmla="*/ 0 h 49"/>
                <a:gd name="T76" fmla="*/ 0 w 149"/>
                <a:gd name="T77" fmla="*/ 0 h 49"/>
                <a:gd name="T78" fmla="*/ 0 w 149"/>
                <a:gd name="T79" fmla="*/ 0 h 49"/>
                <a:gd name="T80" fmla="*/ 0 w 149"/>
                <a:gd name="T81" fmla="*/ 0 h 49"/>
                <a:gd name="T82" fmla="*/ 0 w 149"/>
                <a:gd name="T83" fmla="*/ 0 h 49"/>
                <a:gd name="T84" fmla="*/ 0 w 149"/>
                <a:gd name="T85" fmla="*/ 0 h 49"/>
                <a:gd name="T86" fmla="*/ 0 w 149"/>
                <a:gd name="T87" fmla="*/ 0 h 49"/>
                <a:gd name="T88" fmla="*/ 0 w 149"/>
                <a:gd name="T89" fmla="*/ 0 h 49"/>
                <a:gd name="T90" fmla="*/ 0 w 149"/>
                <a:gd name="T91" fmla="*/ 0 h 49"/>
                <a:gd name="T92" fmla="*/ 0 w 149"/>
                <a:gd name="T93" fmla="*/ 0 h 49"/>
                <a:gd name="T94" fmla="*/ 0 w 149"/>
                <a:gd name="T95" fmla="*/ 0 h 49"/>
                <a:gd name="T96" fmla="*/ 0 w 149"/>
                <a:gd name="T97" fmla="*/ 0 h 49"/>
                <a:gd name="T98" fmla="*/ 0 w 149"/>
                <a:gd name="T99" fmla="*/ 0 h 49"/>
                <a:gd name="T100" fmla="*/ 0 w 149"/>
                <a:gd name="T101" fmla="*/ 0 h 49"/>
                <a:gd name="T102" fmla="*/ 0 w 149"/>
                <a:gd name="T103" fmla="*/ 0 h 49"/>
                <a:gd name="T104" fmla="*/ 0 w 149"/>
                <a:gd name="T105" fmla="*/ 0 h 49"/>
                <a:gd name="T106" fmla="*/ 0 w 149"/>
                <a:gd name="T107" fmla="*/ 0 h 49"/>
                <a:gd name="T108" fmla="*/ 0 w 149"/>
                <a:gd name="T109" fmla="*/ 0 h 49"/>
                <a:gd name="T110" fmla="*/ 0 w 149"/>
                <a:gd name="T111" fmla="*/ 0 h 49"/>
                <a:gd name="T112" fmla="*/ 0 w 149"/>
                <a:gd name="T113" fmla="*/ 0 h 49"/>
                <a:gd name="T114" fmla="*/ 0 w 149"/>
                <a:gd name="T115" fmla="*/ 0 h 49"/>
                <a:gd name="T116" fmla="*/ 0 w 149"/>
                <a:gd name="T117" fmla="*/ 0 h 49"/>
                <a:gd name="T118" fmla="*/ 0 w 149"/>
                <a:gd name="T119" fmla="*/ 0 h 49"/>
                <a:gd name="T120" fmla="*/ 0 w 149"/>
                <a:gd name="T121" fmla="*/ 0 h 4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9"/>
                <a:gd name="T184" fmla="*/ 0 h 49"/>
                <a:gd name="T185" fmla="*/ 149 w 149"/>
                <a:gd name="T186" fmla="*/ 49 h 4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9" h="49">
                  <a:moveTo>
                    <a:pt x="1" y="27"/>
                  </a:moveTo>
                  <a:lnTo>
                    <a:pt x="0" y="32"/>
                  </a:lnTo>
                  <a:lnTo>
                    <a:pt x="3" y="35"/>
                  </a:lnTo>
                  <a:lnTo>
                    <a:pt x="6" y="37"/>
                  </a:lnTo>
                  <a:lnTo>
                    <a:pt x="11" y="40"/>
                  </a:lnTo>
                  <a:lnTo>
                    <a:pt x="14" y="41"/>
                  </a:lnTo>
                  <a:lnTo>
                    <a:pt x="20" y="42"/>
                  </a:lnTo>
                  <a:lnTo>
                    <a:pt x="24" y="44"/>
                  </a:lnTo>
                  <a:lnTo>
                    <a:pt x="31" y="45"/>
                  </a:lnTo>
                  <a:lnTo>
                    <a:pt x="36" y="48"/>
                  </a:lnTo>
                  <a:lnTo>
                    <a:pt x="42" y="49"/>
                  </a:lnTo>
                  <a:lnTo>
                    <a:pt x="45" y="49"/>
                  </a:lnTo>
                  <a:lnTo>
                    <a:pt x="47" y="49"/>
                  </a:lnTo>
                  <a:lnTo>
                    <a:pt x="50" y="48"/>
                  </a:lnTo>
                  <a:lnTo>
                    <a:pt x="55" y="45"/>
                  </a:lnTo>
                  <a:lnTo>
                    <a:pt x="61" y="43"/>
                  </a:lnTo>
                  <a:lnTo>
                    <a:pt x="69" y="40"/>
                  </a:lnTo>
                  <a:lnTo>
                    <a:pt x="76" y="37"/>
                  </a:lnTo>
                  <a:lnTo>
                    <a:pt x="84" y="35"/>
                  </a:lnTo>
                  <a:lnTo>
                    <a:pt x="90" y="34"/>
                  </a:lnTo>
                  <a:lnTo>
                    <a:pt x="95" y="34"/>
                  </a:lnTo>
                  <a:lnTo>
                    <a:pt x="98" y="34"/>
                  </a:lnTo>
                  <a:lnTo>
                    <a:pt x="104" y="34"/>
                  </a:lnTo>
                  <a:lnTo>
                    <a:pt x="108" y="35"/>
                  </a:lnTo>
                  <a:lnTo>
                    <a:pt x="114" y="35"/>
                  </a:lnTo>
                  <a:lnTo>
                    <a:pt x="120" y="36"/>
                  </a:lnTo>
                  <a:lnTo>
                    <a:pt x="125" y="36"/>
                  </a:lnTo>
                  <a:lnTo>
                    <a:pt x="129" y="37"/>
                  </a:lnTo>
                  <a:lnTo>
                    <a:pt x="133" y="37"/>
                  </a:lnTo>
                  <a:lnTo>
                    <a:pt x="138" y="38"/>
                  </a:lnTo>
                  <a:lnTo>
                    <a:pt x="143" y="40"/>
                  </a:lnTo>
                  <a:lnTo>
                    <a:pt x="147" y="40"/>
                  </a:lnTo>
                  <a:lnTo>
                    <a:pt x="149" y="37"/>
                  </a:lnTo>
                  <a:lnTo>
                    <a:pt x="148" y="34"/>
                  </a:lnTo>
                  <a:lnTo>
                    <a:pt x="143" y="28"/>
                  </a:lnTo>
                  <a:lnTo>
                    <a:pt x="136" y="24"/>
                  </a:lnTo>
                  <a:lnTo>
                    <a:pt x="129" y="19"/>
                  </a:lnTo>
                  <a:lnTo>
                    <a:pt x="122" y="15"/>
                  </a:lnTo>
                  <a:lnTo>
                    <a:pt x="115" y="14"/>
                  </a:lnTo>
                  <a:lnTo>
                    <a:pt x="110" y="12"/>
                  </a:lnTo>
                  <a:lnTo>
                    <a:pt x="104" y="10"/>
                  </a:lnTo>
                  <a:lnTo>
                    <a:pt x="98" y="6"/>
                  </a:lnTo>
                  <a:lnTo>
                    <a:pt x="92" y="4"/>
                  </a:lnTo>
                  <a:lnTo>
                    <a:pt x="87" y="2"/>
                  </a:lnTo>
                  <a:lnTo>
                    <a:pt x="82" y="0"/>
                  </a:lnTo>
                  <a:lnTo>
                    <a:pt x="79" y="0"/>
                  </a:lnTo>
                  <a:lnTo>
                    <a:pt x="74" y="2"/>
                  </a:lnTo>
                  <a:lnTo>
                    <a:pt x="68" y="4"/>
                  </a:lnTo>
                  <a:lnTo>
                    <a:pt x="61" y="6"/>
                  </a:lnTo>
                  <a:lnTo>
                    <a:pt x="54" y="9"/>
                  </a:lnTo>
                  <a:lnTo>
                    <a:pt x="47" y="12"/>
                  </a:lnTo>
                  <a:lnTo>
                    <a:pt x="42" y="13"/>
                  </a:lnTo>
                  <a:lnTo>
                    <a:pt x="38" y="14"/>
                  </a:lnTo>
                  <a:lnTo>
                    <a:pt x="35" y="14"/>
                  </a:lnTo>
                  <a:lnTo>
                    <a:pt x="30" y="14"/>
                  </a:lnTo>
                  <a:lnTo>
                    <a:pt x="24" y="14"/>
                  </a:lnTo>
                  <a:lnTo>
                    <a:pt x="19" y="15"/>
                  </a:lnTo>
                  <a:lnTo>
                    <a:pt x="13" y="17"/>
                  </a:lnTo>
                  <a:lnTo>
                    <a:pt x="8" y="19"/>
                  </a:lnTo>
                  <a:lnTo>
                    <a:pt x="4" y="22"/>
                  </a:lnTo>
                  <a:lnTo>
                    <a:pt x="1" y="27"/>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50" name="Freeform 181"/>
            <p:cNvSpPr>
              <a:spLocks/>
            </p:cNvSpPr>
            <p:nvPr/>
          </p:nvSpPr>
          <p:spPr bwMode="auto">
            <a:xfrm flipH="1">
              <a:off x="2160" y="2542"/>
              <a:ext cx="10" cy="9"/>
            </a:xfrm>
            <a:custGeom>
              <a:avLst/>
              <a:gdLst>
                <a:gd name="T0" fmla="*/ 1 w 19"/>
                <a:gd name="T1" fmla="*/ 1 h 18"/>
                <a:gd name="T2" fmla="*/ 1 w 19"/>
                <a:gd name="T3" fmla="*/ 1 h 18"/>
                <a:gd name="T4" fmla="*/ 1 w 19"/>
                <a:gd name="T5" fmla="*/ 1 h 18"/>
                <a:gd name="T6" fmla="*/ 1 w 19"/>
                <a:gd name="T7" fmla="*/ 1 h 18"/>
                <a:gd name="T8" fmla="*/ 1 w 19"/>
                <a:gd name="T9" fmla="*/ 0 h 18"/>
                <a:gd name="T10" fmla="*/ 1 w 19"/>
                <a:gd name="T11" fmla="*/ 0 h 18"/>
                <a:gd name="T12" fmla="*/ 1 w 19"/>
                <a:gd name="T13" fmla="*/ 1 h 18"/>
                <a:gd name="T14" fmla="*/ 1 w 19"/>
                <a:gd name="T15" fmla="*/ 1 h 18"/>
                <a:gd name="T16" fmla="*/ 1 w 19"/>
                <a:gd name="T17" fmla="*/ 1 h 18"/>
                <a:gd name="T18" fmla="*/ 0 w 19"/>
                <a:gd name="T19" fmla="*/ 1 h 18"/>
                <a:gd name="T20" fmla="*/ 1 w 19"/>
                <a:gd name="T21" fmla="*/ 1 h 18"/>
                <a:gd name="T22" fmla="*/ 1 w 19"/>
                <a:gd name="T23" fmla="*/ 1 h 18"/>
                <a:gd name="T24" fmla="*/ 1 w 19"/>
                <a:gd name="T25" fmla="*/ 1 h 18"/>
                <a:gd name="T26" fmla="*/ 1 w 19"/>
                <a:gd name="T27" fmla="*/ 1 h 18"/>
                <a:gd name="T28" fmla="*/ 1 w 19"/>
                <a:gd name="T29" fmla="*/ 1 h 18"/>
                <a:gd name="T30" fmla="*/ 1 w 19"/>
                <a:gd name="T31" fmla="*/ 1 h 18"/>
                <a:gd name="T32" fmla="*/ 1 w 19"/>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19" y="12"/>
                  </a:moveTo>
                  <a:lnTo>
                    <a:pt x="19" y="8"/>
                  </a:lnTo>
                  <a:lnTo>
                    <a:pt x="18" y="5"/>
                  </a:lnTo>
                  <a:lnTo>
                    <a:pt x="16" y="1"/>
                  </a:lnTo>
                  <a:lnTo>
                    <a:pt x="12" y="0"/>
                  </a:lnTo>
                  <a:lnTo>
                    <a:pt x="8" y="0"/>
                  </a:lnTo>
                  <a:lnTo>
                    <a:pt x="6" y="1"/>
                  </a:lnTo>
                  <a:lnTo>
                    <a:pt x="2" y="4"/>
                  </a:lnTo>
                  <a:lnTo>
                    <a:pt x="1" y="7"/>
                  </a:lnTo>
                  <a:lnTo>
                    <a:pt x="0" y="12"/>
                  </a:lnTo>
                  <a:lnTo>
                    <a:pt x="1" y="14"/>
                  </a:lnTo>
                  <a:lnTo>
                    <a:pt x="4" y="17"/>
                  </a:lnTo>
                  <a:lnTo>
                    <a:pt x="8" y="18"/>
                  </a:lnTo>
                  <a:lnTo>
                    <a:pt x="11" y="18"/>
                  </a:lnTo>
                  <a:lnTo>
                    <a:pt x="15" y="17"/>
                  </a:lnTo>
                  <a:lnTo>
                    <a:pt x="18" y="15"/>
                  </a:lnTo>
                  <a:lnTo>
                    <a:pt x="19" y="12"/>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51" name="Freeform 182"/>
            <p:cNvSpPr>
              <a:spLocks/>
            </p:cNvSpPr>
            <p:nvPr/>
          </p:nvSpPr>
          <p:spPr bwMode="auto">
            <a:xfrm flipH="1">
              <a:off x="2158" y="2405"/>
              <a:ext cx="129" cy="147"/>
            </a:xfrm>
            <a:custGeom>
              <a:avLst/>
              <a:gdLst>
                <a:gd name="T0" fmla="*/ 1 w 258"/>
                <a:gd name="T1" fmla="*/ 0 h 295"/>
                <a:gd name="T2" fmla="*/ 1 w 258"/>
                <a:gd name="T3" fmla="*/ 0 h 295"/>
                <a:gd name="T4" fmla="*/ 1 w 258"/>
                <a:gd name="T5" fmla="*/ 0 h 295"/>
                <a:gd name="T6" fmla="*/ 1 w 258"/>
                <a:gd name="T7" fmla="*/ 0 h 295"/>
                <a:gd name="T8" fmla="*/ 1 w 258"/>
                <a:gd name="T9" fmla="*/ 0 h 295"/>
                <a:gd name="T10" fmla="*/ 1 w 258"/>
                <a:gd name="T11" fmla="*/ 0 h 295"/>
                <a:gd name="T12" fmla="*/ 1 w 258"/>
                <a:gd name="T13" fmla="*/ 0 h 295"/>
                <a:gd name="T14" fmla="*/ 1 w 258"/>
                <a:gd name="T15" fmla="*/ 0 h 295"/>
                <a:gd name="T16" fmla="*/ 1 w 258"/>
                <a:gd name="T17" fmla="*/ 0 h 295"/>
                <a:gd name="T18" fmla="*/ 1 w 258"/>
                <a:gd name="T19" fmla="*/ 0 h 295"/>
                <a:gd name="T20" fmla="*/ 1 w 258"/>
                <a:gd name="T21" fmla="*/ 0 h 295"/>
                <a:gd name="T22" fmla="*/ 1 w 258"/>
                <a:gd name="T23" fmla="*/ 0 h 295"/>
                <a:gd name="T24" fmla="*/ 1 w 258"/>
                <a:gd name="T25" fmla="*/ 0 h 295"/>
                <a:gd name="T26" fmla="*/ 1 w 258"/>
                <a:gd name="T27" fmla="*/ 0 h 295"/>
                <a:gd name="T28" fmla="*/ 1 w 258"/>
                <a:gd name="T29" fmla="*/ 0 h 295"/>
                <a:gd name="T30" fmla="*/ 1 w 258"/>
                <a:gd name="T31" fmla="*/ 0 h 295"/>
                <a:gd name="T32" fmla="*/ 1 w 258"/>
                <a:gd name="T33" fmla="*/ 0 h 295"/>
                <a:gd name="T34" fmla="*/ 1 w 258"/>
                <a:gd name="T35" fmla="*/ 0 h 295"/>
                <a:gd name="T36" fmla="*/ 1 w 258"/>
                <a:gd name="T37" fmla="*/ 0 h 295"/>
                <a:gd name="T38" fmla="*/ 1 w 258"/>
                <a:gd name="T39" fmla="*/ 0 h 295"/>
                <a:gd name="T40" fmla="*/ 1 w 258"/>
                <a:gd name="T41" fmla="*/ 0 h 295"/>
                <a:gd name="T42" fmla="*/ 1 w 258"/>
                <a:gd name="T43" fmla="*/ 0 h 295"/>
                <a:gd name="T44" fmla="*/ 1 w 258"/>
                <a:gd name="T45" fmla="*/ 0 h 295"/>
                <a:gd name="T46" fmla="*/ 1 w 258"/>
                <a:gd name="T47" fmla="*/ 0 h 295"/>
                <a:gd name="T48" fmla="*/ 1 w 258"/>
                <a:gd name="T49" fmla="*/ 0 h 295"/>
                <a:gd name="T50" fmla="*/ 1 w 258"/>
                <a:gd name="T51" fmla="*/ 0 h 295"/>
                <a:gd name="T52" fmla="*/ 1 w 258"/>
                <a:gd name="T53" fmla="*/ 0 h 295"/>
                <a:gd name="T54" fmla="*/ 1 w 258"/>
                <a:gd name="T55" fmla="*/ 0 h 295"/>
                <a:gd name="T56" fmla="*/ 1 w 258"/>
                <a:gd name="T57" fmla="*/ 0 h 295"/>
                <a:gd name="T58" fmla="*/ 1 w 258"/>
                <a:gd name="T59" fmla="*/ 0 h 295"/>
                <a:gd name="T60" fmla="*/ 1 w 258"/>
                <a:gd name="T61" fmla="*/ 0 h 295"/>
                <a:gd name="T62" fmla="*/ 1 w 258"/>
                <a:gd name="T63" fmla="*/ 0 h 295"/>
                <a:gd name="T64" fmla="*/ 1 w 258"/>
                <a:gd name="T65" fmla="*/ 0 h 295"/>
                <a:gd name="T66" fmla="*/ 1 w 258"/>
                <a:gd name="T67" fmla="*/ 0 h 295"/>
                <a:gd name="T68" fmla="*/ 1 w 258"/>
                <a:gd name="T69" fmla="*/ 0 h 295"/>
                <a:gd name="T70" fmla="*/ 1 w 258"/>
                <a:gd name="T71" fmla="*/ 0 h 295"/>
                <a:gd name="T72" fmla="*/ 1 w 258"/>
                <a:gd name="T73" fmla="*/ 0 h 295"/>
                <a:gd name="T74" fmla="*/ 1 w 258"/>
                <a:gd name="T75" fmla="*/ 0 h 295"/>
                <a:gd name="T76" fmla="*/ 1 w 258"/>
                <a:gd name="T77" fmla="*/ 0 h 295"/>
                <a:gd name="T78" fmla="*/ 1 w 258"/>
                <a:gd name="T79" fmla="*/ 0 h 295"/>
                <a:gd name="T80" fmla="*/ 1 w 258"/>
                <a:gd name="T81" fmla="*/ 0 h 295"/>
                <a:gd name="T82" fmla="*/ 1 w 258"/>
                <a:gd name="T83" fmla="*/ 0 h 295"/>
                <a:gd name="T84" fmla="*/ 1 w 258"/>
                <a:gd name="T85" fmla="*/ 0 h 295"/>
                <a:gd name="T86" fmla="*/ 1 w 258"/>
                <a:gd name="T87" fmla="*/ 0 h 295"/>
                <a:gd name="T88" fmla="*/ 1 w 258"/>
                <a:gd name="T89" fmla="*/ 0 h 295"/>
                <a:gd name="T90" fmla="*/ 1 w 258"/>
                <a:gd name="T91" fmla="*/ 0 h 2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8"/>
                <a:gd name="T139" fmla="*/ 0 h 295"/>
                <a:gd name="T140" fmla="*/ 258 w 258"/>
                <a:gd name="T141" fmla="*/ 295 h 2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8" h="295">
                  <a:moveTo>
                    <a:pt x="170" y="0"/>
                  </a:moveTo>
                  <a:lnTo>
                    <a:pt x="161" y="0"/>
                  </a:lnTo>
                  <a:lnTo>
                    <a:pt x="153" y="2"/>
                  </a:lnTo>
                  <a:lnTo>
                    <a:pt x="145" y="5"/>
                  </a:lnTo>
                  <a:lnTo>
                    <a:pt x="137" y="9"/>
                  </a:lnTo>
                  <a:lnTo>
                    <a:pt x="130" y="14"/>
                  </a:lnTo>
                  <a:lnTo>
                    <a:pt x="123" y="20"/>
                  </a:lnTo>
                  <a:lnTo>
                    <a:pt x="117" y="25"/>
                  </a:lnTo>
                  <a:lnTo>
                    <a:pt x="113" y="31"/>
                  </a:lnTo>
                  <a:lnTo>
                    <a:pt x="107" y="40"/>
                  </a:lnTo>
                  <a:lnTo>
                    <a:pt x="101" y="48"/>
                  </a:lnTo>
                  <a:lnTo>
                    <a:pt x="95" y="58"/>
                  </a:lnTo>
                  <a:lnTo>
                    <a:pt x="91" y="66"/>
                  </a:lnTo>
                  <a:lnTo>
                    <a:pt x="86" y="73"/>
                  </a:lnTo>
                  <a:lnTo>
                    <a:pt x="83" y="78"/>
                  </a:lnTo>
                  <a:lnTo>
                    <a:pt x="79" y="83"/>
                  </a:lnTo>
                  <a:lnTo>
                    <a:pt x="77" y="86"/>
                  </a:lnTo>
                  <a:lnTo>
                    <a:pt x="70" y="93"/>
                  </a:lnTo>
                  <a:lnTo>
                    <a:pt x="61" y="104"/>
                  </a:lnTo>
                  <a:lnTo>
                    <a:pt x="50" y="115"/>
                  </a:lnTo>
                  <a:lnTo>
                    <a:pt x="44" y="126"/>
                  </a:lnTo>
                  <a:lnTo>
                    <a:pt x="39" y="134"/>
                  </a:lnTo>
                  <a:lnTo>
                    <a:pt x="33" y="144"/>
                  </a:lnTo>
                  <a:lnTo>
                    <a:pt x="26" y="152"/>
                  </a:lnTo>
                  <a:lnTo>
                    <a:pt x="22" y="159"/>
                  </a:lnTo>
                  <a:lnTo>
                    <a:pt x="15" y="170"/>
                  </a:lnTo>
                  <a:lnTo>
                    <a:pt x="7" y="190"/>
                  </a:lnTo>
                  <a:lnTo>
                    <a:pt x="1" y="210"/>
                  </a:lnTo>
                  <a:lnTo>
                    <a:pt x="0" y="221"/>
                  </a:lnTo>
                  <a:lnTo>
                    <a:pt x="3" y="225"/>
                  </a:lnTo>
                  <a:lnTo>
                    <a:pt x="11" y="229"/>
                  </a:lnTo>
                  <a:lnTo>
                    <a:pt x="21" y="235"/>
                  </a:lnTo>
                  <a:lnTo>
                    <a:pt x="32" y="241"/>
                  </a:lnTo>
                  <a:lnTo>
                    <a:pt x="45" y="246"/>
                  </a:lnTo>
                  <a:lnTo>
                    <a:pt x="57" y="251"/>
                  </a:lnTo>
                  <a:lnTo>
                    <a:pt x="69" y="256"/>
                  </a:lnTo>
                  <a:lnTo>
                    <a:pt x="78" y="259"/>
                  </a:lnTo>
                  <a:lnTo>
                    <a:pt x="100" y="266"/>
                  </a:lnTo>
                  <a:lnTo>
                    <a:pt x="125" y="273"/>
                  </a:lnTo>
                  <a:lnTo>
                    <a:pt x="152" y="279"/>
                  </a:lnTo>
                  <a:lnTo>
                    <a:pt x="177" y="284"/>
                  </a:lnTo>
                  <a:lnTo>
                    <a:pt x="201" y="289"/>
                  </a:lnTo>
                  <a:lnTo>
                    <a:pt x="221" y="292"/>
                  </a:lnTo>
                  <a:lnTo>
                    <a:pt x="237" y="295"/>
                  </a:lnTo>
                  <a:lnTo>
                    <a:pt x="245" y="295"/>
                  </a:lnTo>
                  <a:lnTo>
                    <a:pt x="250" y="294"/>
                  </a:lnTo>
                  <a:lnTo>
                    <a:pt x="253" y="291"/>
                  </a:lnTo>
                  <a:lnTo>
                    <a:pt x="257" y="288"/>
                  </a:lnTo>
                  <a:lnTo>
                    <a:pt x="258" y="283"/>
                  </a:lnTo>
                  <a:lnTo>
                    <a:pt x="257" y="279"/>
                  </a:lnTo>
                  <a:lnTo>
                    <a:pt x="254" y="274"/>
                  </a:lnTo>
                  <a:lnTo>
                    <a:pt x="251" y="272"/>
                  </a:lnTo>
                  <a:lnTo>
                    <a:pt x="247" y="269"/>
                  </a:lnTo>
                  <a:lnTo>
                    <a:pt x="243" y="267"/>
                  </a:lnTo>
                  <a:lnTo>
                    <a:pt x="234" y="263"/>
                  </a:lnTo>
                  <a:lnTo>
                    <a:pt x="221" y="256"/>
                  </a:lnTo>
                  <a:lnTo>
                    <a:pt x="206" y="249"/>
                  </a:lnTo>
                  <a:lnTo>
                    <a:pt x="191" y="242"/>
                  </a:lnTo>
                  <a:lnTo>
                    <a:pt x="178" y="235"/>
                  </a:lnTo>
                  <a:lnTo>
                    <a:pt x="168" y="229"/>
                  </a:lnTo>
                  <a:lnTo>
                    <a:pt x="162" y="226"/>
                  </a:lnTo>
                  <a:lnTo>
                    <a:pt x="158" y="222"/>
                  </a:lnTo>
                  <a:lnTo>
                    <a:pt x="152" y="219"/>
                  </a:lnTo>
                  <a:lnTo>
                    <a:pt x="145" y="214"/>
                  </a:lnTo>
                  <a:lnTo>
                    <a:pt x="137" y="208"/>
                  </a:lnTo>
                  <a:lnTo>
                    <a:pt x="128" y="204"/>
                  </a:lnTo>
                  <a:lnTo>
                    <a:pt x="118" y="199"/>
                  </a:lnTo>
                  <a:lnTo>
                    <a:pt x="108" y="197"/>
                  </a:lnTo>
                  <a:lnTo>
                    <a:pt x="99" y="195"/>
                  </a:lnTo>
                  <a:lnTo>
                    <a:pt x="105" y="181"/>
                  </a:lnTo>
                  <a:lnTo>
                    <a:pt x="113" y="170"/>
                  </a:lnTo>
                  <a:lnTo>
                    <a:pt x="123" y="161"/>
                  </a:lnTo>
                  <a:lnTo>
                    <a:pt x="132" y="151"/>
                  </a:lnTo>
                  <a:lnTo>
                    <a:pt x="137" y="144"/>
                  </a:lnTo>
                  <a:lnTo>
                    <a:pt x="144" y="136"/>
                  </a:lnTo>
                  <a:lnTo>
                    <a:pt x="151" y="127"/>
                  </a:lnTo>
                  <a:lnTo>
                    <a:pt x="159" y="118"/>
                  </a:lnTo>
                  <a:lnTo>
                    <a:pt x="167" y="108"/>
                  </a:lnTo>
                  <a:lnTo>
                    <a:pt x="175" y="100"/>
                  </a:lnTo>
                  <a:lnTo>
                    <a:pt x="183" y="92"/>
                  </a:lnTo>
                  <a:lnTo>
                    <a:pt x="189" y="88"/>
                  </a:lnTo>
                  <a:lnTo>
                    <a:pt x="200" y="78"/>
                  </a:lnTo>
                  <a:lnTo>
                    <a:pt x="208" y="65"/>
                  </a:lnTo>
                  <a:lnTo>
                    <a:pt x="214" y="51"/>
                  </a:lnTo>
                  <a:lnTo>
                    <a:pt x="216" y="38"/>
                  </a:lnTo>
                  <a:lnTo>
                    <a:pt x="215" y="32"/>
                  </a:lnTo>
                  <a:lnTo>
                    <a:pt x="214" y="27"/>
                  </a:lnTo>
                  <a:lnTo>
                    <a:pt x="211" y="21"/>
                  </a:lnTo>
                  <a:lnTo>
                    <a:pt x="206" y="15"/>
                  </a:lnTo>
                  <a:lnTo>
                    <a:pt x="199" y="9"/>
                  </a:lnTo>
                  <a:lnTo>
                    <a:pt x="191" y="5"/>
                  </a:lnTo>
                  <a:lnTo>
                    <a:pt x="182" y="1"/>
                  </a:lnTo>
                  <a:lnTo>
                    <a:pt x="170" y="0"/>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52" name="Freeform 183"/>
            <p:cNvSpPr>
              <a:spLocks/>
            </p:cNvSpPr>
            <p:nvPr/>
          </p:nvSpPr>
          <p:spPr bwMode="auto">
            <a:xfrm flipH="1">
              <a:off x="2160" y="2542"/>
              <a:ext cx="9" cy="9"/>
            </a:xfrm>
            <a:custGeom>
              <a:avLst/>
              <a:gdLst>
                <a:gd name="T0" fmla="*/ 1 w 18"/>
                <a:gd name="T1" fmla="*/ 1 h 18"/>
                <a:gd name="T2" fmla="*/ 1 w 18"/>
                <a:gd name="T3" fmla="*/ 1 h 18"/>
                <a:gd name="T4" fmla="*/ 1 w 18"/>
                <a:gd name="T5" fmla="*/ 1 h 18"/>
                <a:gd name="T6" fmla="*/ 1 w 18"/>
                <a:gd name="T7" fmla="*/ 1 h 18"/>
                <a:gd name="T8" fmla="*/ 1 w 18"/>
                <a:gd name="T9" fmla="*/ 1 h 18"/>
                <a:gd name="T10" fmla="*/ 1 w 18"/>
                <a:gd name="T11" fmla="*/ 1 h 18"/>
                <a:gd name="T12" fmla="*/ 1 w 18"/>
                <a:gd name="T13" fmla="*/ 1 h 18"/>
                <a:gd name="T14" fmla="*/ 1 w 18"/>
                <a:gd name="T15" fmla="*/ 1 h 18"/>
                <a:gd name="T16" fmla="*/ 1 w 18"/>
                <a:gd name="T17" fmla="*/ 0 h 18"/>
                <a:gd name="T18" fmla="*/ 1 w 18"/>
                <a:gd name="T19" fmla="*/ 0 h 18"/>
                <a:gd name="T20" fmla="*/ 1 w 18"/>
                <a:gd name="T21" fmla="*/ 1 h 18"/>
                <a:gd name="T22" fmla="*/ 1 w 18"/>
                <a:gd name="T23" fmla="*/ 1 h 18"/>
                <a:gd name="T24" fmla="*/ 0 w 18"/>
                <a:gd name="T25" fmla="*/ 1 h 18"/>
                <a:gd name="T26" fmla="*/ 0 w 18"/>
                <a:gd name="T27" fmla="*/ 1 h 18"/>
                <a:gd name="T28" fmla="*/ 1 w 18"/>
                <a:gd name="T29" fmla="*/ 1 h 18"/>
                <a:gd name="T30" fmla="*/ 1 w 18"/>
                <a:gd name="T31" fmla="*/ 1 h 18"/>
                <a:gd name="T32" fmla="*/ 1 w 18"/>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8"/>
                <a:gd name="T53" fmla="*/ 18 w 18"/>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8">
                  <a:moveTo>
                    <a:pt x="9" y="18"/>
                  </a:moveTo>
                  <a:lnTo>
                    <a:pt x="13" y="18"/>
                  </a:lnTo>
                  <a:lnTo>
                    <a:pt x="16" y="16"/>
                  </a:lnTo>
                  <a:lnTo>
                    <a:pt x="17" y="13"/>
                  </a:lnTo>
                  <a:lnTo>
                    <a:pt x="18" y="9"/>
                  </a:lnTo>
                  <a:lnTo>
                    <a:pt x="18" y="6"/>
                  </a:lnTo>
                  <a:lnTo>
                    <a:pt x="16" y="2"/>
                  </a:lnTo>
                  <a:lnTo>
                    <a:pt x="14" y="1"/>
                  </a:lnTo>
                  <a:lnTo>
                    <a:pt x="9" y="0"/>
                  </a:lnTo>
                  <a:lnTo>
                    <a:pt x="6" y="0"/>
                  </a:lnTo>
                  <a:lnTo>
                    <a:pt x="3" y="2"/>
                  </a:lnTo>
                  <a:lnTo>
                    <a:pt x="1" y="5"/>
                  </a:lnTo>
                  <a:lnTo>
                    <a:pt x="0" y="9"/>
                  </a:lnTo>
                  <a:lnTo>
                    <a:pt x="0" y="13"/>
                  </a:lnTo>
                  <a:lnTo>
                    <a:pt x="2" y="15"/>
                  </a:lnTo>
                  <a:lnTo>
                    <a:pt x="6" y="17"/>
                  </a:lnTo>
                  <a:lnTo>
                    <a:pt x="9"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53" name="Freeform 184"/>
            <p:cNvSpPr>
              <a:spLocks/>
            </p:cNvSpPr>
            <p:nvPr/>
          </p:nvSpPr>
          <p:spPr bwMode="auto">
            <a:xfrm flipH="1">
              <a:off x="2202" y="2422"/>
              <a:ext cx="10" cy="10"/>
            </a:xfrm>
            <a:custGeom>
              <a:avLst/>
              <a:gdLst>
                <a:gd name="T0" fmla="*/ 1 w 19"/>
                <a:gd name="T1" fmla="*/ 1 h 20"/>
                <a:gd name="T2" fmla="*/ 1 w 19"/>
                <a:gd name="T3" fmla="*/ 1 h 20"/>
                <a:gd name="T4" fmla="*/ 1 w 19"/>
                <a:gd name="T5" fmla="*/ 1 h 20"/>
                <a:gd name="T6" fmla="*/ 1 w 19"/>
                <a:gd name="T7" fmla="*/ 1 h 20"/>
                <a:gd name="T8" fmla="*/ 1 w 19"/>
                <a:gd name="T9" fmla="*/ 1 h 20"/>
                <a:gd name="T10" fmla="*/ 1 w 19"/>
                <a:gd name="T11" fmla="*/ 1 h 20"/>
                <a:gd name="T12" fmla="*/ 1 w 19"/>
                <a:gd name="T13" fmla="*/ 1 h 20"/>
                <a:gd name="T14" fmla="*/ 1 w 19"/>
                <a:gd name="T15" fmla="*/ 1 h 20"/>
                <a:gd name="T16" fmla="*/ 1 w 19"/>
                <a:gd name="T17" fmla="*/ 0 h 20"/>
                <a:gd name="T18" fmla="*/ 1 w 19"/>
                <a:gd name="T19" fmla="*/ 1 h 20"/>
                <a:gd name="T20" fmla="*/ 1 w 19"/>
                <a:gd name="T21" fmla="*/ 1 h 20"/>
                <a:gd name="T22" fmla="*/ 1 w 19"/>
                <a:gd name="T23" fmla="*/ 1 h 20"/>
                <a:gd name="T24" fmla="*/ 0 w 19"/>
                <a:gd name="T25" fmla="*/ 1 h 20"/>
                <a:gd name="T26" fmla="*/ 1 w 19"/>
                <a:gd name="T27" fmla="*/ 1 h 20"/>
                <a:gd name="T28" fmla="*/ 1 w 19"/>
                <a:gd name="T29" fmla="*/ 1 h 20"/>
                <a:gd name="T30" fmla="*/ 1 w 19"/>
                <a:gd name="T31" fmla="*/ 1 h 20"/>
                <a:gd name="T32" fmla="*/ 1 w 19"/>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9" y="20"/>
                  </a:moveTo>
                  <a:lnTo>
                    <a:pt x="14" y="19"/>
                  </a:lnTo>
                  <a:lnTo>
                    <a:pt x="16" y="18"/>
                  </a:lnTo>
                  <a:lnTo>
                    <a:pt x="18" y="14"/>
                  </a:lnTo>
                  <a:lnTo>
                    <a:pt x="19" y="11"/>
                  </a:lnTo>
                  <a:lnTo>
                    <a:pt x="18" y="7"/>
                  </a:lnTo>
                  <a:lnTo>
                    <a:pt x="17" y="4"/>
                  </a:lnTo>
                  <a:lnTo>
                    <a:pt x="14" y="2"/>
                  </a:lnTo>
                  <a:lnTo>
                    <a:pt x="10" y="0"/>
                  </a:lnTo>
                  <a:lnTo>
                    <a:pt x="5" y="2"/>
                  </a:lnTo>
                  <a:lnTo>
                    <a:pt x="3" y="3"/>
                  </a:lnTo>
                  <a:lnTo>
                    <a:pt x="1" y="6"/>
                  </a:lnTo>
                  <a:lnTo>
                    <a:pt x="0" y="10"/>
                  </a:lnTo>
                  <a:lnTo>
                    <a:pt x="1" y="14"/>
                  </a:lnTo>
                  <a:lnTo>
                    <a:pt x="3" y="17"/>
                  </a:lnTo>
                  <a:lnTo>
                    <a:pt x="5" y="19"/>
                  </a:lnTo>
                  <a:lnTo>
                    <a:pt x="9" y="2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54" name="Freeform 185"/>
            <p:cNvSpPr>
              <a:spLocks/>
            </p:cNvSpPr>
            <p:nvPr/>
          </p:nvSpPr>
          <p:spPr bwMode="auto">
            <a:xfrm flipH="1">
              <a:off x="2178" y="2403"/>
              <a:ext cx="97" cy="96"/>
            </a:xfrm>
            <a:custGeom>
              <a:avLst/>
              <a:gdLst>
                <a:gd name="T0" fmla="*/ 0 w 195"/>
                <a:gd name="T1" fmla="*/ 0 h 194"/>
                <a:gd name="T2" fmla="*/ 0 w 195"/>
                <a:gd name="T3" fmla="*/ 0 h 194"/>
                <a:gd name="T4" fmla="*/ 0 w 195"/>
                <a:gd name="T5" fmla="*/ 0 h 194"/>
                <a:gd name="T6" fmla="*/ 0 w 195"/>
                <a:gd name="T7" fmla="*/ 0 h 194"/>
                <a:gd name="T8" fmla="*/ 0 w 195"/>
                <a:gd name="T9" fmla="*/ 0 h 194"/>
                <a:gd name="T10" fmla="*/ 0 w 195"/>
                <a:gd name="T11" fmla="*/ 0 h 194"/>
                <a:gd name="T12" fmla="*/ 0 w 195"/>
                <a:gd name="T13" fmla="*/ 0 h 194"/>
                <a:gd name="T14" fmla="*/ 0 w 195"/>
                <a:gd name="T15" fmla="*/ 0 h 194"/>
                <a:gd name="T16" fmla="*/ 0 w 195"/>
                <a:gd name="T17" fmla="*/ 0 h 194"/>
                <a:gd name="T18" fmla="*/ 0 w 195"/>
                <a:gd name="T19" fmla="*/ 0 h 194"/>
                <a:gd name="T20" fmla="*/ 0 w 195"/>
                <a:gd name="T21" fmla="*/ 0 h 194"/>
                <a:gd name="T22" fmla="*/ 0 w 195"/>
                <a:gd name="T23" fmla="*/ 0 h 194"/>
                <a:gd name="T24" fmla="*/ 0 w 195"/>
                <a:gd name="T25" fmla="*/ 0 h 194"/>
                <a:gd name="T26" fmla="*/ 0 w 195"/>
                <a:gd name="T27" fmla="*/ 0 h 194"/>
                <a:gd name="T28" fmla="*/ 0 w 195"/>
                <a:gd name="T29" fmla="*/ 0 h 194"/>
                <a:gd name="T30" fmla="*/ 0 w 195"/>
                <a:gd name="T31" fmla="*/ 0 h 194"/>
                <a:gd name="T32" fmla="*/ 0 w 195"/>
                <a:gd name="T33" fmla="*/ 0 h 194"/>
                <a:gd name="T34" fmla="*/ 0 w 195"/>
                <a:gd name="T35" fmla="*/ 0 h 194"/>
                <a:gd name="T36" fmla="*/ 0 w 195"/>
                <a:gd name="T37" fmla="*/ 0 h 194"/>
                <a:gd name="T38" fmla="*/ 0 w 195"/>
                <a:gd name="T39" fmla="*/ 0 h 194"/>
                <a:gd name="T40" fmla="*/ 0 w 195"/>
                <a:gd name="T41" fmla="*/ 0 h 194"/>
                <a:gd name="T42" fmla="*/ 0 w 195"/>
                <a:gd name="T43" fmla="*/ 0 h 194"/>
                <a:gd name="T44" fmla="*/ 0 w 195"/>
                <a:gd name="T45" fmla="*/ 0 h 194"/>
                <a:gd name="T46" fmla="*/ 0 w 195"/>
                <a:gd name="T47" fmla="*/ 0 h 194"/>
                <a:gd name="T48" fmla="*/ 0 w 195"/>
                <a:gd name="T49" fmla="*/ 0 h 194"/>
                <a:gd name="T50" fmla="*/ 0 w 195"/>
                <a:gd name="T51" fmla="*/ 0 h 194"/>
                <a:gd name="T52" fmla="*/ 0 w 195"/>
                <a:gd name="T53" fmla="*/ 0 h 194"/>
                <a:gd name="T54" fmla="*/ 0 w 195"/>
                <a:gd name="T55" fmla="*/ 0 h 194"/>
                <a:gd name="T56" fmla="*/ 0 w 195"/>
                <a:gd name="T57" fmla="*/ 0 h 194"/>
                <a:gd name="T58" fmla="*/ 0 w 195"/>
                <a:gd name="T59" fmla="*/ 0 h 194"/>
                <a:gd name="T60" fmla="*/ 0 w 195"/>
                <a:gd name="T61" fmla="*/ 0 h 194"/>
                <a:gd name="T62" fmla="*/ 0 w 195"/>
                <a:gd name="T63" fmla="*/ 0 h 194"/>
                <a:gd name="T64" fmla="*/ 0 w 195"/>
                <a:gd name="T65" fmla="*/ 0 h 194"/>
                <a:gd name="T66" fmla="*/ 0 w 195"/>
                <a:gd name="T67" fmla="*/ 0 h 194"/>
                <a:gd name="T68" fmla="*/ 0 w 195"/>
                <a:gd name="T69" fmla="*/ 0 h 194"/>
                <a:gd name="T70" fmla="*/ 0 w 195"/>
                <a:gd name="T71" fmla="*/ 0 h 194"/>
                <a:gd name="T72" fmla="*/ 0 w 195"/>
                <a:gd name="T73" fmla="*/ 0 h 194"/>
                <a:gd name="T74" fmla="*/ 0 w 195"/>
                <a:gd name="T75" fmla="*/ 0 h 194"/>
                <a:gd name="T76" fmla="*/ 0 w 195"/>
                <a:gd name="T77" fmla="*/ 0 h 194"/>
                <a:gd name="T78" fmla="*/ 0 w 195"/>
                <a:gd name="T79" fmla="*/ 0 h 194"/>
                <a:gd name="T80" fmla="*/ 0 w 195"/>
                <a:gd name="T81" fmla="*/ 0 h 19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5"/>
                <a:gd name="T124" fmla="*/ 0 h 194"/>
                <a:gd name="T125" fmla="*/ 195 w 195"/>
                <a:gd name="T126" fmla="*/ 194 h 19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5" h="194">
                  <a:moveTo>
                    <a:pt x="0" y="157"/>
                  </a:moveTo>
                  <a:lnTo>
                    <a:pt x="6" y="163"/>
                  </a:lnTo>
                  <a:lnTo>
                    <a:pt x="15" y="170"/>
                  </a:lnTo>
                  <a:lnTo>
                    <a:pt x="25" y="174"/>
                  </a:lnTo>
                  <a:lnTo>
                    <a:pt x="38" y="180"/>
                  </a:lnTo>
                  <a:lnTo>
                    <a:pt x="51" y="185"/>
                  </a:lnTo>
                  <a:lnTo>
                    <a:pt x="63" y="188"/>
                  </a:lnTo>
                  <a:lnTo>
                    <a:pt x="75" y="192"/>
                  </a:lnTo>
                  <a:lnTo>
                    <a:pt x="84" y="194"/>
                  </a:lnTo>
                  <a:lnTo>
                    <a:pt x="97" y="181"/>
                  </a:lnTo>
                  <a:lnTo>
                    <a:pt x="113" y="164"/>
                  </a:lnTo>
                  <a:lnTo>
                    <a:pt x="130" y="146"/>
                  </a:lnTo>
                  <a:lnTo>
                    <a:pt x="147" y="126"/>
                  </a:lnTo>
                  <a:lnTo>
                    <a:pt x="165" y="106"/>
                  </a:lnTo>
                  <a:lnTo>
                    <a:pt x="179" y="88"/>
                  </a:lnTo>
                  <a:lnTo>
                    <a:pt x="189" y="73"/>
                  </a:lnTo>
                  <a:lnTo>
                    <a:pt x="194" y="62"/>
                  </a:lnTo>
                  <a:lnTo>
                    <a:pt x="195" y="52"/>
                  </a:lnTo>
                  <a:lnTo>
                    <a:pt x="195" y="42"/>
                  </a:lnTo>
                  <a:lnTo>
                    <a:pt x="194" y="33"/>
                  </a:lnTo>
                  <a:lnTo>
                    <a:pt x="191" y="25"/>
                  </a:lnTo>
                  <a:lnTo>
                    <a:pt x="187" y="17"/>
                  </a:lnTo>
                  <a:lnTo>
                    <a:pt x="181" y="11"/>
                  </a:lnTo>
                  <a:lnTo>
                    <a:pt x="172" y="5"/>
                  </a:lnTo>
                  <a:lnTo>
                    <a:pt x="160" y="2"/>
                  </a:lnTo>
                  <a:lnTo>
                    <a:pt x="147" y="0"/>
                  </a:lnTo>
                  <a:lnTo>
                    <a:pt x="135" y="2"/>
                  </a:lnTo>
                  <a:lnTo>
                    <a:pt x="123" y="4"/>
                  </a:lnTo>
                  <a:lnTo>
                    <a:pt x="113" y="9"/>
                  </a:lnTo>
                  <a:lnTo>
                    <a:pt x="104" y="13"/>
                  </a:lnTo>
                  <a:lnTo>
                    <a:pt x="96" y="19"/>
                  </a:lnTo>
                  <a:lnTo>
                    <a:pt x="89" y="26"/>
                  </a:lnTo>
                  <a:lnTo>
                    <a:pt x="83" y="32"/>
                  </a:lnTo>
                  <a:lnTo>
                    <a:pt x="76" y="41"/>
                  </a:lnTo>
                  <a:lnTo>
                    <a:pt x="66" y="57"/>
                  </a:lnTo>
                  <a:lnTo>
                    <a:pt x="52" y="75"/>
                  </a:lnTo>
                  <a:lnTo>
                    <a:pt x="38" y="95"/>
                  </a:lnTo>
                  <a:lnTo>
                    <a:pt x="24" y="116"/>
                  </a:lnTo>
                  <a:lnTo>
                    <a:pt x="13" y="134"/>
                  </a:lnTo>
                  <a:lnTo>
                    <a:pt x="5" y="148"/>
                  </a:lnTo>
                  <a:lnTo>
                    <a:pt x="0" y="157"/>
                  </a:lnTo>
                  <a:close/>
                </a:path>
              </a:pathLst>
            </a:custGeom>
            <a:solidFill>
              <a:srgbClr val="FFDD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55" name="Freeform 186"/>
            <p:cNvSpPr>
              <a:spLocks/>
            </p:cNvSpPr>
            <p:nvPr/>
          </p:nvSpPr>
          <p:spPr bwMode="auto">
            <a:xfrm flipH="1">
              <a:off x="2086" y="2593"/>
              <a:ext cx="210" cy="246"/>
            </a:xfrm>
            <a:custGeom>
              <a:avLst/>
              <a:gdLst>
                <a:gd name="T0" fmla="*/ 0 w 422"/>
                <a:gd name="T1" fmla="*/ 0 h 493"/>
                <a:gd name="T2" fmla="*/ 0 w 422"/>
                <a:gd name="T3" fmla="*/ 0 h 493"/>
                <a:gd name="T4" fmla="*/ 0 w 422"/>
                <a:gd name="T5" fmla="*/ 0 h 493"/>
                <a:gd name="T6" fmla="*/ 0 w 422"/>
                <a:gd name="T7" fmla="*/ 0 h 493"/>
                <a:gd name="T8" fmla="*/ 0 w 422"/>
                <a:gd name="T9" fmla="*/ 0 h 493"/>
                <a:gd name="T10" fmla="*/ 0 w 422"/>
                <a:gd name="T11" fmla="*/ 0 h 493"/>
                <a:gd name="T12" fmla="*/ 0 w 422"/>
                <a:gd name="T13" fmla="*/ 0 h 493"/>
                <a:gd name="T14" fmla="*/ 0 w 422"/>
                <a:gd name="T15" fmla="*/ 0 h 493"/>
                <a:gd name="T16" fmla="*/ 0 w 422"/>
                <a:gd name="T17" fmla="*/ 0 h 493"/>
                <a:gd name="T18" fmla="*/ 0 w 422"/>
                <a:gd name="T19" fmla="*/ 0 h 493"/>
                <a:gd name="T20" fmla="*/ 0 w 422"/>
                <a:gd name="T21" fmla="*/ 0 h 493"/>
                <a:gd name="T22" fmla="*/ 0 w 422"/>
                <a:gd name="T23" fmla="*/ 0 h 493"/>
                <a:gd name="T24" fmla="*/ 0 w 422"/>
                <a:gd name="T25" fmla="*/ 0 h 493"/>
                <a:gd name="T26" fmla="*/ 0 w 422"/>
                <a:gd name="T27" fmla="*/ 0 h 493"/>
                <a:gd name="T28" fmla="*/ 0 w 422"/>
                <a:gd name="T29" fmla="*/ 0 h 493"/>
                <a:gd name="T30" fmla="*/ 0 w 422"/>
                <a:gd name="T31" fmla="*/ 0 h 493"/>
                <a:gd name="T32" fmla="*/ 0 w 422"/>
                <a:gd name="T33" fmla="*/ 0 h 493"/>
                <a:gd name="T34" fmla="*/ 0 w 422"/>
                <a:gd name="T35" fmla="*/ 0 h 493"/>
                <a:gd name="T36" fmla="*/ 0 w 422"/>
                <a:gd name="T37" fmla="*/ 0 h 493"/>
                <a:gd name="T38" fmla="*/ 0 w 422"/>
                <a:gd name="T39" fmla="*/ 0 h 493"/>
                <a:gd name="T40" fmla="*/ 0 w 422"/>
                <a:gd name="T41" fmla="*/ 0 h 493"/>
                <a:gd name="T42" fmla="*/ 0 w 422"/>
                <a:gd name="T43" fmla="*/ 0 h 493"/>
                <a:gd name="T44" fmla="*/ 0 w 422"/>
                <a:gd name="T45" fmla="*/ 0 h 493"/>
                <a:gd name="T46" fmla="*/ 0 w 422"/>
                <a:gd name="T47" fmla="*/ 0 h 493"/>
                <a:gd name="T48" fmla="*/ 0 w 422"/>
                <a:gd name="T49" fmla="*/ 0 h 493"/>
                <a:gd name="T50" fmla="*/ 0 w 422"/>
                <a:gd name="T51" fmla="*/ 0 h 493"/>
                <a:gd name="T52" fmla="*/ 0 w 422"/>
                <a:gd name="T53" fmla="*/ 0 h 493"/>
                <a:gd name="T54" fmla="*/ 0 w 422"/>
                <a:gd name="T55" fmla="*/ 0 h 493"/>
                <a:gd name="T56" fmla="*/ 0 w 422"/>
                <a:gd name="T57" fmla="*/ 0 h 493"/>
                <a:gd name="T58" fmla="*/ 0 w 422"/>
                <a:gd name="T59" fmla="*/ 0 h 493"/>
                <a:gd name="T60" fmla="*/ 0 w 422"/>
                <a:gd name="T61" fmla="*/ 0 h 493"/>
                <a:gd name="T62" fmla="*/ 0 w 422"/>
                <a:gd name="T63" fmla="*/ 0 h 493"/>
                <a:gd name="T64" fmla="*/ 0 w 422"/>
                <a:gd name="T65" fmla="*/ 0 h 493"/>
                <a:gd name="T66" fmla="*/ 0 w 422"/>
                <a:gd name="T67" fmla="*/ 0 h 493"/>
                <a:gd name="T68" fmla="*/ 0 w 422"/>
                <a:gd name="T69" fmla="*/ 0 h 493"/>
                <a:gd name="T70" fmla="*/ 0 w 422"/>
                <a:gd name="T71" fmla="*/ 0 h 493"/>
                <a:gd name="T72" fmla="*/ 0 w 422"/>
                <a:gd name="T73" fmla="*/ 0 h 493"/>
                <a:gd name="T74" fmla="*/ 0 w 422"/>
                <a:gd name="T75" fmla="*/ 0 h 493"/>
                <a:gd name="T76" fmla="*/ 0 w 422"/>
                <a:gd name="T77" fmla="*/ 0 h 493"/>
                <a:gd name="T78" fmla="*/ 0 w 422"/>
                <a:gd name="T79" fmla="*/ 0 h 493"/>
                <a:gd name="T80" fmla="*/ 0 w 422"/>
                <a:gd name="T81" fmla="*/ 0 h 493"/>
                <a:gd name="T82" fmla="*/ 0 w 422"/>
                <a:gd name="T83" fmla="*/ 0 h 493"/>
                <a:gd name="T84" fmla="*/ 0 w 422"/>
                <a:gd name="T85" fmla="*/ 0 h 493"/>
                <a:gd name="T86" fmla="*/ 0 w 422"/>
                <a:gd name="T87" fmla="*/ 0 h 493"/>
                <a:gd name="T88" fmla="*/ 0 w 422"/>
                <a:gd name="T89" fmla="*/ 0 h 493"/>
                <a:gd name="T90" fmla="*/ 0 w 422"/>
                <a:gd name="T91" fmla="*/ 0 h 493"/>
                <a:gd name="T92" fmla="*/ 0 w 422"/>
                <a:gd name="T93" fmla="*/ 0 h 493"/>
                <a:gd name="T94" fmla="*/ 0 w 422"/>
                <a:gd name="T95" fmla="*/ 0 h 493"/>
                <a:gd name="T96" fmla="*/ 0 w 422"/>
                <a:gd name="T97" fmla="*/ 0 h 493"/>
                <a:gd name="T98" fmla="*/ 0 w 422"/>
                <a:gd name="T99" fmla="*/ 0 h 49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22"/>
                <a:gd name="T151" fmla="*/ 0 h 493"/>
                <a:gd name="T152" fmla="*/ 422 w 422"/>
                <a:gd name="T153" fmla="*/ 493 h 49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22" h="493">
                  <a:moveTo>
                    <a:pt x="33" y="135"/>
                  </a:moveTo>
                  <a:lnTo>
                    <a:pt x="21" y="126"/>
                  </a:lnTo>
                  <a:lnTo>
                    <a:pt x="13" y="117"/>
                  </a:lnTo>
                  <a:lnTo>
                    <a:pt x="6" y="104"/>
                  </a:lnTo>
                  <a:lnTo>
                    <a:pt x="2" y="92"/>
                  </a:lnTo>
                  <a:lnTo>
                    <a:pt x="0" y="79"/>
                  </a:lnTo>
                  <a:lnTo>
                    <a:pt x="0" y="66"/>
                  </a:lnTo>
                  <a:lnTo>
                    <a:pt x="5" y="52"/>
                  </a:lnTo>
                  <a:lnTo>
                    <a:pt x="12" y="39"/>
                  </a:lnTo>
                  <a:lnTo>
                    <a:pt x="22" y="27"/>
                  </a:lnTo>
                  <a:lnTo>
                    <a:pt x="34" y="18"/>
                  </a:lnTo>
                  <a:lnTo>
                    <a:pt x="48" y="11"/>
                  </a:lnTo>
                  <a:lnTo>
                    <a:pt x="61" y="5"/>
                  </a:lnTo>
                  <a:lnTo>
                    <a:pt x="76" y="1"/>
                  </a:lnTo>
                  <a:lnTo>
                    <a:pt x="93" y="0"/>
                  </a:lnTo>
                  <a:lnTo>
                    <a:pt x="110" y="0"/>
                  </a:lnTo>
                  <a:lnTo>
                    <a:pt x="128" y="3"/>
                  </a:lnTo>
                  <a:lnTo>
                    <a:pt x="147" y="5"/>
                  </a:lnTo>
                  <a:lnTo>
                    <a:pt x="166" y="10"/>
                  </a:lnTo>
                  <a:lnTo>
                    <a:pt x="187" y="14"/>
                  </a:lnTo>
                  <a:lnTo>
                    <a:pt x="208" y="20"/>
                  </a:lnTo>
                  <a:lnTo>
                    <a:pt x="230" y="26"/>
                  </a:lnTo>
                  <a:lnTo>
                    <a:pt x="250" y="31"/>
                  </a:lnTo>
                  <a:lnTo>
                    <a:pt x="273" y="38"/>
                  </a:lnTo>
                  <a:lnTo>
                    <a:pt x="295" y="44"/>
                  </a:lnTo>
                  <a:lnTo>
                    <a:pt x="303" y="46"/>
                  </a:lnTo>
                  <a:lnTo>
                    <a:pt x="313" y="49"/>
                  </a:lnTo>
                  <a:lnTo>
                    <a:pt x="322" y="52"/>
                  </a:lnTo>
                  <a:lnTo>
                    <a:pt x="331" y="54"/>
                  </a:lnTo>
                  <a:lnTo>
                    <a:pt x="340" y="57"/>
                  </a:lnTo>
                  <a:lnTo>
                    <a:pt x="349" y="59"/>
                  </a:lnTo>
                  <a:lnTo>
                    <a:pt x="357" y="61"/>
                  </a:lnTo>
                  <a:lnTo>
                    <a:pt x="366" y="62"/>
                  </a:lnTo>
                  <a:lnTo>
                    <a:pt x="372" y="64"/>
                  </a:lnTo>
                  <a:lnTo>
                    <a:pt x="381" y="66"/>
                  </a:lnTo>
                  <a:lnTo>
                    <a:pt x="387" y="68"/>
                  </a:lnTo>
                  <a:lnTo>
                    <a:pt x="396" y="72"/>
                  </a:lnTo>
                  <a:lnTo>
                    <a:pt x="401" y="75"/>
                  </a:lnTo>
                  <a:lnTo>
                    <a:pt x="408" y="80"/>
                  </a:lnTo>
                  <a:lnTo>
                    <a:pt x="413" y="83"/>
                  </a:lnTo>
                  <a:lnTo>
                    <a:pt x="417" y="88"/>
                  </a:lnTo>
                  <a:lnTo>
                    <a:pt x="422" y="98"/>
                  </a:lnTo>
                  <a:lnTo>
                    <a:pt x="422" y="112"/>
                  </a:lnTo>
                  <a:lnTo>
                    <a:pt x="417" y="127"/>
                  </a:lnTo>
                  <a:lnTo>
                    <a:pt x="410" y="141"/>
                  </a:lnTo>
                  <a:lnTo>
                    <a:pt x="402" y="158"/>
                  </a:lnTo>
                  <a:lnTo>
                    <a:pt x="394" y="180"/>
                  </a:lnTo>
                  <a:lnTo>
                    <a:pt x="389" y="202"/>
                  </a:lnTo>
                  <a:lnTo>
                    <a:pt x="384" y="217"/>
                  </a:lnTo>
                  <a:lnTo>
                    <a:pt x="378" y="233"/>
                  </a:lnTo>
                  <a:lnTo>
                    <a:pt x="367" y="265"/>
                  </a:lnTo>
                  <a:lnTo>
                    <a:pt x="352" y="310"/>
                  </a:lnTo>
                  <a:lnTo>
                    <a:pt x="334" y="359"/>
                  </a:lnTo>
                  <a:lnTo>
                    <a:pt x="316" y="408"/>
                  </a:lnTo>
                  <a:lnTo>
                    <a:pt x="301" y="450"/>
                  </a:lnTo>
                  <a:lnTo>
                    <a:pt x="288" y="481"/>
                  </a:lnTo>
                  <a:lnTo>
                    <a:pt x="283" y="493"/>
                  </a:lnTo>
                  <a:lnTo>
                    <a:pt x="278" y="490"/>
                  </a:lnTo>
                  <a:lnTo>
                    <a:pt x="273" y="480"/>
                  </a:lnTo>
                  <a:lnTo>
                    <a:pt x="270" y="467"/>
                  </a:lnTo>
                  <a:lnTo>
                    <a:pt x="268" y="454"/>
                  </a:lnTo>
                  <a:lnTo>
                    <a:pt x="266" y="434"/>
                  </a:lnTo>
                  <a:lnTo>
                    <a:pt x="269" y="406"/>
                  </a:lnTo>
                  <a:lnTo>
                    <a:pt x="271" y="377"/>
                  </a:lnTo>
                  <a:lnTo>
                    <a:pt x="273" y="355"/>
                  </a:lnTo>
                  <a:lnTo>
                    <a:pt x="273" y="334"/>
                  </a:lnTo>
                  <a:lnTo>
                    <a:pt x="273" y="304"/>
                  </a:lnTo>
                  <a:lnTo>
                    <a:pt x="275" y="270"/>
                  </a:lnTo>
                  <a:lnTo>
                    <a:pt x="279" y="233"/>
                  </a:lnTo>
                  <a:lnTo>
                    <a:pt x="288" y="202"/>
                  </a:lnTo>
                  <a:lnTo>
                    <a:pt x="298" y="180"/>
                  </a:lnTo>
                  <a:lnTo>
                    <a:pt x="306" y="166"/>
                  </a:lnTo>
                  <a:lnTo>
                    <a:pt x="310" y="158"/>
                  </a:lnTo>
                  <a:lnTo>
                    <a:pt x="309" y="152"/>
                  </a:lnTo>
                  <a:lnTo>
                    <a:pt x="303" y="150"/>
                  </a:lnTo>
                  <a:lnTo>
                    <a:pt x="295" y="149"/>
                  </a:lnTo>
                  <a:lnTo>
                    <a:pt x="286" y="148"/>
                  </a:lnTo>
                  <a:lnTo>
                    <a:pt x="277" y="147"/>
                  </a:lnTo>
                  <a:lnTo>
                    <a:pt x="264" y="147"/>
                  </a:lnTo>
                  <a:lnTo>
                    <a:pt x="250" y="148"/>
                  </a:lnTo>
                  <a:lnTo>
                    <a:pt x="234" y="149"/>
                  </a:lnTo>
                  <a:lnTo>
                    <a:pt x="219" y="150"/>
                  </a:lnTo>
                  <a:lnTo>
                    <a:pt x="204" y="151"/>
                  </a:lnTo>
                  <a:lnTo>
                    <a:pt x="193" y="152"/>
                  </a:lnTo>
                  <a:lnTo>
                    <a:pt x="184" y="153"/>
                  </a:lnTo>
                  <a:lnTo>
                    <a:pt x="175" y="153"/>
                  </a:lnTo>
                  <a:lnTo>
                    <a:pt x="166" y="153"/>
                  </a:lnTo>
                  <a:lnTo>
                    <a:pt x="156" y="153"/>
                  </a:lnTo>
                  <a:lnTo>
                    <a:pt x="144" y="153"/>
                  </a:lnTo>
                  <a:lnTo>
                    <a:pt x="133" y="153"/>
                  </a:lnTo>
                  <a:lnTo>
                    <a:pt x="124" y="152"/>
                  </a:lnTo>
                  <a:lnTo>
                    <a:pt x="114" y="152"/>
                  </a:lnTo>
                  <a:lnTo>
                    <a:pt x="109" y="152"/>
                  </a:lnTo>
                  <a:lnTo>
                    <a:pt x="102" y="152"/>
                  </a:lnTo>
                  <a:lnTo>
                    <a:pt x="93" y="151"/>
                  </a:lnTo>
                  <a:lnTo>
                    <a:pt x="83" y="150"/>
                  </a:lnTo>
                  <a:lnTo>
                    <a:pt x="73" y="149"/>
                  </a:lnTo>
                  <a:lnTo>
                    <a:pt x="61" y="147"/>
                  </a:lnTo>
                  <a:lnTo>
                    <a:pt x="51" y="143"/>
                  </a:lnTo>
                  <a:lnTo>
                    <a:pt x="41" y="140"/>
                  </a:lnTo>
                  <a:lnTo>
                    <a:pt x="33" y="135"/>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56" name="Freeform 187"/>
            <p:cNvSpPr>
              <a:spLocks/>
            </p:cNvSpPr>
            <p:nvPr/>
          </p:nvSpPr>
          <p:spPr bwMode="auto">
            <a:xfrm flipH="1">
              <a:off x="2150" y="2811"/>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0 h 19"/>
                <a:gd name="T12" fmla="*/ 1 w 20"/>
                <a:gd name="T13" fmla="*/ 0 h 19"/>
                <a:gd name="T14" fmla="*/ 1 w 20"/>
                <a:gd name="T15" fmla="*/ 1 h 19"/>
                <a:gd name="T16" fmla="*/ 1 w 20"/>
                <a:gd name="T17" fmla="*/ 1 h 19"/>
                <a:gd name="T18" fmla="*/ 0 w 20"/>
                <a:gd name="T19" fmla="*/ 1 h 19"/>
                <a:gd name="T20" fmla="*/ 0 w 20"/>
                <a:gd name="T21" fmla="*/ 1 h 19"/>
                <a:gd name="T22" fmla="*/ 1 w 20"/>
                <a:gd name="T23" fmla="*/ 1 h 19"/>
                <a:gd name="T24" fmla="*/ 1 w 20"/>
                <a:gd name="T25" fmla="*/ 1 h 19"/>
                <a:gd name="T26" fmla="*/ 1 w 20"/>
                <a:gd name="T27" fmla="*/ 1 h 19"/>
                <a:gd name="T28" fmla="*/ 1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18" y="16"/>
                  </a:moveTo>
                  <a:lnTo>
                    <a:pt x="20" y="12"/>
                  </a:lnTo>
                  <a:lnTo>
                    <a:pt x="20" y="9"/>
                  </a:lnTo>
                  <a:lnTo>
                    <a:pt x="19" y="5"/>
                  </a:lnTo>
                  <a:lnTo>
                    <a:pt x="17" y="2"/>
                  </a:lnTo>
                  <a:lnTo>
                    <a:pt x="13" y="0"/>
                  </a:lnTo>
                  <a:lnTo>
                    <a:pt x="10" y="0"/>
                  </a:lnTo>
                  <a:lnTo>
                    <a:pt x="6" y="2"/>
                  </a:lnTo>
                  <a:lnTo>
                    <a:pt x="3" y="4"/>
                  </a:lnTo>
                  <a:lnTo>
                    <a:pt x="0" y="8"/>
                  </a:lnTo>
                  <a:lnTo>
                    <a:pt x="0" y="11"/>
                  </a:lnTo>
                  <a:lnTo>
                    <a:pt x="3" y="15"/>
                  </a:lnTo>
                  <a:lnTo>
                    <a:pt x="5" y="18"/>
                  </a:lnTo>
                  <a:lnTo>
                    <a:pt x="8" y="19"/>
                  </a:lnTo>
                  <a:lnTo>
                    <a:pt x="12" y="19"/>
                  </a:lnTo>
                  <a:lnTo>
                    <a:pt x="15" y="18"/>
                  </a:lnTo>
                  <a:lnTo>
                    <a:pt x="18" y="16"/>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57" name="Freeform 188"/>
            <p:cNvSpPr>
              <a:spLocks/>
            </p:cNvSpPr>
            <p:nvPr/>
          </p:nvSpPr>
          <p:spPr bwMode="auto">
            <a:xfrm flipH="1">
              <a:off x="2270" y="2627"/>
              <a:ext cx="10" cy="10"/>
            </a:xfrm>
            <a:custGeom>
              <a:avLst/>
              <a:gdLst>
                <a:gd name="T0" fmla="*/ 1 w 19"/>
                <a:gd name="T1" fmla="*/ 1 h 20"/>
                <a:gd name="T2" fmla="*/ 1 w 19"/>
                <a:gd name="T3" fmla="*/ 1 h 20"/>
                <a:gd name="T4" fmla="*/ 1 w 19"/>
                <a:gd name="T5" fmla="*/ 1 h 20"/>
                <a:gd name="T6" fmla="*/ 1 w 19"/>
                <a:gd name="T7" fmla="*/ 1 h 20"/>
                <a:gd name="T8" fmla="*/ 1 w 19"/>
                <a:gd name="T9" fmla="*/ 1 h 20"/>
                <a:gd name="T10" fmla="*/ 1 w 19"/>
                <a:gd name="T11" fmla="*/ 0 h 20"/>
                <a:gd name="T12" fmla="*/ 1 w 19"/>
                <a:gd name="T13" fmla="*/ 0 h 20"/>
                <a:gd name="T14" fmla="*/ 1 w 19"/>
                <a:gd name="T15" fmla="*/ 1 h 20"/>
                <a:gd name="T16" fmla="*/ 1 w 19"/>
                <a:gd name="T17" fmla="*/ 1 h 20"/>
                <a:gd name="T18" fmla="*/ 0 w 19"/>
                <a:gd name="T19" fmla="*/ 1 h 20"/>
                <a:gd name="T20" fmla="*/ 0 w 19"/>
                <a:gd name="T21" fmla="*/ 1 h 20"/>
                <a:gd name="T22" fmla="*/ 1 w 19"/>
                <a:gd name="T23" fmla="*/ 1 h 20"/>
                <a:gd name="T24" fmla="*/ 1 w 19"/>
                <a:gd name="T25" fmla="*/ 1 h 20"/>
                <a:gd name="T26" fmla="*/ 1 w 19"/>
                <a:gd name="T27" fmla="*/ 1 h 20"/>
                <a:gd name="T28" fmla="*/ 1 w 19"/>
                <a:gd name="T29" fmla="*/ 1 h 20"/>
                <a:gd name="T30" fmla="*/ 1 w 19"/>
                <a:gd name="T31" fmla="*/ 1 h 20"/>
                <a:gd name="T32" fmla="*/ 1 w 19"/>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18" y="15"/>
                  </a:moveTo>
                  <a:lnTo>
                    <a:pt x="19" y="12"/>
                  </a:lnTo>
                  <a:lnTo>
                    <a:pt x="19" y="8"/>
                  </a:lnTo>
                  <a:lnTo>
                    <a:pt x="18" y="5"/>
                  </a:lnTo>
                  <a:lnTo>
                    <a:pt x="16" y="2"/>
                  </a:lnTo>
                  <a:lnTo>
                    <a:pt x="12" y="0"/>
                  </a:lnTo>
                  <a:lnTo>
                    <a:pt x="9" y="0"/>
                  </a:lnTo>
                  <a:lnTo>
                    <a:pt x="6" y="2"/>
                  </a:lnTo>
                  <a:lnTo>
                    <a:pt x="2" y="4"/>
                  </a:lnTo>
                  <a:lnTo>
                    <a:pt x="0" y="7"/>
                  </a:lnTo>
                  <a:lnTo>
                    <a:pt x="0" y="11"/>
                  </a:lnTo>
                  <a:lnTo>
                    <a:pt x="2" y="14"/>
                  </a:lnTo>
                  <a:lnTo>
                    <a:pt x="4" y="18"/>
                  </a:lnTo>
                  <a:lnTo>
                    <a:pt x="8" y="20"/>
                  </a:lnTo>
                  <a:lnTo>
                    <a:pt x="11" y="20"/>
                  </a:lnTo>
                  <a:lnTo>
                    <a:pt x="15" y="18"/>
                  </a:lnTo>
                  <a:lnTo>
                    <a:pt x="18" y="15"/>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58" name="Freeform 189"/>
            <p:cNvSpPr>
              <a:spLocks/>
            </p:cNvSpPr>
            <p:nvPr/>
          </p:nvSpPr>
          <p:spPr bwMode="auto">
            <a:xfrm flipH="1">
              <a:off x="2086" y="2806"/>
              <a:ext cx="86" cy="46"/>
            </a:xfrm>
            <a:custGeom>
              <a:avLst/>
              <a:gdLst>
                <a:gd name="T0" fmla="*/ 0 w 174"/>
                <a:gd name="T1" fmla="*/ 0 h 93"/>
                <a:gd name="T2" fmla="*/ 0 w 174"/>
                <a:gd name="T3" fmla="*/ 0 h 93"/>
                <a:gd name="T4" fmla="*/ 0 w 174"/>
                <a:gd name="T5" fmla="*/ 0 h 93"/>
                <a:gd name="T6" fmla="*/ 0 w 174"/>
                <a:gd name="T7" fmla="*/ 0 h 93"/>
                <a:gd name="T8" fmla="*/ 0 w 174"/>
                <a:gd name="T9" fmla="*/ 0 h 93"/>
                <a:gd name="T10" fmla="*/ 0 w 174"/>
                <a:gd name="T11" fmla="*/ 0 h 93"/>
                <a:gd name="T12" fmla="*/ 0 w 174"/>
                <a:gd name="T13" fmla="*/ 0 h 93"/>
                <a:gd name="T14" fmla="*/ 0 w 174"/>
                <a:gd name="T15" fmla="*/ 0 h 93"/>
                <a:gd name="T16" fmla="*/ 0 w 174"/>
                <a:gd name="T17" fmla="*/ 0 h 93"/>
                <a:gd name="T18" fmla="*/ 0 w 174"/>
                <a:gd name="T19" fmla="*/ 0 h 93"/>
                <a:gd name="T20" fmla="*/ 0 w 174"/>
                <a:gd name="T21" fmla="*/ 0 h 93"/>
                <a:gd name="T22" fmla="*/ 0 w 174"/>
                <a:gd name="T23" fmla="*/ 0 h 93"/>
                <a:gd name="T24" fmla="*/ 0 w 174"/>
                <a:gd name="T25" fmla="*/ 0 h 93"/>
                <a:gd name="T26" fmla="*/ 0 w 174"/>
                <a:gd name="T27" fmla="*/ 0 h 93"/>
                <a:gd name="T28" fmla="*/ 0 w 174"/>
                <a:gd name="T29" fmla="*/ 0 h 93"/>
                <a:gd name="T30" fmla="*/ 0 w 174"/>
                <a:gd name="T31" fmla="*/ 0 h 93"/>
                <a:gd name="T32" fmla="*/ 0 w 174"/>
                <a:gd name="T33" fmla="*/ 0 h 93"/>
                <a:gd name="T34" fmla="*/ 0 w 174"/>
                <a:gd name="T35" fmla="*/ 0 h 93"/>
                <a:gd name="T36" fmla="*/ 0 w 174"/>
                <a:gd name="T37" fmla="*/ 0 h 93"/>
                <a:gd name="T38" fmla="*/ 0 w 174"/>
                <a:gd name="T39" fmla="*/ 0 h 93"/>
                <a:gd name="T40" fmla="*/ 0 w 174"/>
                <a:gd name="T41" fmla="*/ 0 h 93"/>
                <a:gd name="T42" fmla="*/ 0 w 174"/>
                <a:gd name="T43" fmla="*/ 0 h 93"/>
                <a:gd name="T44" fmla="*/ 0 w 174"/>
                <a:gd name="T45" fmla="*/ 0 h 93"/>
                <a:gd name="T46" fmla="*/ 0 w 174"/>
                <a:gd name="T47" fmla="*/ 0 h 93"/>
                <a:gd name="T48" fmla="*/ 0 w 174"/>
                <a:gd name="T49" fmla="*/ 0 h 93"/>
                <a:gd name="T50" fmla="*/ 0 w 174"/>
                <a:gd name="T51" fmla="*/ 0 h 93"/>
                <a:gd name="T52" fmla="*/ 0 w 174"/>
                <a:gd name="T53" fmla="*/ 0 h 93"/>
                <a:gd name="T54" fmla="*/ 0 w 174"/>
                <a:gd name="T55" fmla="*/ 0 h 93"/>
                <a:gd name="T56" fmla="*/ 0 w 174"/>
                <a:gd name="T57" fmla="*/ 0 h 93"/>
                <a:gd name="T58" fmla="*/ 0 w 174"/>
                <a:gd name="T59" fmla="*/ 0 h 93"/>
                <a:gd name="T60" fmla="*/ 0 w 174"/>
                <a:gd name="T61" fmla="*/ 0 h 93"/>
                <a:gd name="T62" fmla="*/ 0 w 174"/>
                <a:gd name="T63" fmla="*/ 0 h 93"/>
                <a:gd name="T64" fmla="*/ 0 w 174"/>
                <a:gd name="T65" fmla="*/ 0 h 93"/>
                <a:gd name="T66" fmla="*/ 0 w 174"/>
                <a:gd name="T67" fmla="*/ 0 h 93"/>
                <a:gd name="T68" fmla="*/ 0 w 174"/>
                <a:gd name="T69" fmla="*/ 0 h 93"/>
                <a:gd name="T70" fmla="*/ 0 w 174"/>
                <a:gd name="T71" fmla="*/ 0 h 93"/>
                <a:gd name="T72" fmla="*/ 0 w 174"/>
                <a:gd name="T73" fmla="*/ 0 h 93"/>
                <a:gd name="T74" fmla="*/ 0 w 174"/>
                <a:gd name="T75" fmla="*/ 0 h 93"/>
                <a:gd name="T76" fmla="*/ 0 w 174"/>
                <a:gd name="T77" fmla="*/ 0 h 93"/>
                <a:gd name="T78" fmla="*/ 0 w 174"/>
                <a:gd name="T79" fmla="*/ 0 h 93"/>
                <a:gd name="T80" fmla="*/ 0 w 174"/>
                <a:gd name="T81" fmla="*/ 0 h 93"/>
                <a:gd name="T82" fmla="*/ 0 w 174"/>
                <a:gd name="T83" fmla="*/ 0 h 93"/>
                <a:gd name="T84" fmla="*/ 0 w 174"/>
                <a:gd name="T85" fmla="*/ 0 h 93"/>
                <a:gd name="T86" fmla="*/ 0 w 174"/>
                <a:gd name="T87" fmla="*/ 0 h 93"/>
                <a:gd name="T88" fmla="*/ 0 w 174"/>
                <a:gd name="T89" fmla="*/ 0 h 93"/>
                <a:gd name="T90" fmla="*/ 0 w 174"/>
                <a:gd name="T91" fmla="*/ 0 h 93"/>
                <a:gd name="T92" fmla="*/ 0 w 174"/>
                <a:gd name="T93" fmla="*/ 0 h 93"/>
                <a:gd name="T94" fmla="*/ 0 w 174"/>
                <a:gd name="T95" fmla="*/ 0 h 93"/>
                <a:gd name="T96" fmla="*/ 0 w 174"/>
                <a:gd name="T97" fmla="*/ 0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4"/>
                <a:gd name="T148" fmla="*/ 0 h 93"/>
                <a:gd name="T149" fmla="*/ 174 w 174"/>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4" h="93">
                  <a:moveTo>
                    <a:pt x="29" y="0"/>
                  </a:moveTo>
                  <a:lnTo>
                    <a:pt x="25" y="3"/>
                  </a:lnTo>
                  <a:lnTo>
                    <a:pt x="21" y="7"/>
                  </a:lnTo>
                  <a:lnTo>
                    <a:pt x="16" y="14"/>
                  </a:lnTo>
                  <a:lnTo>
                    <a:pt x="13" y="21"/>
                  </a:lnTo>
                  <a:lnTo>
                    <a:pt x="8" y="31"/>
                  </a:lnTo>
                  <a:lnTo>
                    <a:pt x="4" y="41"/>
                  </a:lnTo>
                  <a:lnTo>
                    <a:pt x="0" y="52"/>
                  </a:lnTo>
                  <a:lnTo>
                    <a:pt x="0" y="64"/>
                  </a:lnTo>
                  <a:lnTo>
                    <a:pt x="0" y="72"/>
                  </a:lnTo>
                  <a:lnTo>
                    <a:pt x="0" y="77"/>
                  </a:lnTo>
                  <a:lnTo>
                    <a:pt x="1" y="81"/>
                  </a:lnTo>
                  <a:lnTo>
                    <a:pt x="7" y="82"/>
                  </a:lnTo>
                  <a:lnTo>
                    <a:pt x="12" y="82"/>
                  </a:lnTo>
                  <a:lnTo>
                    <a:pt x="17" y="81"/>
                  </a:lnTo>
                  <a:lnTo>
                    <a:pt x="25" y="82"/>
                  </a:lnTo>
                  <a:lnTo>
                    <a:pt x="36" y="83"/>
                  </a:lnTo>
                  <a:lnTo>
                    <a:pt x="43" y="84"/>
                  </a:lnTo>
                  <a:lnTo>
                    <a:pt x="52" y="87"/>
                  </a:lnTo>
                  <a:lnTo>
                    <a:pt x="62" y="89"/>
                  </a:lnTo>
                  <a:lnTo>
                    <a:pt x="74" y="90"/>
                  </a:lnTo>
                  <a:lnTo>
                    <a:pt x="85" y="92"/>
                  </a:lnTo>
                  <a:lnTo>
                    <a:pt x="97" y="93"/>
                  </a:lnTo>
                  <a:lnTo>
                    <a:pt x="108" y="93"/>
                  </a:lnTo>
                  <a:lnTo>
                    <a:pt x="119" y="93"/>
                  </a:lnTo>
                  <a:lnTo>
                    <a:pt x="128" y="93"/>
                  </a:lnTo>
                  <a:lnTo>
                    <a:pt x="137" y="92"/>
                  </a:lnTo>
                  <a:lnTo>
                    <a:pt x="146" y="92"/>
                  </a:lnTo>
                  <a:lnTo>
                    <a:pt x="156" y="91"/>
                  </a:lnTo>
                  <a:lnTo>
                    <a:pt x="162" y="90"/>
                  </a:lnTo>
                  <a:lnTo>
                    <a:pt x="168" y="89"/>
                  </a:lnTo>
                  <a:lnTo>
                    <a:pt x="173" y="87"/>
                  </a:lnTo>
                  <a:lnTo>
                    <a:pt x="174" y="84"/>
                  </a:lnTo>
                  <a:lnTo>
                    <a:pt x="172" y="81"/>
                  </a:lnTo>
                  <a:lnTo>
                    <a:pt x="166" y="77"/>
                  </a:lnTo>
                  <a:lnTo>
                    <a:pt x="158" y="73"/>
                  </a:lnTo>
                  <a:lnTo>
                    <a:pt x="149" y="68"/>
                  </a:lnTo>
                  <a:lnTo>
                    <a:pt x="139" y="65"/>
                  </a:lnTo>
                  <a:lnTo>
                    <a:pt x="129" y="60"/>
                  </a:lnTo>
                  <a:lnTo>
                    <a:pt x="122" y="57"/>
                  </a:lnTo>
                  <a:lnTo>
                    <a:pt x="116" y="54"/>
                  </a:lnTo>
                  <a:lnTo>
                    <a:pt x="106" y="47"/>
                  </a:lnTo>
                  <a:lnTo>
                    <a:pt x="95" y="38"/>
                  </a:lnTo>
                  <a:lnTo>
                    <a:pt x="82" y="28"/>
                  </a:lnTo>
                  <a:lnTo>
                    <a:pt x="69" y="19"/>
                  </a:lnTo>
                  <a:lnTo>
                    <a:pt x="56" y="11"/>
                  </a:lnTo>
                  <a:lnTo>
                    <a:pt x="45" y="5"/>
                  </a:lnTo>
                  <a:lnTo>
                    <a:pt x="36" y="0"/>
                  </a:lnTo>
                  <a:lnTo>
                    <a:pt x="29" y="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59" name="Freeform 190"/>
            <p:cNvSpPr>
              <a:spLocks/>
            </p:cNvSpPr>
            <p:nvPr/>
          </p:nvSpPr>
          <p:spPr bwMode="auto">
            <a:xfrm flipH="1">
              <a:off x="2150" y="2811"/>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1 h 19"/>
                <a:gd name="T12" fmla="*/ 1 w 20"/>
                <a:gd name="T13" fmla="*/ 1 h 19"/>
                <a:gd name="T14" fmla="*/ 1 w 20"/>
                <a:gd name="T15" fmla="*/ 0 h 19"/>
                <a:gd name="T16" fmla="*/ 1 w 20"/>
                <a:gd name="T17" fmla="*/ 1 h 19"/>
                <a:gd name="T18" fmla="*/ 1 w 20"/>
                <a:gd name="T19" fmla="*/ 1 h 19"/>
                <a:gd name="T20" fmla="*/ 1 w 20"/>
                <a:gd name="T21" fmla="*/ 1 h 19"/>
                <a:gd name="T22" fmla="*/ 0 w 20"/>
                <a:gd name="T23" fmla="*/ 1 h 19"/>
                <a:gd name="T24" fmla="*/ 1 w 20"/>
                <a:gd name="T25" fmla="*/ 1 h 19"/>
                <a:gd name="T26" fmla="*/ 1 w 20"/>
                <a:gd name="T27" fmla="*/ 1 h 19"/>
                <a:gd name="T28" fmla="*/ 1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14" y="19"/>
                  </a:moveTo>
                  <a:lnTo>
                    <a:pt x="18" y="17"/>
                  </a:lnTo>
                  <a:lnTo>
                    <a:pt x="19" y="14"/>
                  </a:lnTo>
                  <a:lnTo>
                    <a:pt x="20" y="10"/>
                  </a:lnTo>
                  <a:lnTo>
                    <a:pt x="20" y="7"/>
                  </a:lnTo>
                  <a:lnTo>
                    <a:pt x="18" y="3"/>
                  </a:lnTo>
                  <a:lnTo>
                    <a:pt x="14" y="1"/>
                  </a:lnTo>
                  <a:lnTo>
                    <a:pt x="11" y="0"/>
                  </a:lnTo>
                  <a:lnTo>
                    <a:pt x="7" y="1"/>
                  </a:lnTo>
                  <a:lnTo>
                    <a:pt x="4" y="2"/>
                  </a:lnTo>
                  <a:lnTo>
                    <a:pt x="2" y="5"/>
                  </a:lnTo>
                  <a:lnTo>
                    <a:pt x="0" y="9"/>
                  </a:lnTo>
                  <a:lnTo>
                    <a:pt x="2" y="14"/>
                  </a:lnTo>
                  <a:lnTo>
                    <a:pt x="3" y="17"/>
                  </a:lnTo>
                  <a:lnTo>
                    <a:pt x="6" y="18"/>
                  </a:lnTo>
                  <a:lnTo>
                    <a:pt x="10" y="19"/>
                  </a:lnTo>
                  <a:lnTo>
                    <a:pt x="14" y="19"/>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60" name="Freeform 191"/>
            <p:cNvSpPr>
              <a:spLocks/>
            </p:cNvSpPr>
            <p:nvPr/>
          </p:nvSpPr>
          <p:spPr bwMode="auto">
            <a:xfrm flipH="1">
              <a:off x="2084" y="2816"/>
              <a:ext cx="90" cy="38"/>
            </a:xfrm>
            <a:custGeom>
              <a:avLst/>
              <a:gdLst>
                <a:gd name="T0" fmla="*/ 1 w 180"/>
                <a:gd name="T1" fmla="*/ 1 h 76"/>
                <a:gd name="T2" fmla="*/ 1 w 180"/>
                <a:gd name="T3" fmla="*/ 1 h 76"/>
                <a:gd name="T4" fmla="*/ 1 w 180"/>
                <a:gd name="T5" fmla="*/ 1 h 76"/>
                <a:gd name="T6" fmla="*/ 1 w 180"/>
                <a:gd name="T7" fmla="*/ 1 h 76"/>
                <a:gd name="T8" fmla="*/ 0 w 180"/>
                <a:gd name="T9" fmla="*/ 1 h 76"/>
                <a:gd name="T10" fmla="*/ 0 w 180"/>
                <a:gd name="T11" fmla="*/ 1 h 76"/>
                <a:gd name="T12" fmla="*/ 0 w 180"/>
                <a:gd name="T13" fmla="*/ 1 h 76"/>
                <a:gd name="T14" fmla="*/ 1 w 180"/>
                <a:gd name="T15" fmla="*/ 1 h 76"/>
                <a:gd name="T16" fmla="*/ 1 w 180"/>
                <a:gd name="T17" fmla="*/ 1 h 76"/>
                <a:gd name="T18" fmla="*/ 1 w 180"/>
                <a:gd name="T19" fmla="*/ 1 h 76"/>
                <a:gd name="T20" fmla="*/ 1 w 180"/>
                <a:gd name="T21" fmla="*/ 1 h 76"/>
                <a:gd name="T22" fmla="*/ 1 w 180"/>
                <a:gd name="T23" fmla="*/ 1 h 76"/>
                <a:gd name="T24" fmla="*/ 1 w 180"/>
                <a:gd name="T25" fmla="*/ 1 h 76"/>
                <a:gd name="T26" fmla="*/ 1 w 180"/>
                <a:gd name="T27" fmla="*/ 1 h 76"/>
                <a:gd name="T28" fmla="*/ 1 w 180"/>
                <a:gd name="T29" fmla="*/ 1 h 76"/>
                <a:gd name="T30" fmla="*/ 1 w 180"/>
                <a:gd name="T31" fmla="*/ 1 h 76"/>
                <a:gd name="T32" fmla="*/ 1 w 180"/>
                <a:gd name="T33" fmla="*/ 1 h 76"/>
                <a:gd name="T34" fmla="*/ 1 w 180"/>
                <a:gd name="T35" fmla="*/ 1 h 76"/>
                <a:gd name="T36" fmla="*/ 1 w 180"/>
                <a:gd name="T37" fmla="*/ 1 h 76"/>
                <a:gd name="T38" fmla="*/ 1 w 180"/>
                <a:gd name="T39" fmla="*/ 1 h 76"/>
                <a:gd name="T40" fmla="*/ 1 w 180"/>
                <a:gd name="T41" fmla="*/ 1 h 76"/>
                <a:gd name="T42" fmla="*/ 1 w 180"/>
                <a:gd name="T43" fmla="*/ 1 h 76"/>
                <a:gd name="T44" fmla="*/ 1 w 180"/>
                <a:gd name="T45" fmla="*/ 1 h 76"/>
                <a:gd name="T46" fmla="*/ 1 w 180"/>
                <a:gd name="T47" fmla="*/ 1 h 76"/>
                <a:gd name="T48" fmla="*/ 1 w 180"/>
                <a:gd name="T49" fmla="*/ 1 h 76"/>
                <a:gd name="T50" fmla="*/ 1 w 180"/>
                <a:gd name="T51" fmla="*/ 1 h 76"/>
                <a:gd name="T52" fmla="*/ 1 w 180"/>
                <a:gd name="T53" fmla="*/ 1 h 76"/>
                <a:gd name="T54" fmla="*/ 1 w 180"/>
                <a:gd name="T55" fmla="*/ 1 h 76"/>
                <a:gd name="T56" fmla="*/ 1 w 180"/>
                <a:gd name="T57" fmla="*/ 1 h 76"/>
                <a:gd name="T58" fmla="*/ 1 w 180"/>
                <a:gd name="T59" fmla="*/ 1 h 76"/>
                <a:gd name="T60" fmla="*/ 1 w 180"/>
                <a:gd name="T61" fmla="*/ 1 h 76"/>
                <a:gd name="T62" fmla="*/ 1 w 180"/>
                <a:gd name="T63" fmla="*/ 1 h 76"/>
                <a:gd name="T64" fmla="*/ 1 w 180"/>
                <a:gd name="T65" fmla="*/ 1 h 76"/>
                <a:gd name="T66" fmla="*/ 1 w 180"/>
                <a:gd name="T67" fmla="*/ 1 h 76"/>
                <a:gd name="T68" fmla="*/ 1 w 180"/>
                <a:gd name="T69" fmla="*/ 1 h 76"/>
                <a:gd name="T70" fmla="*/ 1 w 180"/>
                <a:gd name="T71" fmla="*/ 1 h 76"/>
                <a:gd name="T72" fmla="*/ 1 w 180"/>
                <a:gd name="T73" fmla="*/ 1 h 76"/>
                <a:gd name="T74" fmla="*/ 1 w 180"/>
                <a:gd name="T75" fmla="*/ 1 h 76"/>
                <a:gd name="T76" fmla="*/ 1 w 180"/>
                <a:gd name="T77" fmla="*/ 1 h 76"/>
                <a:gd name="T78" fmla="*/ 1 w 180"/>
                <a:gd name="T79" fmla="*/ 1 h 76"/>
                <a:gd name="T80" fmla="*/ 1 w 180"/>
                <a:gd name="T81" fmla="*/ 1 h 76"/>
                <a:gd name="T82" fmla="*/ 1 w 180"/>
                <a:gd name="T83" fmla="*/ 1 h 76"/>
                <a:gd name="T84" fmla="*/ 1 w 180"/>
                <a:gd name="T85" fmla="*/ 1 h 76"/>
                <a:gd name="T86" fmla="*/ 1 w 180"/>
                <a:gd name="T87" fmla="*/ 1 h 76"/>
                <a:gd name="T88" fmla="*/ 1 w 180"/>
                <a:gd name="T89" fmla="*/ 1 h 76"/>
                <a:gd name="T90" fmla="*/ 1 w 180"/>
                <a:gd name="T91" fmla="*/ 1 h 76"/>
                <a:gd name="T92" fmla="*/ 1 w 180"/>
                <a:gd name="T93" fmla="*/ 1 h 76"/>
                <a:gd name="T94" fmla="*/ 1 w 180"/>
                <a:gd name="T95" fmla="*/ 1 h 76"/>
                <a:gd name="T96" fmla="*/ 1 w 180"/>
                <a:gd name="T97" fmla="*/ 1 h 76"/>
                <a:gd name="T98" fmla="*/ 1 w 180"/>
                <a:gd name="T99" fmla="*/ 1 h 76"/>
                <a:gd name="T100" fmla="*/ 1 w 180"/>
                <a:gd name="T101" fmla="*/ 1 h 76"/>
                <a:gd name="T102" fmla="*/ 1 w 180"/>
                <a:gd name="T103" fmla="*/ 1 h 76"/>
                <a:gd name="T104" fmla="*/ 1 w 180"/>
                <a:gd name="T105" fmla="*/ 1 h 76"/>
                <a:gd name="T106" fmla="*/ 1 w 180"/>
                <a:gd name="T107" fmla="*/ 1 h 76"/>
                <a:gd name="T108" fmla="*/ 1 w 180"/>
                <a:gd name="T109" fmla="*/ 1 h 76"/>
                <a:gd name="T110" fmla="*/ 1 w 180"/>
                <a:gd name="T111" fmla="*/ 0 h 76"/>
                <a:gd name="T112" fmla="*/ 1 w 180"/>
                <a:gd name="T113" fmla="*/ 0 h 76"/>
                <a:gd name="T114" fmla="*/ 1 w 180"/>
                <a:gd name="T115" fmla="*/ 1 h 76"/>
                <a:gd name="T116" fmla="*/ 1 w 180"/>
                <a:gd name="T117" fmla="*/ 1 h 76"/>
                <a:gd name="T118" fmla="*/ 1 w 180"/>
                <a:gd name="T119" fmla="*/ 1 h 76"/>
                <a:gd name="T120" fmla="*/ 1 w 180"/>
                <a:gd name="T121" fmla="*/ 1 h 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0"/>
                <a:gd name="T184" fmla="*/ 0 h 76"/>
                <a:gd name="T185" fmla="*/ 180 w 180"/>
                <a:gd name="T186" fmla="*/ 76 h 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0" h="76">
                  <a:moveTo>
                    <a:pt x="11" y="5"/>
                  </a:moveTo>
                  <a:lnTo>
                    <a:pt x="9" y="10"/>
                  </a:lnTo>
                  <a:lnTo>
                    <a:pt x="4" y="18"/>
                  </a:lnTo>
                  <a:lnTo>
                    <a:pt x="1" y="29"/>
                  </a:lnTo>
                  <a:lnTo>
                    <a:pt x="0" y="39"/>
                  </a:lnTo>
                  <a:lnTo>
                    <a:pt x="0" y="44"/>
                  </a:lnTo>
                  <a:lnTo>
                    <a:pt x="0" y="49"/>
                  </a:lnTo>
                  <a:lnTo>
                    <a:pt x="1" y="56"/>
                  </a:lnTo>
                  <a:lnTo>
                    <a:pt x="3" y="60"/>
                  </a:lnTo>
                  <a:lnTo>
                    <a:pt x="7" y="61"/>
                  </a:lnTo>
                  <a:lnTo>
                    <a:pt x="11" y="61"/>
                  </a:lnTo>
                  <a:lnTo>
                    <a:pt x="18" y="62"/>
                  </a:lnTo>
                  <a:lnTo>
                    <a:pt x="26" y="63"/>
                  </a:lnTo>
                  <a:lnTo>
                    <a:pt x="34" y="64"/>
                  </a:lnTo>
                  <a:lnTo>
                    <a:pt x="42" y="64"/>
                  </a:lnTo>
                  <a:lnTo>
                    <a:pt x="49" y="66"/>
                  </a:lnTo>
                  <a:lnTo>
                    <a:pt x="55" y="67"/>
                  </a:lnTo>
                  <a:lnTo>
                    <a:pt x="72" y="70"/>
                  </a:lnTo>
                  <a:lnTo>
                    <a:pt x="87" y="74"/>
                  </a:lnTo>
                  <a:lnTo>
                    <a:pt x="101" y="75"/>
                  </a:lnTo>
                  <a:lnTo>
                    <a:pt x="114" y="76"/>
                  </a:lnTo>
                  <a:lnTo>
                    <a:pt x="125" y="76"/>
                  </a:lnTo>
                  <a:lnTo>
                    <a:pt x="137" y="76"/>
                  </a:lnTo>
                  <a:lnTo>
                    <a:pt x="148" y="75"/>
                  </a:lnTo>
                  <a:lnTo>
                    <a:pt x="160" y="74"/>
                  </a:lnTo>
                  <a:lnTo>
                    <a:pt x="169" y="72"/>
                  </a:lnTo>
                  <a:lnTo>
                    <a:pt x="176" y="71"/>
                  </a:lnTo>
                  <a:lnTo>
                    <a:pt x="180" y="68"/>
                  </a:lnTo>
                  <a:lnTo>
                    <a:pt x="180" y="62"/>
                  </a:lnTo>
                  <a:lnTo>
                    <a:pt x="177" y="59"/>
                  </a:lnTo>
                  <a:lnTo>
                    <a:pt x="170" y="54"/>
                  </a:lnTo>
                  <a:lnTo>
                    <a:pt x="161" y="49"/>
                  </a:lnTo>
                  <a:lnTo>
                    <a:pt x="152" y="45"/>
                  </a:lnTo>
                  <a:lnTo>
                    <a:pt x="141" y="40"/>
                  </a:lnTo>
                  <a:lnTo>
                    <a:pt x="132" y="37"/>
                  </a:lnTo>
                  <a:lnTo>
                    <a:pt x="125" y="33"/>
                  </a:lnTo>
                  <a:lnTo>
                    <a:pt x="121" y="31"/>
                  </a:lnTo>
                  <a:lnTo>
                    <a:pt x="114" y="26"/>
                  </a:lnTo>
                  <a:lnTo>
                    <a:pt x="106" y="21"/>
                  </a:lnTo>
                  <a:lnTo>
                    <a:pt x="96" y="14"/>
                  </a:lnTo>
                  <a:lnTo>
                    <a:pt x="92" y="10"/>
                  </a:lnTo>
                  <a:lnTo>
                    <a:pt x="88" y="8"/>
                  </a:lnTo>
                  <a:lnTo>
                    <a:pt x="84" y="7"/>
                  </a:lnTo>
                  <a:lnTo>
                    <a:pt x="79" y="10"/>
                  </a:lnTo>
                  <a:lnTo>
                    <a:pt x="76" y="18"/>
                  </a:lnTo>
                  <a:lnTo>
                    <a:pt x="70" y="21"/>
                  </a:lnTo>
                  <a:lnTo>
                    <a:pt x="63" y="22"/>
                  </a:lnTo>
                  <a:lnTo>
                    <a:pt x="56" y="21"/>
                  </a:lnTo>
                  <a:lnTo>
                    <a:pt x="49" y="20"/>
                  </a:lnTo>
                  <a:lnTo>
                    <a:pt x="42" y="17"/>
                  </a:lnTo>
                  <a:lnTo>
                    <a:pt x="35" y="14"/>
                  </a:lnTo>
                  <a:lnTo>
                    <a:pt x="28" y="10"/>
                  </a:lnTo>
                  <a:lnTo>
                    <a:pt x="23" y="7"/>
                  </a:lnTo>
                  <a:lnTo>
                    <a:pt x="20" y="5"/>
                  </a:lnTo>
                  <a:lnTo>
                    <a:pt x="17" y="1"/>
                  </a:lnTo>
                  <a:lnTo>
                    <a:pt x="15" y="0"/>
                  </a:lnTo>
                  <a:lnTo>
                    <a:pt x="13" y="0"/>
                  </a:lnTo>
                  <a:lnTo>
                    <a:pt x="12" y="2"/>
                  </a:lnTo>
                  <a:lnTo>
                    <a:pt x="12" y="3"/>
                  </a:lnTo>
                  <a:lnTo>
                    <a:pt x="11" y="5"/>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61" name="Freeform 192"/>
            <p:cNvSpPr>
              <a:spLocks/>
            </p:cNvSpPr>
            <p:nvPr/>
          </p:nvSpPr>
          <p:spPr bwMode="auto">
            <a:xfrm flipH="1">
              <a:off x="2084" y="2846"/>
              <a:ext cx="90" cy="10"/>
            </a:xfrm>
            <a:custGeom>
              <a:avLst/>
              <a:gdLst>
                <a:gd name="T0" fmla="*/ 1 w 179"/>
                <a:gd name="T1" fmla="*/ 0 h 21"/>
                <a:gd name="T2" fmla="*/ 1 w 179"/>
                <a:gd name="T3" fmla="*/ 0 h 21"/>
                <a:gd name="T4" fmla="*/ 1 w 179"/>
                <a:gd name="T5" fmla="*/ 0 h 21"/>
                <a:gd name="T6" fmla="*/ 1 w 179"/>
                <a:gd name="T7" fmla="*/ 0 h 21"/>
                <a:gd name="T8" fmla="*/ 1 w 179"/>
                <a:gd name="T9" fmla="*/ 0 h 21"/>
                <a:gd name="T10" fmla="*/ 1 w 179"/>
                <a:gd name="T11" fmla="*/ 0 h 21"/>
                <a:gd name="T12" fmla="*/ 1 w 179"/>
                <a:gd name="T13" fmla="*/ 0 h 21"/>
                <a:gd name="T14" fmla="*/ 1 w 179"/>
                <a:gd name="T15" fmla="*/ 0 h 21"/>
                <a:gd name="T16" fmla="*/ 1 w 179"/>
                <a:gd name="T17" fmla="*/ 0 h 21"/>
                <a:gd name="T18" fmla="*/ 1 w 179"/>
                <a:gd name="T19" fmla="*/ 0 h 21"/>
                <a:gd name="T20" fmla="*/ 1 w 179"/>
                <a:gd name="T21" fmla="*/ 0 h 21"/>
                <a:gd name="T22" fmla="*/ 1 w 179"/>
                <a:gd name="T23" fmla="*/ 0 h 21"/>
                <a:gd name="T24" fmla="*/ 1 w 179"/>
                <a:gd name="T25" fmla="*/ 0 h 21"/>
                <a:gd name="T26" fmla="*/ 1 w 179"/>
                <a:gd name="T27" fmla="*/ 0 h 21"/>
                <a:gd name="T28" fmla="*/ 1 w 179"/>
                <a:gd name="T29" fmla="*/ 0 h 21"/>
                <a:gd name="T30" fmla="*/ 1 w 179"/>
                <a:gd name="T31" fmla="*/ 0 h 21"/>
                <a:gd name="T32" fmla="*/ 1 w 179"/>
                <a:gd name="T33" fmla="*/ 0 h 21"/>
                <a:gd name="T34" fmla="*/ 1 w 179"/>
                <a:gd name="T35" fmla="*/ 0 h 21"/>
                <a:gd name="T36" fmla="*/ 1 w 179"/>
                <a:gd name="T37" fmla="*/ 0 h 21"/>
                <a:gd name="T38" fmla="*/ 1 w 179"/>
                <a:gd name="T39" fmla="*/ 0 h 21"/>
                <a:gd name="T40" fmla="*/ 1 w 179"/>
                <a:gd name="T41" fmla="*/ 0 h 21"/>
                <a:gd name="T42" fmla="*/ 1 w 179"/>
                <a:gd name="T43" fmla="*/ 0 h 21"/>
                <a:gd name="T44" fmla="*/ 1 w 179"/>
                <a:gd name="T45" fmla="*/ 0 h 21"/>
                <a:gd name="T46" fmla="*/ 1 w 179"/>
                <a:gd name="T47" fmla="*/ 0 h 21"/>
                <a:gd name="T48" fmla="*/ 1 w 179"/>
                <a:gd name="T49" fmla="*/ 0 h 21"/>
                <a:gd name="T50" fmla="*/ 1 w 179"/>
                <a:gd name="T51" fmla="*/ 0 h 21"/>
                <a:gd name="T52" fmla="*/ 1 w 179"/>
                <a:gd name="T53" fmla="*/ 0 h 21"/>
                <a:gd name="T54" fmla="*/ 1 w 179"/>
                <a:gd name="T55" fmla="*/ 0 h 21"/>
                <a:gd name="T56" fmla="*/ 1 w 179"/>
                <a:gd name="T57" fmla="*/ 0 h 21"/>
                <a:gd name="T58" fmla="*/ 1 w 179"/>
                <a:gd name="T59" fmla="*/ 0 h 21"/>
                <a:gd name="T60" fmla="*/ 1 w 179"/>
                <a:gd name="T61" fmla="*/ 0 h 21"/>
                <a:gd name="T62" fmla="*/ 1 w 179"/>
                <a:gd name="T63" fmla="*/ 0 h 21"/>
                <a:gd name="T64" fmla="*/ 1 w 179"/>
                <a:gd name="T65" fmla="*/ 0 h 21"/>
                <a:gd name="T66" fmla="*/ 1 w 179"/>
                <a:gd name="T67" fmla="*/ 0 h 21"/>
                <a:gd name="T68" fmla="*/ 1 w 179"/>
                <a:gd name="T69" fmla="*/ 0 h 21"/>
                <a:gd name="T70" fmla="*/ 1 w 179"/>
                <a:gd name="T71" fmla="*/ 0 h 21"/>
                <a:gd name="T72" fmla="*/ 1 w 179"/>
                <a:gd name="T73" fmla="*/ 0 h 21"/>
                <a:gd name="T74" fmla="*/ 1 w 179"/>
                <a:gd name="T75" fmla="*/ 0 h 21"/>
                <a:gd name="T76" fmla="*/ 1 w 179"/>
                <a:gd name="T77" fmla="*/ 0 h 21"/>
                <a:gd name="T78" fmla="*/ 1 w 179"/>
                <a:gd name="T79" fmla="*/ 0 h 21"/>
                <a:gd name="T80" fmla="*/ 1 w 179"/>
                <a:gd name="T81" fmla="*/ 0 h 21"/>
                <a:gd name="T82" fmla="*/ 1 w 179"/>
                <a:gd name="T83" fmla="*/ 0 h 21"/>
                <a:gd name="T84" fmla="*/ 1 w 179"/>
                <a:gd name="T85" fmla="*/ 0 h 21"/>
                <a:gd name="T86" fmla="*/ 1 w 179"/>
                <a:gd name="T87" fmla="*/ 0 h 21"/>
                <a:gd name="T88" fmla="*/ 1 w 179"/>
                <a:gd name="T89" fmla="*/ 0 h 21"/>
                <a:gd name="T90" fmla="*/ 1 w 179"/>
                <a:gd name="T91" fmla="*/ 0 h 21"/>
                <a:gd name="T92" fmla="*/ 1 w 179"/>
                <a:gd name="T93" fmla="*/ 0 h 21"/>
                <a:gd name="T94" fmla="*/ 1 w 179"/>
                <a:gd name="T95" fmla="*/ 0 h 21"/>
                <a:gd name="T96" fmla="*/ 1 w 179"/>
                <a:gd name="T97" fmla="*/ 0 h 21"/>
                <a:gd name="T98" fmla="*/ 1 w 179"/>
                <a:gd name="T99" fmla="*/ 0 h 21"/>
                <a:gd name="T100" fmla="*/ 1 w 179"/>
                <a:gd name="T101" fmla="*/ 0 h 21"/>
                <a:gd name="T102" fmla="*/ 1 w 179"/>
                <a:gd name="T103" fmla="*/ 0 h 21"/>
                <a:gd name="T104" fmla="*/ 1 w 179"/>
                <a:gd name="T105" fmla="*/ 0 h 21"/>
                <a:gd name="T106" fmla="*/ 0 w 179"/>
                <a:gd name="T107" fmla="*/ 0 h 21"/>
                <a:gd name="T108" fmla="*/ 0 w 179"/>
                <a:gd name="T109" fmla="*/ 0 h 21"/>
                <a:gd name="T110" fmla="*/ 0 w 179"/>
                <a:gd name="T111" fmla="*/ 0 h 21"/>
                <a:gd name="T112" fmla="*/ 1 w 179"/>
                <a:gd name="T113" fmla="*/ 0 h 2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9"/>
                <a:gd name="T172" fmla="*/ 0 h 21"/>
                <a:gd name="T173" fmla="*/ 179 w 179"/>
                <a:gd name="T174" fmla="*/ 21 h 2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9" h="21">
                  <a:moveTo>
                    <a:pt x="2" y="0"/>
                  </a:moveTo>
                  <a:lnTo>
                    <a:pt x="6" y="1"/>
                  </a:lnTo>
                  <a:lnTo>
                    <a:pt x="10" y="1"/>
                  </a:lnTo>
                  <a:lnTo>
                    <a:pt x="17" y="2"/>
                  </a:lnTo>
                  <a:lnTo>
                    <a:pt x="25" y="3"/>
                  </a:lnTo>
                  <a:lnTo>
                    <a:pt x="33" y="4"/>
                  </a:lnTo>
                  <a:lnTo>
                    <a:pt x="41" y="4"/>
                  </a:lnTo>
                  <a:lnTo>
                    <a:pt x="48" y="6"/>
                  </a:lnTo>
                  <a:lnTo>
                    <a:pt x="54" y="7"/>
                  </a:lnTo>
                  <a:lnTo>
                    <a:pt x="71" y="10"/>
                  </a:lnTo>
                  <a:lnTo>
                    <a:pt x="86" y="14"/>
                  </a:lnTo>
                  <a:lnTo>
                    <a:pt x="100" y="15"/>
                  </a:lnTo>
                  <a:lnTo>
                    <a:pt x="113" y="16"/>
                  </a:lnTo>
                  <a:lnTo>
                    <a:pt x="124" y="16"/>
                  </a:lnTo>
                  <a:lnTo>
                    <a:pt x="136" y="16"/>
                  </a:lnTo>
                  <a:lnTo>
                    <a:pt x="147" y="15"/>
                  </a:lnTo>
                  <a:lnTo>
                    <a:pt x="159" y="14"/>
                  </a:lnTo>
                  <a:lnTo>
                    <a:pt x="163" y="14"/>
                  </a:lnTo>
                  <a:lnTo>
                    <a:pt x="169" y="12"/>
                  </a:lnTo>
                  <a:lnTo>
                    <a:pt x="173" y="11"/>
                  </a:lnTo>
                  <a:lnTo>
                    <a:pt x="176" y="10"/>
                  </a:lnTo>
                  <a:lnTo>
                    <a:pt x="178" y="10"/>
                  </a:lnTo>
                  <a:lnTo>
                    <a:pt x="179" y="11"/>
                  </a:lnTo>
                  <a:lnTo>
                    <a:pt x="179" y="14"/>
                  </a:lnTo>
                  <a:lnTo>
                    <a:pt x="178" y="15"/>
                  </a:lnTo>
                  <a:lnTo>
                    <a:pt x="175" y="16"/>
                  </a:lnTo>
                  <a:lnTo>
                    <a:pt x="168" y="17"/>
                  </a:lnTo>
                  <a:lnTo>
                    <a:pt x="158" y="18"/>
                  </a:lnTo>
                  <a:lnTo>
                    <a:pt x="147" y="19"/>
                  </a:lnTo>
                  <a:lnTo>
                    <a:pt x="135" y="21"/>
                  </a:lnTo>
                  <a:lnTo>
                    <a:pt x="122" y="21"/>
                  </a:lnTo>
                  <a:lnTo>
                    <a:pt x="110" y="21"/>
                  </a:lnTo>
                  <a:lnTo>
                    <a:pt x="101" y="19"/>
                  </a:lnTo>
                  <a:lnTo>
                    <a:pt x="93" y="18"/>
                  </a:lnTo>
                  <a:lnTo>
                    <a:pt x="85" y="16"/>
                  </a:lnTo>
                  <a:lnTo>
                    <a:pt x="78" y="15"/>
                  </a:lnTo>
                  <a:lnTo>
                    <a:pt x="70" y="14"/>
                  </a:lnTo>
                  <a:lnTo>
                    <a:pt x="64" y="11"/>
                  </a:lnTo>
                  <a:lnTo>
                    <a:pt x="58" y="10"/>
                  </a:lnTo>
                  <a:lnTo>
                    <a:pt x="55" y="10"/>
                  </a:lnTo>
                  <a:lnTo>
                    <a:pt x="53" y="9"/>
                  </a:lnTo>
                  <a:lnTo>
                    <a:pt x="53" y="11"/>
                  </a:lnTo>
                  <a:lnTo>
                    <a:pt x="53" y="14"/>
                  </a:lnTo>
                  <a:lnTo>
                    <a:pt x="53" y="15"/>
                  </a:lnTo>
                  <a:lnTo>
                    <a:pt x="52" y="16"/>
                  </a:lnTo>
                  <a:lnTo>
                    <a:pt x="49" y="16"/>
                  </a:lnTo>
                  <a:lnTo>
                    <a:pt x="45" y="16"/>
                  </a:lnTo>
                  <a:lnTo>
                    <a:pt x="39" y="16"/>
                  </a:lnTo>
                  <a:lnTo>
                    <a:pt x="31" y="16"/>
                  </a:lnTo>
                  <a:lnTo>
                    <a:pt x="23" y="16"/>
                  </a:lnTo>
                  <a:lnTo>
                    <a:pt x="15" y="15"/>
                  </a:lnTo>
                  <a:lnTo>
                    <a:pt x="7" y="14"/>
                  </a:lnTo>
                  <a:lnTo>
                    <a:pt x="1" y="11"/>
                  </a:lnTo>
                  <a:lnTo>
                    <a:pt x="0" y="8"/>
                  </a:lnTo>
                  <a:lnTo>
                    <a:pt x="0" y="3"/>
                  </a:lnTo>
                  <a:lnTo>
                    <a:pt x="0" y="1"/>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62" name="Freeform 193"/>
            <p:cNvSpPr>
              <a:spLocks/>
            </p:cNvSpPr>
            <p:nvPr/>
          </p:nvSpPr>
          <p:spPr bwMode="auto">
            <a:xfrm flipH="1">
              <a:off x="2081" y="2590"/>
              <a:ext cx="220" cy="247"/>
            </a:xfrm>
            <a:custGeom>
              <a:avLst/>
              <a:gdLst>
                <a:gd name="T0" fmla="*/ 1 w 440"/>
                <a:gd name="T1" fmla="*/ 1 h 493"/>
                <a:gd name="T2" fmla="*/ 1 w 440"/>
                <a:gd name="T3" fmla="*/ 1 h 493"/>
                <a:gd name="T4" fmla="*/ 1 w 440"/>
                <a:gd name="T5" fmla="*/ 1 h 493"/>
                <a:gd name="T6" fmla="*/ 1 w 440"/>
                <a:gd name="T7" fmla="*/ 1 h 493"/>
                <a:gd name="T8" fmla="*/ 1 w 440"/>
                <a:gd name="T9" fmla="*/ 1 h 493"/>
                <a:gd name="T10" fmla="*/ 1 w 440"/>
                <a:gd name="T11" fmla="*/ 1 h 493"/>
                <a:gd name="T12" fmla="*/ 1 w 440"/>
                <a:gd name="T13" fmla="*/ 1 h 493"/>
                <a:gd name="T14" fmla="*/ 1 w 440"/>
                <a:gd name="T15" fmla="*/ 1 h 493"/>
                <a:gd name="T16" fmla="*/ 1 w 440"/>
                <a:gd name="T17" fmla="*/ 1 h 493"/>
                <a:gd name="T18" fmla="*/ 1 w 440"/>
                <a:gd name="T19" fmla="*/ 1 h 493"/>
                <a:gd name="T20" fmla="*/ 1 w 440"/>
                <a:gd name="T21" fmla="*/ 1 h 493"/>
                <a:gd name="T22" fmla="*/ 1 w 440"/>
                <a:gd name="T23" fmla="*/ 1 h 493"/>
                <a:gd name="T24" fmla="*/ 1 w 440"/>
                <a:gd name="T25" fmla="*/ 1 h 493"/>
                <a:gd name="T26" fmla="*/ 1 w 440"/>
                <a:gd name="T27" fmla="*/ 1 h 493"/>
                <a:gd name="T28" fmla="*/ 1 w 440"/>
                <a:gd name="T29" fmla="*/ 1 h 493"/>
                <a:gd name="T30" fmla="*/ 1 w 440"/>
                <a:gd name="T31" fmla="*/ 1 h 493"/>
                <a:gd name="T32" fmla="*/ 1 w 440"/>
                <a:gd name="T33" fmla="*/ 1 h 493"/>
                <a:gd name="T34" fmla="*/ 1 w 440"/>
                <a:gd name="T35" fmla="*/ 1 h 493"/>
                <a:gd name="T36" fmla="*/ 1 w 440"/>
                <a:gd name="T37" fmla="*/ 1 h 493"/>
                <a:gd name="T38" fmla="*/ 1 w 440"/>
                <a:gd name="T39" fmla="*/ 1 h 493"/>
                <a:gd name="T40" fmla="*/ 1 w 440"/>
                <a:gd name="T41" fmla="*/ 1 h 493"/>
                <a:gd name="T42" fmla="*/ 1 w 440"/>
                <a:gd name="T43" fmla="*/ 1 h 493"/>
                <a:gd name="T44" fmla="*/ 1 w 440"/>
                <a:gd name="T45" fmla="*/ 1 h 493"/>
                <a:gd name="T46" fmla="*/ 1 w 440"/>
                <a:gd name="T47" fmla="*/ 1 h 493"/>
                <a:gd name="T48" fmla="*/ 1 w 440"/>
                <a:gd name="T49" fmla="*/ 1 h 493"/>
                <a:gd name="T50" fmla="*/ 1 w 440"/>
                <a:gd name="T51" fmla="*/ 1 h 493"/>
                <a:gd name="T52" fmla="*/ 1 w 440"/>
                <a:gd name="T53" fmla="*/ 1 h 493"/>
                <a:gd name="T54" fmla="*/ 1 w 440"/>
                <a:gd name="T55" fmla="*/ 1 h 493"/>
                <a:gd name="T56" fmla="*/ 1 w 440"/>
                <a:gd name="T57" fmla="*/ 0 h 493"/>
                <a:gd name="T58" fmla="*/ 1 w 440"/>
                <a:gd name="T59" fmla="*/ 1 h 493"/>
                <a:gd name="T60" fmla="*/ 1 w 440"/>
                <a:gd name="T61" fmla="*/ 1 h 493"/>
                <a:gd name="T62" fmla="*/ 1 w 440"/>
                <a:gd name="T63" fmla="*/ 1 h 493"/>
                <a:gd name="T64" fmla="*/ 1 w 440"/>
                <a:gd name="T65" fmla="*/ 1 h 493"/>
                <a:gd name="T66" fmla="*/ 1 w 440"/>
                <a:gd name="T67" fmla="*/ 1 h 493"/>
                <a:gd name="T68" fmla="*/ 1 w 440"/>
                <a:gd name="T69" fmla="*/ 1 h 493"/>
                <a:gd name="T70" fmla="*/ 1 w 440"/>
                <a:gd name="T71" fmla="*/ 1 h 493"/>
                <a:gd name="T72" fmla="*/ 1 w 440"/>
                <a:gd name="T73" fmla="*/ 1 h 493"/>
                <a:gd name="T74" fmla="*/ 1 w 440"/>
                <a:gd name="T75" fmla="*/ 1 h 493"/>
                <a:gd name="T76" fmla="*/ 1 w 440"/>
                <a:gd name="T77" fmla="*/ 1 h 493"/>
                <a:gd name="T78" fmla="*/ 1 w 440"/>
                <a:gd name="T79" fmla="*/ 1 h 493"/>
                <a:gd name="T80" fmla="*/ 1 w 440"/>
                <a:gd name="T81" fmla="*/ 1 h 493"/>
                <a:gd name="T82" fmla="*/ 1 w 440"/>
                <a:gd name="T83" fmla="*/ 1 h 493"/>
                <a:gd name="T84" fmla="*/ 1 w 440"/>
                <a:gd name="T85" fmla="*/ 1 h 493"/>
                <a:gd name="T86" fmla="*/ 1 w 440"/>
                <a:gd name="T87" fmla="*/ 1 h 493"/>
                <a:gd name="T88" fmla="*/ 1 w 440"/>
                <a:gd name="T89" fmla="*/ 1 h 493"/>
                <a:gd name="T90" fmla="*/ 1 w 440"/>
                <a:gd name="T91" fmla="*/ 1 h 493"/>
                <a:gd name="T92" fmla="*/ 1 w 440"/>
                <a:gd name="T93" fmla="*/ 1 h 493"/>
                <a:gd name="T94" fmla="*/ 1 w 440"/>
                <a:gd name="T95" fmla="*/ 1 h 493"/>
                <a:gd name="T96" fmla="*/ 1 w 440"/>
                <a:gd name="T97" fmla="*/ 1 h 493"/>
                <a:gd name="T98" fmla="*/ 1 w 440"/>
                <a:gd name="T99" fmla="*/ 1 h 493"/>
                <a:gd name="T100" fmla="*/ 1 w 440"/>
                <a:gd name="T101" fmla="*/ 1 h 493"/>
                <a:gd name="T102" fmla="*/ 1 w 440"/>
                <a:gd name="T103" fmla="*/ 1 h 4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40"/>
                <a:gd name="T157" fmla="*/ 0 h 493"/>
                <a:gd name="T158" fmla="*/ 440 w 440"/>
                <a:gd name="T159" fmla="*/ 493 h 4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40" h="493">
                  <a:moveTo>
                    <a:pt x="255" y="483"/>
                  </a:moveTo>
                  <a:lnTo>
                    <a:pt x="262" y="485"/>
                  </a:lnTo>
                  <a:lnTo>
                    <a:pt x="272" y="489"/>
                  </a:lnTo>
                  <a:lnTo>
                    <a:pt x="286" y="491"/>
                  </a:lnTo>
                  <a:lnTo>
                    <a:pt x="303" y="492"/>
                  </a:lnTo>
                  <a:lnTo>
                    <a:pt x="320" y="493"/>
                  </a:lnTo>
                  <a:lnTo>
                    <a:pt x="339" y="492"/>
                  </a:lnTo>
                  <a:lnTo>
                    <a:pt x="357" y="489"/>
                  </a:lnTo>
                  <a:lnTo>
                    <a:pt x="373" y="482"/>
                  </a:lnTo>
                  <a:lnTo>
                    <a:pt x="370" y="457"/>
                  </a:lnTo>
                  <a:lnTo>
                    <a:pt x="368" y="423"/>
                  </a:lnTo>
                  <a:lnTo>
                    <a:pt x="368" y="392"/>
                  </a:lnTo>
                  <a:lnTo>
                    <a:pt x="369" y="370"/>
                  </a:lnTo>
                  <a:lnTo>
                    <a:pt x="371" y="358"/>
                  </a:lnTo>
                  <a:lnTo>
                    <a:pt x="377" y="336"/>
                  </a:lnTo>
                  <a:lnTo>
                    <a:pt x="383" y="307"/>
                  </a:lnTo>
                  <a:lnTo>
                    <a:pt x="390" y="276"/>
                  </a:lnTo>
                  <a:lnTo>
                    <a:pt x="395" y="245"/>
                  </a:lnTo>
                  <a:lnTo>
                    <a:pt x="402" y="217"/>
                  </a:lnTo>
                  <a:lnTo>
                    <a:pt x="407" y="195"/>
                  </a:lnTo>
                  <a:lnTo>
                    <a:pt x="410" y="185"/>
                  </a:lnTo>
                  <a:lnTo>
                    <a:pt x="414" y="178"/>
                  </a:lnTo>
                  <a:lnTo>
                    <a:pt x="418" y="169"/>
                  </a:lnTo>
                  <a:lnTo>
                    <a:pt x="424" y="157"/>
                  </a:lnTo>
                  <a:lnTo>
                    <a:pt x="430" y="143"/>
                  </a:lnTo>
                  <a:lnTo>
                    <a:pt x="436" y="130"/>
                  </a:lnTo>
                  <a:lnTo>
                    <a:pt x="439" y="117"/>
                  </a:lnTo>
                  <a:lnTo>
                    <a:pt x="440" y="105"/>
                  </a:lnTo>
                  <a:lnTo>
                    <a:pt x="439" y="97"/>
                  </a:lnTo>
                  <a:lnTo>
                    <a:pt x="434" y="91"/>
                  </a:lnTo>
                  <a:lnTo>
                    <a:pt x="428" y="85"/>
                  </a:lnTo>
                  <a:lnTo>
                    <a:pt x="421" y="79"/>
                  </a:lnTo>
                  <a:lnTo>
                    <a:pt x="413" y="74"/>
                  </a:lnTo>
                  <a:lnTo>
                    <a:pt x="403" y="71"/>
                  </a:lnTo>
                  <a:lnTo>
                    <a:pt x="394" y="67"/>
                  </a:lnTo>
                  <a:lnTo>
                    <a:pt x="385" y="64"/>
                  </a:lnTo>
                  <a:lnTo>
                    <a:pt x="376" y="62"/>
                  </a:lnTo>
                  <a:lnTo>
                    <a:pt x="370" y="61"/>
                  </a:lnTo>
                  <a:lnTo>
                    <a:pt x="361" y="58"/>
                  </a:lnTo>
                  <a:lnTo>
                    <a:pt x="350" y="55"/>
                  </a:lnTo>
                  <a:lnTo>
                    <a:pt x="338" y="53"/>
                  </a:lnTo>
                  <a:lnTo>
                    <a:pt x="324" y="48"/>
                  </a:lnTo>
                  <a:lnTo>
                    <a:pt x="308" y="44"/>
                  </a:lnTo>
                  <a:lnTo>
                    <a:pt x="292" y="40"/>
                  </a:lnTo>
                  <a:lnTo>
                    <a:pt x="275" y="35"/>
                  </a:lnTo>
                  <a:lnTo>
                    <a:pt x="259" y="32"/>
                  </a:lnTo>
                  <a:lnTo>
                    <a:pt x="244" y="27"/>
                  </a:lnTo>
                  <a:lnTo>
                    <a:pt x="229" y="24"/>
                  </a:lnTo>
                  <a:lnTo>
                    <a:pt x="216" y="19"/>
                  </a:lnTo>
                  <a:lnTo>
                    <a:pt x="204" y="17"/>
                  </a:lnTo>
                  <a:lnTo>
                    <a:pt x="194" y="13"/>
                  </a:lnTo>
                  <a:lnTo>
                    <a:pt x="187" y="11"/>
                  </a:lnTo>
                  <a:lnTo>
                    <a:pt x="182" y="10"/>
                  </a:lnTo>
                  <a:lnTo>
                    <a:pt x="174" y="8"/>
                  </a:lnTo>
                  <a:lnTo>
                    <a:pt x="164" y="5"/>
                  </a:lnTo>
                  <a:lnTo>
                    <a:pt x="152" y="3"/>
                  </a:lnTo>
                  <a:lnTo>
                    <a:pt x="140" y="1"/>
                  </a:lnTo>
                  <a:lnTo>
                    <a:pt x="126" y="0"/>
                  </a:lnTo>
                  <a:lnTo>
                    <a:pt x="112" y="0"/>
                  </a:lnTo>
                  <a:lnTo>
                    <a:pt x="98" y="1"/>
                  </a:lnTo>
                  <a:lnTo>
                    <a:pt x="87" y="2"/>
                  </a:lnTo>
                  <a:lnTo>
                    <a:pt x="47" y="15"/>
                  </a:lnTo>
                  <a:lnTo>
                    <a:pt x="21" y="34"/>
                  </a:lnTo>
                  <a:lnTo>
                    <a:pt x="5" y="57"/>
                  </a:lnTo>
                  <a:lnTo>
                    <a:pt x="0" y="84"/>
                  </a:lnTo>
                  <a:lnTo>
                    <a:pt x="5" y="109"/>
                  </a:lnTo>
                  <a:lnTo>
                    <a:pt x="21" y="132"/>
                  </a:lnTo>
                  <a:lnTo>
                    <a:pt x="46" y="150"/>
                  </a:lnTo>
                  <a:lnTo>
                    <a:pt x="81" y="161"/>
                  </a:lnTo>
                  <a:lnTo>
                    <a:pt x="85" y="161"/>
                  </a:lnTo>
                  <a:lnTo>
                    <a:pt x="93" y="162"/>
                  </a:lnTo>
                  <a:lnTo>
                    <a:pt x="105" y="163"/>
                  </a:lnTo>
                  <a:lnTo>
                    <a:pt x="118" y="164"/>
                  </a:lnTo>
                  <a:lnTo>
                    <a:pt x="134" y="165"/>
                  </a:lnTo>
                  <a:lnTo>
                    <a:pt x="150" y="166"/>
                  </a:lnTo>
                  <a:lnTo>
                    <a:pt x="168" y="168"/>
                  </a:lnTo>
                  <a:lnTo>
                    <a:pt x="187" y="169"/>
                  </a:lnTo>
                  <a:lnTo>
                    <a:pt x="204" y="170"/>
                  </a:lnTo>
                  <a:lnTo>
                    <a:pt x="222" y="171"/>
                  </a:lnTo>
                  <a:lnTo>
                    <a:pt x="239" y="171"/>
                  </a:lnTo>
                  <a:lnTo>
                    <a:pt x="254" y="172"/>
                  </a:lnTo>
                  <a:lnTo>
                    <a:pt x="267" y="172"/>
                  </a:lnTo>
                  <a:lnTo>
                    <a:pt x="278" y="171"/>
                  </a:lnTo>
                  <a:lnTo>
                    <a:pt x="285" y="171"/>
                  </a:lnTo>
                  <a:lnTo>
                    <a:pt x="289" y="170"/>
                  </a:lnTo>
                  <a:lnTo>
                    <a:pt x="295" y="169"/>
                  </a:lnTo>
                  <a:lnTo>
                    <a:pt x="297" y="173"/>
                  </a:lnTo>
                  <a:lnTo>
                    <a:pt x="295" y="179"/>
                  </a:lnTo>
                  <a:lnTo>
                    <a:pt x="292" y="183"/>
                  </a:lnTo>
                  <a:lnTo>
                    <a:pt x="287" y="185"/>
                  </a:lnTo>
                  <a:lnTo>
                    <a:pt x="282" y="190"/>
                  </a:lnTo>
                  <a:lnTo>
                    <a:pt x="280" y="194"/>
                  </a:lnTo>
                  <a:lnTo>
                    <a:pt x="280" y="199"/>
                  </a:lnTo>
                  <a:lnTo>
                    <a:pt x="281" y="203"/>
                  </a:lnTo>
                  <a:lnTo>
                    <a:pt x="279" y="208"/>
                  </a:lnTo>
                  <a:lnTo>
                    <a:pt x="277" y="213"/>
                  </a:lnTo>
                  <a:lnTo>
                    <a:pt x="277" y="217"/>
                  </a:lnTo>
                  <a:lnTo>
                    <a:pt x="275" y="230"/>
                  </a:lnTo>
                  <a:lnTo>
                    <a:pt x="270" y="255"/>
                  </a:lnTo>
                  <a:lnTo>
                    <a:pt x="265" y="287"/>
                  </a:lnTo>
                  <a:lnTo>
                    <a:pt x="265" y="321"/>
                  </a:lnTo>
                  <a:lnTo>
                    <a:pt x="265" y="360"/>
                  </a:lnTo>
                  <a:lnTo>
                    <a:pt x="262" y="404"/>
                  </a:lnTo>
                  <a:lnTo>
                    <a:pt x="257" y="447"/>
                  </a:lnTo>
                  <a:lnTo>
                    <a:pt x="255" y="483"/>
                  </a:lnTo>
                  <a:close/>
                </a:path>
              </a:pathLst>
            </a:custGeom>
            <a:solidFill>
              <a:srgbClr val="00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63" name="Freeform 194"/>
            <p:cNvSpPr>
              <a:spLocks/>
            </p:cNvSpPr>
            <p:nvPr/>
          </p:nvSpPr>
          <p:spPr bwMode="auto">
            <a:xfrm flipH="1">
              <a:off x="2090" y="2597"/>
              <a:ext cx="206" cy="259"/>
            </a:xfrm>
            <a:custGeom>
              <a:avLst/>
              <a:gdLst>
                <a:gd name="T0" fmla="*/ 0 w 414"/>
                <a:gd name="T1" fmla="*/ 1 h 518"/>
                <a:gd name="T2" fmla="*/ 0 w 414"/>
                <a:gd name="T3" fmla="*/ 1 h 518"/>
                <a:gd name="T4" fmla="*/ 0 w 414"/>
                <a:gd name="T5" fmla="*/ 1 h 518"/>
                <a:gd name="T6" fmla="*/ 0 w 414"/>
                <a:gd name="T7" fmla="*/ 1 h 518"/>
                <a:gd name="T8" fmla="*/ 0 w 414"/>
                <a:gd name="T9" fmla="*/ 0 h 518"/>
                <a:gd name="T10" fmla="*/ 0 w 414"/>
                <a:gd name="T11" fmla="*/ 1 h 518"/>
                <a:gd name="T12" fmla="*/ 0 w 414"/>
                <a:gd name="T13" fmla="*/ 1 h 518"/>
                <a:gd name="T14" fmla="*/ 0 w 414"/>
                <a:gd name="T15" fmla="*/ 1 h 518"/>
                <a:gd name="T16" fmla="*/ 0 w 414"/>
                <a:gd name="T17" fmla="*/ 1 h 518"/>
                <a:gd name="T18" fmla="*/ 0 w 414"/>
                <a:gd name="T19" fmla="*/ 1 h 518"/>
                <a:gd name="T20" fmla="*/ 0 w 414"/>
                <a:gd name="T21" fmla="*/ 1 h 518"/>
                <a:gd name="T22" fmla="*/ 0 w 414"/>
                <a:gd name="T23" fmla="*/ 1 h 518"/>
                <a:gd name="T24" fmla="*/ 0 w 414"/>
                <a:gd name="T25" fmla="*/ 1 h 518"/>
                <a:gd name="T26" fmla="*/ 0 w 414"/>
                <a:gd name="T27" fmla="*/ 1 h 518"/>
                <a:gd name="T28" fmla="*/ 0 w 414"/>
                <a:gd name="T29" fmla="*/ 1 h 518"/>
                <a:gd name="T30" fmla="*/ 0 w 414"/>
                <a:gd name="T31" fmla="*/ 1 h 518"/>
                <a:gd name="T32" fmla="*/ 0 w 414"/>
                <a:gd name="T33" fmla="*/ 1 h 518"/>
                <a:gd name="T34" fmla="*/ 0 w 414"/>
                <a:gd name="T35" fmla="*/ 1 h 518"/>
                <a:gd name="T36" fmla="*/ 0 w 414"/>
                <a:gd name="T37" fmla="*/ 1 h 518"/>
                <a:gd name="T38" fmla="*/ 0 w 414"/>
                <a:gd name="T39" fmla="*/ 1 h 518"/>
                <a:gd name="T40" fmla="*/ 0 w 414"/>
                <a:gd name="T41" fmla="*/ 1 h 518"/>
                <a:gd name="T42" fmla="*/ 0 w 414"/>
                <a:gd name="T43" fmla="*/ 1 h 518"/>
                <a:gd name="T44" fmla="*/ 0 w 414"/>
                <a:gd name="T45" fmla="*/ 1 h 518"/>
                <a:gd name="T46" fmla="*/ 0 w 414"/>
                <a:gd name="T47" fmla="*/ 1 h 518"/>
                <a:gd name="T48" fmla="*/ 0 w 414"/>
                <a:gd name="T49" fmla="*/ 1 h 518"/>
                <a:gd name="T50" fmla="*/ 0 w 414"/>
                <a:gd name="T51" fmla="*/ 1 h 518"/>
                <a:gd name="T52" fmla="*/ 0 w 414"/>
                <a:gd name="T53" fmla="*/ 1 h 518"/>
                <a:gd name="T54" fmla="*/ 0 w 414"/>
                <a:gd name="T55" fmla="*/ 1 h 518"/>
                <a:gd name="T56" fmla="*/ 0 w 414"/>
                <a:gd name="T57" fmla="*/ 1 h 518"/>
                <a:gd name="T58" fmla="*/ 0 w 414"/>
                <a:gd name="T59" fmla="*/ 1 h 518"/>
                <a:gd name="T60" fmla="*/ 0 w 414"/>
                <a:gd name="T61" fmla="*/ 1 h 518"/>
                <a:gd name="T62" fmla="*/ 0 w 414"/>
                <a:gd name="T63" fmla="*/ 1 h 518"/>
                <a:gd name="T64" fmla="*/ 0 w 414"/>
                <a:gd name="T65" fmla="*/ 1 h 518"/>
                <a:gd name="T66" fmla="*/ 0 w 414"/>
                <a:gd name="T67" fmla="*/ 1 h 518"/>
                <a:gd name="T68" fmla="*/ 0 w 414"/>
                <a:gd name="T69" fmla="*/ 1 h 518"/>
                <a:gd name="T70" fmla="*/ 0 w 414"/>
                <a:gd name="T71" fmla="*/ 1 h 518"/>
                <a:gd name="T72" fmla="*/ 0 w 414"/>
                <a:gd name="T73" fmla="*/ 1 h 518"/>
                <a:gd name="T74" fmla="*/ 0 w 414"/>
                <a:gd name="T75" fmla="*/ 1 h 518"/>
                <a:gd name="T76" fmla="*/ 0 w 414"/>
                <a:gd name="T77" fmla="*/ 1 h 518"/>
                <a:gd name="T78" fmla="*/ 0 w 414"/>
                <a:gd name="T79" fmla="*/ 1 h 518"/>
                <a:gd name="T80" fmla="*/ 0 w 414"/>
                <a:gd name="T81" fmla="*/ 1 h 518"/>
                <a:gd name="T82" fmla="*/ 0 w 414"/>
                <a:gd name="T83" fmla="*/ 1 h 518"/>
                <a:gd name="T84" fmla="*/ 0 w 414"/>
                <a:gd name="T85" fmla="*/ 1 h 518"/>
                <a:gd name="T86" fmla="*/ 0 w 414"/>
                <a:gd name="T87" fmla="*/ 1 h 518"/>
                <a:gd name="T88" fmla="*/ 0 w 414"/>
                <a:gd name="T89" fmla="*/ 1 h 518"/>
                <a:gd name="T90" fmla="*/ 0 w 414"/>
                <a:gd name="T91" fmla="*/ 1 h 518"/>
                <a:gd name="T92" fmla="*/ 0 w 414"/>
                <a:gd name="T93" fmla="*/ 1 h 518"/>
                <a:gd name="T94" fmla="*/ 0 w 414"/>
                <a:gd name="T95" fmla="*/ 1 h 518"/>
                <a:gd name="T96" fmla="*/ 0 w 414"/>
                <a:gd name="T97" fmla="*/ 1 h 518"/>
                <a:gd name="T98" fmla="*/ 0 w 414"/>
                <a:gd name="T99" fmla="*/ 1 h 518"/>
                <a:gd name="T100" fmla="*/ 0 w 414"/>
                <a:gd name="T101" fmla="*/ 1 h 518"/>
                <a:gd name="T102" fmla="*/ 0 w 414"/>
                <a:gd name="T103" fmla="*/ 1 h 51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14"/>
                <a:gd name="T157" fmla="*/ 0 h 518"/>
                <a:gd name="T158" fmla="*/ 414 w 414"/>
                <a:gd name="T159" fmla="*/ 518 h 51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14" h="518">
                  <a:moveTo>
                    <a:pt x="23" y="124"/>
                  </a:moveTo>
                  <a:lnTo>
                    <a:pt x="7" y="102"/>
                  </a:lnTo>
                  <a:lnTo>
                    <a:pt x="0" y="76"/>
                  </a:lnTo>
                  <a:lnTo>
                    <a:pt x="4" y="51"/>
                  </a:lnTo>
                  <a:lnTo>
                    <a:pt x="19" y="27"/>
                  </a:lnTo>
                  <a:lnTo>
                    <a:pt x="31" y="17"/>
                  </a:lnTo>
                  <a:lnTo>
                    <a:pt x="44" y="8"/>
                  </a:lnTo>
                  <a:lnTo>
                    <a:pt x="58" y="4"/>
                  </a:lnTo>
                  <a:lnTo>
                    <a:pt x="73" y="0"/>
                  </a:lnTo>
                  <a:lnTo>
                    <a:pt x="89" y="0"/>
                  </a:lnTo>
                  <a:lnTo>
                    <a:pt x="105" y="2"/>
                  </a:lnTo>
                  <a:lnTo>
                    <a:pt x="122" y="5"/>
                  </a:lnTo>
                  <a:lnTo>
                    <a:pt x="140" y="10"/>
                  </a:lnTo>
                  <a:lnTo>
                    <a:pt x="158" y="15"/>
                  </a:lnTo>
                  <a:lnTo>
                    <a:pt x="177" y="22"/>
                  </a:lnTo>
                  <a:lnTo>
                    <a:pt x="196" y="30"/>
                  </a:lnTo>
                  <a:lnTo>
                    <a:pt x="216" y="40"/>
                  </a:lnTo>
                  <a:lnTo>
                    <a:pt x="235" y="49"/>
                  </a:lnTo>
                  <a:lnTo>
                    <a:pt x="256" y="58"/>
                  </a:lnTo>
                  <a:lnTo>
                    <a:pt x="277" y="68"/>
                  </a:lnTo>
                  <a:lnTo>
                    <a:pt x="298" y="78"/>
                  </a:lnTo>
                  <a:lnTo>
                    <a:pt x="306" y="81"/>
                  </a:lnTo>
                  <a:lnTo>
                    <a:pt x="314" y="86"/>
                  </a:lnTo>
                  <a:lnTo>
                    <a:pt x="322" y="89"/>
                  </a:lnTo>
                  <a:lnTo>
                    <a:pt x="331" y="94"/>
                  </a:lnTo>
                  <a:lnTo>
                    <a:pt x="339" y="98"/>
                  </a:lnTo>
                  <a:lnTo>
                    <a:pt x="348" y="102"/>
                  </a:lnTo>
                  <a:lnTo>
                    <a:pt x="356" y="105"/>
                  </a:lnTo>
                  <a:lnTo>
                    <a:pt x="363" y="107"/>
                  </a:lnTo>
                  <a:lnTo>
                    <a:pt x="370" y="110"/>
                  </a:lnTo>
                  <a:lnTo>
                    <a:pt x="378" y="113"/>
                  </a:lnTo>
                  <a:lnTo>
                    <a:pt x="385" y="117"/>
                  </a:lnTo>
                  <a:lnTo>
                    <a:pt x="391" y="121"/>
                  </a:lnTo>
                  <a:lnTo>
                    <a:pt x="397" y="126"/>
                  </a:lnTo>
                  <a:lnTo>
                    <a:pt x="402" y="132"/>
                  </a:lnTo>
                  <a:lnTo>
                    <a:pt x="407" y="136"/>
                  </a:lnTo>
                  <a:lnTo>
                    <a:pt x="410" y="141"/>
                  </a:lnTo>
                  <a:lnTo>
                    <a:pt x="414" y="152"/>
                  </a:lnTo>
                  <a:lnTo>
                    <a:pt x="412" y="166"/>
                  </a:lnTo>
                  <a:lnTo>
                    <a:pt x="405" y="180"/>
                  </a:lnTo>
                  <a:lnTo>
                    <a:pt x="396" y="193"/>
                  </a:lnTo>
                  <a:lnTo>
                    <a:pt x="391" y="200"/>
                  </a:lnTo>
                  <a:lnTo>
                    <a:pt x="385" y="208"/>
                  </a:lnTo>
                  <a:lnTo>
                    <a:pt x="379" y="218"/>
                  </a:lnTo>
                  <a:lnTo>
                    <a:pt x="374" y="228"/>
                  </a:lnTo>
                  <a:lnTo>
                    <a:pt x="368" y="239"/>
                  </a:lnTo>
                  <a:lnTo>
                    <a:pt x="363" y="249"/>
                  </a:lnTo>
                  <a:lnTo>
                    <a:pt x="359" y="257"/>
                  </a:lnTo>
                  <a:lnTo>
                    <a:pt x="356" y="263"/>
                  </a:lnTo>
                  <a:lnTo>
                    <a:pt x="348" y="278"/>
                  </a:lnTo>
                  <a:lnTo>
                    <a:pt x="332" y="309"/>
                  </a:lnTo>
                  <a:lnTo>
                    <a:pt x="309" y="349"/>
                  </a:lnTo>
                  <a:lnTo>
                    <a:pt x="284" y="395"/>
                  </a:lnTo>
                  <a:lnTo>
                    <a:pt x="258" y="440"/>
                  </a:lnTo>
                  <a:lnTo>
                    <a:pt x="235" y="480"/>
                  </a:lnTo>
                  <a:lnTo>
                    <a:pt x="219" y="508"/>
                  </a:lnTo>
                  <a:lnTo>
                    <a:pt x="211" y="518"/>
                  </a:lnTo>
                  <a:lnTo>
                    <a:pt x="207" y="515"/>
                  </a:lnTo>
                  <a:lnTo>
                    <a:pt x="204" y="505"/>
                  </a:lnTo>
                  <a:lnTo>
                    <a:pt x="202" y="491"/>
                  </a:lnTo>
                  <a:lnTo>
                    <a:pt x="202" y="477"/>
                  </a:lnTo>
                  <a:lnTo>
                    <a:pt x="205" y="457"/>
                  </a:lnTo>
                  <a:lnTo>
                    <a:pt x="212" y="430"/>
                  </a:lnTo>
                  <a:lnTo>
                    <a:pt x="219" y="402"/>
                  </a:lnTo>
                  <a:lnTo>
                    <a:pt x="225" y="381"/>
                  </a:lnTo>
                  <a:lnTo>
                    <a:pt x="228" y="361"/>
                  </a:lnTo>
                  <a:lnTo>
                    <a:pt x="233" y="332"/>
                  </a:lnTo>
                  <a:lnTo>
                    <a:pt x="240" y="297"/>
                  </a:lnTo>
                  <a:lnTo>
                    <a:pt x="250" y="262"/>
                  </a:lnTo>
                  <a:lnTo>
                    <a:pt x="257" y="246"/>
                  </a:lnTo>
                  <a:lnTo>
                    <a:pt x="264" y="232"/>
                  </a:lnTo>
                  <a:lnTo>
                    <a:pt x="271" y="221"/>
                  </a:lnTo>
                  <a:lnTo>
                    <a:pt x="278" y="212"/>
                  </a:lnTo>
                  <a:lnTo>
                    <a:pt x="283" y="205"/>
                  </a:lnTo>
                  <a:lnTo>
                    <a:pt x="288" y="201"/>
                  </a:lnTo>
                  <a:lnTo>
                    <a:pt x="292" y="196"/>
                  </a:lnTo>
                  <a:lnTo>
                    <a:pt x="294" y="193"/>
                  </a:lnTo>
                  <a:lnTo>
                    <a:pt x="294" y="187"/>
                  </a:lnTo>
                  <a:lnTo>
                    <a:pt x="288" y="183"/>
                  </a:lnTo>
                  <a:lnTo>
                    <a:pt x="279" y="180"/>
                  </a:lnTo>
                  <a:lnTo>
                    <a:pt x="271" y="178"/>
                  </a:lnTo>
                  <a:lnTo>
                    <a:pt x="262" y="175"/>
                  </a:lnTo>
                  <a:lnTo>
                    <a:pt x="250" y="174"/>
                  </a:lnTo>
                  <a:lnTo>
                    <a:pt x="235" y="172"/>
                  </a:lnTo>
                  <a:lnTo>
                    <a:pt x="220" y="171"/>
                  </a:lnTo>
                  <a:lnTo>
                    <a:pt x="204" y="170"/>
                  </a:lnTo>
                  <a:lnTo>
                    <a:pt x="190" y="168"/>
                  </a:lnTo>
                  <a:lnTo>
                    <a:pt x="178" y="167"/>
                  </a:lnTo>
                  <a:lnTo>
                    <a:pt x="170" y="167"/>
                  </a:lnTo>
                  <a:lnTo>
                    <a:pt x="162" y="166"/>
                  </a:lnTo>
                  <a:lnTo>
                    <a:pt x="152" y="165"/>
                  </a:lnTo>
                  <a:lnTo>
                    <a:pt x="142" y="163"/>
                  </a:lnTo>
                  <a:lnTo>
                    <a:pt x="131" y="160"/>
                  </a:lnTo>
                  <a:lnTo>
                    <a:pt x="120" y="158"/>
                  </a:lnTo>
                  <a:lnTo>
                    <a:pt x="110" y="157"/>
                  </a:lnTo>
                  <a:lnTo>
                    <a:pt x="102" y="155"/>
                  </a:lnTo>
                  <a:lnTo>
                    <a:pt x="96" y="153"/>
                  </a:lnTo>
                  <a:lnTo>
                    <a:pt x="89" y="152"/>
                  </a:lnTo>
                  <a:lnTo>
                    <a:pt x="81" y="150"/>
                  </a:lnTo>
                  <a:lnTo>
                    <a:pt x="71" y="147"/>
                  </a:lnTo>
                  <a:lnTo>
                    <a:pt x="60" y="143"/>
                  </a:lnTo>
                  <a:lnTo>
                    <a:pt x="50" y="140"/>
                  </a:lnTo>
                  <a:lnTo>
                    <a:pt x="41" y="135"/>
                  </a:lnTo>
                  <a:lnTo>
                    <a:pt x="31" y="129"/>
                  </a:lnTo>
                  <a:lnTo>
                    <a:pt x="23" y="124"/>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64" name="Freeform 195"/>
            <p:cNvSpPr>
              <a:spLocks/>
            </p:cNvSpPr>
            <p:nvPr/>
          </p:nvSpPr>
          <p:spPr bwMode="auto">
            <a:xfrm flipH="1">
              <a:off x="2182" y="2829"/>
              <a:ext cx="9" cy="9"/>
            </a:xfrm>
            <a:custGeom>
              <a:avLst/>
              <a:gdLst>
                <a:gd name="T0" fmla="*/ 1 w 18"/>
                <a:gd name="T1" fmla="*/ 0 h 20"/>
                <a:gd name="T2" fmla="*/ 1 w 18"/>
                <a:gd name="T3" fmla="*/ 0 h 20"/>
                <a:gd name="T4" fmla="*/ 1 w 18"/>
                <a:gd name="T5" fmla="*/ 0 h 20"/>
                <a:gd name="T6" fmla="*/ 1 w 18"/>
                <a:gd name="T7" fmla="*/ 0 h 20"/>
                <a:gd name="T8" fmla="*/ 1 w 18"/>
                <a:gd name="T9" fmla="*/ 0 h 20"/>
                <a:gd name="T10" fmla="*/ 1 w 18"/>
                <a:gd name="T11" fmla="*/ 0 h 20"/>
                <a:gd name="T12" fmla="*/ 1 w 18"/>
                <a:gd name="T13" fmla="*/ 0 h 20"/>
                <a:gd name="T14" fmla="*/ 1 w 18"/>
                <a:gd name="T15" fmla="*/ 0 h 20"/>
                <a:gd name="T16" fmla="*/ 1 w 18"/>
                <a:gd name="T17" fmla="*/ 0 h 20"/>
                <a:gd name="T18" fmla="*/ 0 w 18"/>
                <a:gd name="T19" fmla="*/ 0 h 20"/>
                <a:gd name="T20" fmla="*/ 0 w 18"/>
                <a:gd name="T21" fmla="*/ 0 h 20"/>
                <a:gd name="T22" fmla="*/ 0 w 18"/>
                <a:gd name="T23" fmla="*/ 0 h 20"/>
                <a:gd name="T24" fmla="*/ 1 w 18"/>
                <a:gd name="T25" fmla="*/ 0 h 20"/>
                <a:gd name="T26" fmla="*/ 1 w 18"/>
                <a:gd name="T27" fmla="*/ 0 h 20"/>
                <a:gd name="T28" fmla="*/ 1 w 18"/>
                <a:gd name="T29" fmla="*/ 0 h 20"/>
                <a:gd name="T30" fmla="*/ 1 w 18"/>
                <a:gd name="T31" fmla="*/ 0 h 20"/>
                <a:gd name="T32" fmla="*/ 1 w 18"/>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20"/>
                <a:gd name="T53" fmla="*/ 18 w 18"/>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20">
                  <a:moveTo>
                    <a:pt x="16" y="18"/>
                  </a:moveTo>
                  <a:lnTo>
                    <a:pt x="18" y="14"/>
                  </a:lnTo>
                  <a:lnTo>
                    <a:pt x="18" y="11"/>
                  </a:lnTo>
                  <a:lnTo>
                    <a:pt x="18" y="7"/>
                  </a:lnTo>
                  <a:lnTo>
                    <a:pt x="16" y="4"/>
                  </a:lnTo>
                  <a:lnTo>
                    <a:pt x="13" y="1"/>
                  </a:lnTo>
                  <a:lnTo>
                    <a:pt x="9" y="0"/>
                  </a:lnTo>
                  <a:lnTo>
                    <a:pt x="6" y="1"/>
                  </a:lnTo>
                  <a:lnTo>
                    <a:pt x="2" y="4"/>
                  </a:lnTo>
                  <a:lnTo>
                    <a:pt x="0" y="7"/>
                  </a:lnTo>
                  <a:lnTo>
                    <a:pt x="0" y="9"/>
                  </a:lnTo>
                  <a:lnTo>
                    <a:pt x="0" y="13"/>
                  </a:lnTo>
                  <a:lnTo>
                    <a:pt x="2" y="16"/>
                  </a:lnTo>
                  <a:lnTo>
                    <a:pt x="6" y="19"/>
                  </a:lnTo>
                  <a:lnTo>
                    <a:pt x="9" y="20"/>
                  </a:lnTo>
                  <a:lnTo>
                    <a:pt x="13" y="20"/>
                  </a:lnTo>
                  <a:lnTo>
                    <a:pt x="16"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65" name="Freeform 196"/>
            <p:cNvSpPr>
              <a:spLocks/>
            </p:cNvSpPr>
            <p:nvPr/>
          </p:nvSpPr>
          <p:spPr bwMode="auto">
            <a:xfrm flipH="1">
              <a:off x="2270" y="2627"/>
              <a:ext cx="9" cy="9"/>
            </a:xfrm>
            <a:custGeom>
              <a:avLst/>
              <a:gdLst>
                <a:gd name="T0" fmla="*/ 1 w 18"/>
                <a:gd name="T1" fmla="*/ 0 h 19"/>
                <a:gd name="T2" fmla="*/ 1 w 18"/>
                <a:gd name="T3" fmla="*/ 0 h 19"/>
                <a:gd name="T4" fmla="*/ 1 w 18"/>
                <a:gd name="T5" fmla="*/ 0 h 19"/>
                <a:gd name="T6" fmla="*/ 1 w 18"/>
                <a:gd name="T7" fmla="*/ 0 h 19"/>
                <a:gd name="T8" fmla="*/ 1 w 18"/>
                <a:gd name="T9" fmla="*/ 0 h 19"/>
                <a:gd name="T10" fmla="*/ 1 w 18"/>
                <a:gd name="T11" fmla="*/ 0 h 19"/>
                <a:gd name="T12" fmla="*/ 1 w 18"/>
                <a:gd name="T13" fmla="*/ 0 h 19"/>
                <a:gd name="T14" fmla="*/ 1 w 18"/>
                <a:gd name="T15" fmla="*/ 0 h 19"/>
                <a:gd name="T16" fmla="*/ 1 w 18"/>
                <a:gd name="T17" fmla="*/ 0 h 19"/>
                <a:gd name="T18" fmla="*/ 0 w 18"/>
                <a:gd name="T19" fmla="*/ 0 h 19"/>
                <a:gd name="T20" fmla="*/ 0 w 18"/>
                <a:gd name="T21" fmla="*/ 0 h 19"/>
                <a:gd name="T22" fmla="*/ 0 w 18"/>
                <a:gd name="T23" fmla="*/ 0 h 19"/>
                <a:gd name="T24" fmla="*/ 1 w 18"/>
                <a:gd name="T25" fmla="*/ 0 h 19"/>
                <a:gd name="T26" fmla="*/ 1 w 18"/>
                <a:gd name="T27" fmla="*/ 0 h 19"/>
                <a:gd name="T28" fmla="*/ 1 w 18"/>
                <a:gd name="T29" fmla="*/ 0 h 19"/>
                <a:gd name="T30" fmla="*/ 1 w 18"/>
                <a:gd name="T31" fmla="*/ 0 h 19"/>
                <a:gd name="T32" fmla="*/ 1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16" y="17"/>
                  </a:moveTo>
                  <a:lnTo>
                    <a:pt x="18" y="13"/>
                  </a:lnTo>
                  <a:lnTo>
                    <a:pt x="18" y="10"/>
                  </a:lnTo>
                  <a:lnTo>
                    <a:pt x="18" y="6"/>
                  </a:lnTo>
                  <a:lnTo>
                    <a:pt x="16" y="3"/>
                  </a:lnTo>
                  <a:lnTo>
                    <a:pt x="13" y="0"/>
                  </a:lnTo>
                  <a:lnTo>
                    <a:pt x="9" y="0"/>
                  </a:lnTo>
                  <a:lnTo>
                    <a:pt x="6" y="0"/>
                  </a:lnTo>
                  <a:lnTo>
                    <a:pt x="2" y="3"/>
                  </a:lnTo>
                  <a:lnTo>
                    <a:pt x="0" y="6"/>
                  </a:lnTo>
                  <a:lnTo>
                    <a:pt x="0" y="10"/>
                  </a:lnTo>
                  <a:lnTo>
                    <a:pt x="0" y="13"/>
                  </a:lnTo>
                  <a:lnTo>
                    <a:pt x="2" y="17"/>
                  </a:lnTo>
                  <a:lnTo>
                    <a:pt x="6" y="19"/>
                  </a:lnTo>
                  <a:lnTo>
                    <a:pt x="9" y="19"/>
                  </a:lnTo>
                  <a:lnTo>
                    <a:pt x="13" y="19"/>
                  </a:lnTo>
                  <a:lnTo>
                    <a:pt x="16" y="17"/>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66" name="Freeform 197"/>
            <p:cNvSpPr>
              <a:spLocks/>
            </p:cNvSpPr>
            <p:nvPr/>
          </p:nvSpPr>
          <p:spPr bwMode="auto">
            <a:xfrm flipH="1">
              <a:off x="2121" y="2822"/>
              <a:ext cx="86" cy="52"/>
            </a:xfrm>
            <a:custGeom>
              <a:avLst/>
              <a:gdLst>
                <a:gd name="T0" fmla="*/ 0 w 173"/>
                <a:gd name="T1" fmla="*/ 0 h 103"/>
                <a:gd name="T2" fmla="*/ 0 w 173"/>
                <a:gd name="T3" fmla="*/ 1 h 103"/>
                <a:gd name="T4" fmla="*/ 0 w 173"/>
                <a:gd name="T5" fmla="*/ 1 h 103"/>
                <a:gd name="T6" fmla="*/ 0 w 173"/>
                <a:gd name="T7" fmla="*/ 1 h 103"/>
                <a:gd name="T8" fmla="*/ 0 w 173"/>
                <a:gd name="T9" fmla="*/ 1 h 103"/>
                <a:gd name="T10" fmla="*/ 0 w 173"/>
                <a:gd name="T11" fmla="*/ 1 h 103"/>
                <a:gd name="T12" fmla="*/ 0 w 173"/>
                <a:gd name="T13" fmla="*/ 1 h 103"/>
                <a:gd name="T14" fmla="*/ 0 w 173"/>
                <a:gd name="T15" fmla="*/ 1 h 103"/>
                <a:gd name="T16" fmla="*/ 0 w 173"/>
                <a:gd name="T17" fmla="*/ 1 h 103"/>
                <a:gd name="T18" fmla="*/ 0 w 173"/>
                <a:gd name="T19" fmla="*/ 1 h 103"/>
                <a:gd name="T20" fmla="*/ 0 w 173"/>
                <a:gd name="T21" fmla="*/ 1 h 103"/>
                <a:gd name="T22" fmla="*/ 0 w 173"/>
                <a:gd name="T23" fmla="*/ 1 h 103"/>
                <a:gd name="T24" fmla="*/ 0 w 173"/>
                <a:gd name="T25" fmla="*/ 1 h 103"/>
                <a:gd name="T26" fmla="*/ 0 w 173"/>
                <a:gd name="T27" fmla="*/ 1 h 103"/>
                <a:gd name="T28" fmla="*/ 0 w 173"/>
                <a:gd name="T29" fmla="*/ 1 h 103"/>
                <a:gd name="T30" fmla="*/ 0 w 173"/>
                <a:gd name="T31" fmla="*/ 1 h 103"/>
                <a:gd name="T32" fmla="*/ 0 w 173"/>
                <a:gd name="T33" fmla="*/ 1 h 103"/>
                <a:gd name="T34" fmla="*/ 0 w 173"/>
                <a:gd name="T35" fmla="*/ 1 h 103"/>
                <a:gd name="T36" fmla="*/ 0 w 173"/>
                <a:gd name="T37" fmla="*/ 1 h 103"/>
                <a:gd name="T38" fmla="*/ 0 w 173"/>
                <a:gd name="T39" fmla="*/ 1 h 103"/>
                <a:gd name="T40" fmla="*/ 0 w 173"/>
                <a:gd name="T41" fmla="*/ 1 h 103"/>
                <a:gd name="T42" fmla="*/ 0 w 173"/>
                <a:gd name="T43" fmla="*/ 1 h 103"/>
                <a:gd name="T44" fmla="*/ 0 w 173"/>
                <a:gd name="T45" fmla="*/ 1 h 103"/>
                <a:gd name="T46" fmla="*/ 0 w 173"/>
                <a:gd name="T47" fmla="*/ 1 h 103"/>
                <a:gd name="T48" fmla="*/ 0 w 173"/>
                <a:gd name="T49" fmla="*/ 1 h 103"/>
                <a:gd name="T50" fmla="*/ 0 w 173"/>
                <a:gd name="T51" fmla="*/ 1 h 103"/>
                <a:gd name="T52" fmla="*/ 0 w 173"/>
                <a:gd name="T53" fmla="*/ 1 h 103"/>
                <a:gd name="T54" fmla="*/ 0 w 173"/>
                <a:gd name="T55" fmla="*/ 1 h 103"/>
                <a:gd name="T56" fmla="*/ 0 w 173"/>
                <a:gd name="T57" fmla="*/ 1 h 103"/>
                <a:gd name="T58" fmla="*/ 0 w 173"/>
                <a:gd name="T59" fmla="*/ 1 h 103"/>
                <a:gd name="T60" fmla="*/ 0 w 173"/>
                <a:gd name="T61" fmla="*/ 1 h 103"/>
                <a:gd name="T62" fmla="*/ 0 w 173"/>
                <a:gd name="T63" fmla="*/ 1 h 103"/>
                <a:gd name="T64" fmla="*/ 0 w 173"/>
                <a:gd name="T65" fmla="*/ 1 h 103"/>
                <a:gd name="T66" fmla="*/ 0 w 173"/>
                <a:gd name="T67" fmla="*/ 1 h 103"/>
                <a:gd name="T68" fmla="*/ 0 w 173"/>
                <a:gd name="T69" fmla="*/ 1 h 103"/>
                <a:gd name="T70" fmla="*/ 0 w 173"/>
                <a:gd name="T71" fmla="*/ 1 h 103"/>
                <a:gd name="T72" fmla="*/ 0 w 173"/>
                <a:gd name="T73" fmla="*/ 1 h 103"/>
                <a:gd name="T74" fmla="*/ 0 w 173"/>
                <a:gd name="T75" fmla="*/ 1 h 103"/>
                <a:gd name="T76" fmla="*/ 0 w 173"/>
                <a:gd name="T77" fmla="*/ 1 h 103"/>
                <a:gd name="T78" fmla="*/ 0 w 173"/>
                <a:gd name="T79" fmla="*/ 1 h 103"/>
                <a:gd name="T80" fmla="*/ 0 w 173"/>
                <a:gd name="T81" fmla="*/ 1 h 103"/>
                <a:gd name="T82" fmla="*/ 0 w 173"/>
                <a:gd name="T83" fmla="*/ 1 h 103"/>
                <a:gd name="T84" fmla="*/ 0 w 173"/>
                <a:gd name="T85" fmla="*/ 1 h 103"/>
                <a:gd name="T86" fmla="*/ 0 w 173"/>
                <a:gd name="T87" fmla="*/ 1 h 103"/>
                <a:gd name="T88" fmla="*/ 0 w 173"/>
                <a:gd name="T89" fmla="*/ 1 h 103"/>
                <a:gd name="T90" fmla="*/ 0 w 173"/>
                <a:gd name="T91" fmla="*/ 1 h 103"/>
                <a:gd name="T92" fmla="*/ 0 w 173"/>
                <a:gd name="T93" fmla="*/ 1 h 103"/>
                <a:gd name="T94" fmla="*/ 0 w 173"/>
                <a:gd name="T95" fmla="*/ 1 h 103"/>
                <a:gd name="T96" fmla="*/ 0 w 173"/>
                <a:gd name="T97" fmla="*/ 0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3"/>
                <a:gd name="T148" fmla="*/ 0 h 103"/>
                <a:gd name="T149" fmla="*/ 173 w 173"/>
                <a:gd name="T150" fmla="*/ 103 h 1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3" h="103">
                  <a:moveTo>
                    <a:pt x="36" y="0"/>
                  </a:moveTo>
                  <a:lnTo>
                    <a:pt x="32" y="2"/>
                  </a:lnTo>
                  <a:lnTo>
                    <a:pt x="28" y="5"/>
                  </a:lnTo>
                  <a:lnTo>
                    <a:pt x="22" y="12"/>
                  </a:lnTo>
                  <a:lnTo>
                    <a:pt x="17" y="19"/>
                  </a:lnTo>
                  <a:lnTo>
                    <a:pt x="11" y="28"/>
                  </a:lnTo>
                  <a:lnTo>
                    <a:pt x="6" y="38"/>
                  </a:lnTo>
                  <a:lnTo>
                    <a:pt x="2" y="48"/>
                  </a:lnTo>
                  <a:lnTo>
                    <a:pt x="0" y="59"/>
                  </a:lnTo>
                  <a:lnTo>
                    <a:pt x="0" y="69"/>
                  </a:lnTo>
                  <a:lnTo>
                    <a:pt x="0" y="74"/>
                  </a:lnTo>
                  <a:lnTo>
                    <a:pt x="1" y="78"/>
                  </a:lnTo>
                  <a:lnTo>
                    <a:pt x="6" y="79"/>
                  </a:lnTo>
                  <a:lnTo>
                    <a:pt x="10" y="79"/>
                  </a:lnTo>
                  <a:lnTo>
                    <a:pt x="16" y="79"/>
                  </a:lnTo>
                  <a:lnTo>
                    <a:pt x="24" y="80"/>
                  </a:lnTo>
                  <a:lnTo>
                    <a:pt x="34" y="84"/>
                  </a:lnTo>
                  <a:lnTo>
                    <a:pt x="41" y="86"/>
                  </a:lnTo>
                  <a:lnTo>
                    <a:pt x="49" y="88"/>
                  </a:lnTo>
                  <a:lnTo>
                    <a:pt x="60" y="92"/>
                  </a:lnTo>
                  <a:lnTo>
                    <a:pt x="71" y="94"/>
                  </a:lnTo>
                  <a:lnTo>
                    <a:pt x="83" y="97"/>
                  </a:lnTo>
                  <a:lnTo>
                    <a:pt x="94" y="100"/>
                  </a:lnTo>
                  <a:lnTo>
                    <a:pt x="105" y="101"/>
                  </a:lnTo>
                  <a:lnTo>
                    <a:pt x="115" y="102"/>
                  </a:lnTo>
                  <a:lnTo>
                    <a:pt x="124" y="102"/>
                  </a:lnTo>
                  <a:lnTo>
                    <a:pt x="135" y="103"/>
                  </a:lnTo>
                  <a:lnTo>
                    <a:pt x="144" y="103"/>
                  </a:lnTo>
                  <a:lnTo>
                    <a:pt x="153" y="103"/>
                  </a:lnTo>
                  <a:lnTo>
                    <a:pt x="161" y="103"/>
                  </a:lnTo>
                  <a:lnTo>
                    <a:pt x="167" y="103"/>
                  </a:lnTo>
                  <a:lnTo>
                    <a:pt x="172" y="101"/>
                  </a:lnTo>
                  <a:lnTo>
                    <a:pt x="173" y="99"/>
                  </a:lnTo>
                  <a:lnTo>
                    <a:pt x="170" y="95"/>
                  </a:lnTo>
                  <a:lnTo>
                    <a:pt x="166" y="91"/>
                  </a:lnTo>
                  <a:lnTo>
                    <a:pt x="158" y="86"/>
                  </a:lnTo>
                  <a:lnTo>
                    <a:pt x="149" y="80"/>
                  </a:lnTo>
                  <a:lnTo>
                    <a:pt x="139" y="76"/>
                  </a:lnTo>
                  <a:lnTo>
                    <a:pt x="130" y="70"/>
                  </a:lnTo>
                  <a:lnTo>
                    <a:pt x="122" y="66"/>
                  </a:lnTo>
                  <a:lnTo>
                    <a:pt x="116" y="63"/>
                  </a:lnTo>
                  <a:lnTo>
                    <a:pt x="107" y="55"/>
                  </a:lnTo>
                  <a:lnTo>
                    <a:pt x="97" y="44"/>
                  </a:lnTo>
                  <a:lnTo>
                    <a:pt x="85" y="33"/>
                  </a:lnTo>
                  <a:lnTo>
                    <a:pt x="74" y="23"/>
                  </a:lnTo>
                  <a:lnTo>
                    <a:pt x="62" y="13"/>
                  </a:lnTo>
                  <a:lnTo>
                    <a:pt x="52" y="5"/>
                  </a:lnTo>
                  <a:lnTo>
                    <a:pt x="43" y="1"/>
                  </a:lnTo>
                  <a:lnTo>
                    <a:pt x="36" y="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67" name="Freeform 198"/>
            <p:cNvSpPr>
              <a:spLocks/>
            </p:cNvSpPr>
            <p:nvPr/>
          </p:nvSpPr>
          <p:spPr bwMode="auto">
            <a:xfrm flipH="1">
              <a:off x="2182" y="2829"/>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0 w 19"/>
                <a:gd name="T23" fmla="*/ 0 h 20"/>
                <a:gd name="T24" fmla="*/ 1 w 19"/>
                <a:gd name="T25" fmla="*/ 0 h 20"/>
                <a:gd name="T26" fmla="*/ 1 w 19"/>
                <a:gd name="T27" fmla="*/ 0 h 20"/>
                <a:gd name="T28" fmla="*/ 1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13" y="20"/>
                  </a:moveTo>
                  <a:lnTo>
                    <a:pt x="16" y="19"/>
                  </a:lnTo>
                  <a:lnTo>
                    <a:pt x="18" y="15"/>
                  </a:lnTo>
                  <a:lnTo>
                    <a:pt x="19" y="12"/>
                  </a:lnTo>
                  <a:lnTo>
                    <a:pt x="19" y="8"/>
                  </a:lnTo>
                  <a:lnTo>
                    <a:pt x="18" y="5"/>
                  </a:lnTo>
                  <a:lnTo>
                    <a:pt x="15" y="1"/>
                  </a:lnTo>
                  <a:lnTo>
                    <a:pt x="11" y="0"/>
                  </a:lnTo>
                  <a:lnTo>
                    <a:pt x="8" y="1"/>
                  </a:lnTo>
                  <a:lnTo>
                    <a:pt x="4" y="3"/>
                  </a:lnTo>
                  <a:lnTo>
                    <a:pt x="1" y="5"/>
                  </a:lnTo>
                  <a:lnTo>
                    <a:pt x="0" y="8"/>
                  </a:lnTo>
                  <a:lnTo>
                    <a:pt x="1" y="13"/>
                  </a:lnTo>
                  <a:lnTo>
                    <a:pt x="2" y="16"/>
                  </a:lnTo>
                  <a:lnTo>
                    <a:pt x="6" y="19"/>
                  </a:lnTo>
                  <a:lnTo>
                    <a:pt x="8" y="20"/>
                  </a:lnTo>
                  <a:lnTo>
                    <a:pt x="13" y="2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68" name="Freeform 199"/>
            <p:cNvSpPr>
              <a:spLocks/>
            </p:cNvSpPr>
            <p:nvPr/>
          </p:nvSpPr>
          <p:spPr bwMode="auto">
            <a:xfrm flipH="1">
              <a:off x="2120" y="2832"/>
              <a:ext cx="90" cy="44"/>
            </a:xfrm>
            <a:custGeom>
              <a:avLst/>
              <a:gdLst>
                <a:gd name="T0" fmla="*/ 1 w 180"/>
                <a:gd name="T1" fmla="*/ 0 h 89"/>
                <a:gd name="T2" fmla="*/ 1 w 180"/>
                <a:gd name="T3" fmla="*/ 0 h 89"/>
                <a:gd name="T4" fmla="*/ 1 w 180"/>
                <a:gd name="T5" fmla="*/ 0 h 89"/>
                <a:gd name="T6" fmla="*/ 1 w 180"/>
                <a:gd name="T7" fmla="*/ 0 h 89"/>
                <a:gd name="T8" fmla="*/ 1 w 180"/>
                <a:gd name="T9" fmla="*/ 0 h 89"/>
                <a:gd name="T10" fmla="*/ 1 w 180"/>
                <a:gd name="T11" fmla="*/ 0 h 89"/>
                <a:gd name="T12" fmla="*/ 0 w 180"/>
                <a:gd name="T13" fmla="*/ 0 h 89"/>
                <a:gd name="T14" fmla="*/ 0 w 180"/>
                <a:gd name="T15" fmla="*/ 0 h 89"/>
                <a:gd name="T16" fmla="*/ 1 w 180"/>
                <a:gd name="T17" fmla="*/ 0 h 89"/>
                <a:gd name="T18" fmla="*/ 1 w 180"/>
                <a:gd name="T19" fmla="*/ 0 h 89"/>
                <a:gd name="T20" fmla="*/ 1 w 180"/>
                <a:gd name="T21" fmla="*/ 0 h 89"/>
                <a:gd name="T22" fmla="*/ 1 w 180"/>
                <a:gd name="T23" fmla="*/ 0 h 89"/>
                <a:gd name="T24" fmla="*/ 1 w 180"/>
                <a:gd name="T25" fmla="*/ 0 h 89"/>
                <a:gd name="T26" fmla="*/ 1 w 180"/>
                <a:gd name="T27" fmla="*/ 0 h 89"/>
                <a:gd name="T28" fmla="*/ 1 w 180"/>
                <a:gd name="T29" fmla="*/ 0 h 89"/>
                <a:gd name="T30" fmla="*/ 1 w 180"/>
                <a:gd name="T31" fmla="*/ 0 h 89"/>
                <a:gd name="T32" fmla="*/ 1 w 180"/>
                <a:gd name="T33" fmla="*/ 0 h 89"/>
                <a:gd name="T34" fmla="*/ 1 w 180"/>
                <a:gd name="T35" fmla="*/ 0 h 89"/>
                <a:gd name="T36" fmla="*/ 1 w 180"/>
                <a:gd name="T37" fmla="*/ 0 h 89"/>
                <a:gd name="T38" fmla="*/ 1 w 180"/>
                <a:gd name="T39" fmla="*/ 0 h 89"/>
                <a:gd name="T40" fmla="*/ 1 w 180"/>
                <a:gd name="T41" fmla="*/ 0 h 89"/>
                <a:gd name="T42" fmla="*/ 1 w 180"/>
                <a:gd name="T43" fmla="*/ 0 h 89"/>
                <a:gd name="T44" fmla="*/ 1 w 180"/>
                <a:gd name="T45" fmla="*/ 0 h 89"/>
                <a:gd name="T46" fmla="*/ 1 w 180"/>
                <a:gd name="T47" fmla="*/ 0 h 89"/>
                <a:gd name="T48" fmla="*/ 1 w 180"/>
                <a:gd name="T49" fmla="*/ 0 h 89"/>
                <a:gd name="T50" fmla="*/ 1 w 180"/>
                <a:gd name="T51" fmla="*/ 0 h 89"/>
                <a:gd name="T52" fmla="*/ 1 w 180"/>
                <a:gd name="T53" fmla="*/ 0 h 89"/>
                <a:gd name="T54" fmla="*/ 1 w 180"/>
                <a:gd name="T55" fmla="*/ 0 h 89"/>
                <a:gd name="T56" fmla="*/ 1 w 180"/>
                <a:gd name="T57" fmla="*/ 0 h 89"/>
                <a:gd name="T58" fmla="*/ 1 w 180"/>
                <a:gd name="T59" fmla="*/ 0 h 89"/>
                <a:gd name="T60" fmla="*/ 1 w 180"/>
                <a:gd name="T61" fmla="*/ 0 h 89"/>
                <a:gd name="T62" fmla="*/ 1 w 180"/>
                <a:gd name="T63" fmla="*/ 0 h 89"/>
                <a:gd name="T64" fmla="*/ 1 w 180"/>
                <a:gd name="T65" fmla="*/ 0 h 89"/>
                <a:gd name="T66" fmla="*/ 1 w 180"/>
                <a:gd name="T67" fmla="*/ 0 h 89"/>
                <a:gd name="T68" fmla="*/ 1 w 180"/>
                <a:gd name="T69" fmla="*/ 0 h 89"/>
                <a:gd name="T70" fmla="*/ 1 w 180"/>
                <a:gd name="T71" fmla="*/ 0 h 89"/>
                <a:gd name="T72" fmla="*/ 1 w 180"/>
                <a:gd name="T73" fmla="*/ 0 h 89"/>
                <a:gd name="T74" fmla="*/ 1 w 180"/>
                <a:gd name="T75" fmla="*/ 0 h 89"/>
                <a:gd name="T76" fmla="*/ 1 w 180"/>
                <a:gd name="T77" fmla="*/ 0 h 89"/>
                <a:gd name="T78" fmla="*/ 1 w 180"/>
                <a:gd name="T79" fmla="*/ 0 h 89"/>
                <a:gd name="T80" fmla="*/ 1 w 180"/>
                <a:gd name="T81" fmla="*/ 0 h 89"/>
                <a:gd name="T82" fmla="*/ 1 w 180"/>
                <a:gd name="T83" fmla="*/ 0 h 89"/>
                <a:gd name="T84" fmla="*/ 1 w 180"/>
                <a:gd name="T85" fmla="*/ 0 h 89"/>
                <a:gd name="T86" fmla="*/ 1 w 180"/>
                <a:gd name="T87" fmla="*/ 0 h 89"/>
                <a:gd name="T88" fmla="*/ 1 w 180"/>
                <a:gd name="T89" fmla="*/ 0 h 89"/>
                <a:gd name="T90" fmla="*/ 1 w 180"/>
                <a:gd name="T91" fmla="*/ 0 h 89"/>
                <a:gd name="T92" fmla="*/ 1 w 180"/>
                <a:gd name="T93" fmla="*/ 0 h 89"/>
                <a:gd name="T94" fmla="*/ 1 w 180"/>
                <a:gd name="T95" fmla="*/ 0 h 89"/>
                <a:gd name="T96" fmla="*/ 1 w 180"/>
                <a:gd name="T97" fmla="*/ 0 h 89"/>
                <a:gd name="T98" fmla="*/ 1 w 180"/>
                <a:gd name="T99" fmla="*/ 0 h 89"/>
                <a:gd name="T100" fmla="*/ 1 w 180"/>
                <a:gd name="T101" fmla="*/ 0 h 89"/>
                <a:gd name="T102" fmla="*/ 1 w 180"/>
                <a:gd name="T103" fmla="*/ 0 h 89"/>
                <a:gd name="T104" fmla="*/ 1 w 180"/>
                <a:gd name="T105" fmla="*/ 0 h 89"/>
                <a:gd name="T106" fmla="*/ 1 w 180"/>
                <a:gd name="T107" fmla="*/ 0 h 89"/>
                <a:gd name="T108" fmla="*/ 1 w 180"/>
                <a:gd name="T109" fmla="*/ 0 h 89"/>
                <a:gd name="T110" fmla="*/ 1 w 180"/>
                <a:gd name="T111" fmla="*/ 0 h 89"/>
                <a:gd name="T112" fmla="*/ 1 w 180"/>
                <a:gd name="T113" fmla="*/ 0 h 89"/>
                <a:gd name="T114" fmla="*/ 1 w 180"/>
                <a:gd name="T115" fmla="*/ 0 h 89"/>
                <a:gd name="T116" fmla="*/ 1 w 180"/>
                <a:gd name="T117" fmla="*/ 0 h 89"/>
                <a:gd name="T118" fmla="*/ 1 w 180"/>
                <a:gd name="T119" fmla="*/ 0 h 89"/>
                <a:gd name="T120" fmla="*/ 1 w 180"/>
                <a:gd name="T121" fmla="*/ 0 h 8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0"/>
                <a:gd name="T184" fmla="*/ 0 h 89"/>
                <a:gd name="T185" fmla="*/ 180 w 180"/>
                <a:gd name="T186" fmla="*/ 89 h 8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0" h="89">
                  <a:moveTo>
                    <a:pt x="16" y="5"/>
                  </a:moveTo>
                  <a:lnTo>
                    <a:pt x="13" y="9"/>
                  </a:lnTo>
                  <a:lnTo>
                    <a:pt x="9" y="17"/>
                  </a:lnTo>
                  <a:lnTo>
                    <a:pt x="5" y="28"/>
                  </a:lnTo>
                  <a:lnTo>
                    <a:pt x="1" y="37"/>
                  </a:lnTo>
                  <a:lnTo>
                    <a:pt x="1" y="41"/>
                  </a:lnTo>
                  <a:lnTo>
                    <a:pt x="0" y="47"/>
                  </a:lnTo>
                  <a:lnTo>
                    <a:pt x="0" y="54"/>
                  </a:lnTo>
                  <a:lnTo>
                    <a:pt x="2" y="59"/>
                  </a:lnTo>
                  <a:lnTo>
                    <a:pt x="6" y="60"/>
                  </a:lnTo>
                  <a:lnTo>
                    <a:pt x="11" y="61"/>
                  </a:lnTo>
                  <a:lnTo>
                    <a:pt x="17" y="62"/>
                  </a:lnTo>
                  <a:lnTo>
                    <a:pt x="26" y="64"/>
                  </a:lnTo>
                  <a:lnTo>
                    <a:pt x="34" y="66"/>
                  </a:lnTo>
                  <a:lnTo>
                    <a:pt x="42" y="67"/>
                  </a:lnTo>
                  <a:lnTo>
                    <a:pt x="49" y="69"/>
                  </a:lnTo>
                  <a:lnTo>
                    <a:pt x="53" y="70"/>
                  </a:lnTo>
                  <a:lnTo>
                    <a:pt x="70" y="76"/>
                  </a:lnTo>
                  <a:lnTo>
                    <a:pt x="85" y="79"/>
                  </a:lnTo>
                  <a:lnTo>
                    <a:pt x="99" y="83"/>
                  </a:lnTo>
                  <a:lnTo>
                    <a:pt x="112" y="85"/>
                  </a:lnTo>
                  <a:lnTo>
                    <a:pt x="123" y="86"/>
                  </a:lnTo>
                  <a:lnTo>
                    <a:pt x="135" y="88"/>
                  </a:lnTo>
                  <a:lnTo>
                    <a:pt x="146" y="89"/>
                  </a:lnTo>
                  <a:lnTo>
                    <a:pt x="158" y="89"/>
                  </a:lnTo>
                  <a:lnTo>
                    <a:pt x="167" y="89"/>
                  </a:lnTo>
                  <a:lnTo>
                    <a:pt x="174" y="86"/>
                  </a:lnTo>
                  <a:lnTo>
                    <a:pt x="179" y="84"/>
                  </a:lnTo>
                  <a:lnTo>
                    <a:pt x="180" y="78"/>
                  </a:lnTo>
                  <a:lnTo>
                    <a:pt x="178" y="74"/>
                  </a:lnTo>
                  <a:lnTo>
                    <a:pt x="171" y="69"/>
                  </a:lnTo>
                  <a:lnTo>
                    <a:pt x="163" y="63"/>
                  </a:lnTo>
                  <a:lnTo>
                    <a:pt x="153" y="58"/>
                  </a:lnTo>
                  <a:lnTo>
                    <a:pt x="143" y="53"/>
                  </a:lnTo>
                  <a:lnTo>
                    <a:pt x="134" y="47"/>
                  </a:lnTo>
                  <a:lnTo>
                    <a:pt x="127" y="44"/>
                  </a:lnTo>
                  <a:lnTo>
                    <a:pt x="123" y="41"/>
                  </a:lnTo>
                  <a:lnTo>
                    <a:pt x="117" y="36"/>
                  </a:lnTo>
                  <a:lnTo>
                    <a:pt x="108" y="29"/>
                  </a:lnTo>
                  <a:lnTo>
                    <a:pt x="102" y="22"/>
                  </a:lnTo>
                  <a:lnTo>
                    <a:pt x="97" y="17"/>
                  </a:lnTo>
                  <a:lnTo>
                    <a:pt x="93" y="15"/>
                  </a:lnTo>
                  <a:lnTo>
                    <a:pt x="89" y="14"/>
                  </a:lnTo>
                  <a:lnTo>
                    <a:pt x="84" y="16"/>
                  </a:lnTo>
                  <a:lnTo>
                    <a:pt x="80" y="24"/>
                  </a:lnTo>
                  <a:lnTo>
                    <a:pt x="74" y="26"/>
                  </a:lnTo>
                  <a:lnTo>
                    <a:pt x="67" y="26"/>
                  </a:lnTo>
                  <a:lnTo>
                    <a:pt x="60" y="25"/>
                  </a:lnTo>
                  <a:lnTo>
                    <a:pt x="53" y="23"/>
                  </a:lnTo>
                  <a:lnTo>
                    <a:pt x="46" y="20"/>
                  </a:lnTo>
                  <a:lnTo>
                    <a:pt x="39" y="16"/>
                  </a:lnTo>
                  <a:lnTo>
                    <a:pt x="34" y="12"/>
                  </a:lnTo>
                  <a:lnTo>
                    <a:pt x="28" y="7"/>
                  </a:lnTo>
                  <a:lnTo>
                    <a:pt x="26" y="5"/>
                  </a:lnTo>
                  <a:lnTo>
                    <a:pt x="23" y="1"/>
                  </a:lnTo>
                  <a:lnTo>
                    <a:pt x="21" y="0"/>
                  </a:lnTo>
                  <a:lnTo>
                    <a:pt x="20" y="0"/>
                  </a:lnTo>
                  <a:lnTo>
                    <a:pt x="19" y="1"/>
                  </a:lnTo>
                  <a:lnTo>
                    <a:pt x="17" y="2"/>
                  </a:lnTo>
                  <a:lnTo>
                    <a:pt x="17" y="3"/>
                  </a:lnTo>
                  <a:lnTo>
                    <a:pt x="16" y="5"/>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69" name="Freeform 200"/>
            <p:cNvSpPr>
              <a:spLocks/>
            </p:cNvSpPr>
            <p:nvPr/>
          </p:nvSpPr>
          <p:spPr bwMode="auto">
            <a:xfrm flipH="1">
              <a:off x="2121" y="2861"/>
              <a:ext cx="89" cy="17"/>
            </a:xfrm>
            <a:custGeom>
              <a:avLst/>
              <a:gdLst>
                <a:gd name="T0" fmla="*/ 0 w 179"/>
                <a:gd name="T1" fmla="*/ 0 h 33"/>
                <a:gd name="T2" fmla="*/ 0 w 179"/>
                <a:gd name="T3" fmla="*/ 1 h 33"/>
                <a:gd name="T4" fmla="*/ 0 w 179"/>
                <a:gd name="T5" fmla="*/ 1 h 33"/>
                <a:gd name="T6" fmla="*/ 0 w 179"/>
                <a:gd name="T7" fmla="*/ 1 h 33"/>
                <a:gd name="T8" fmla="*/ 0 w 179"/>
                <a:gd name="T9" fmla="*/ 1 h 33"/>
                <a:gd name="T10" fmla="*/ 0 w 179"/>
                <a:gd name="T11" fmla="*/ 1 h 33"/>
                <a:gd name="T12" fmla="*/ 0 w 179"/>
                <a:gd name="T13" fmla="*/ 1 h 33"/>
                <a:gd name="T14" fmla="*/ 0 w 179"/>
                <a:gd name="T15" fmla="*/ 1 h 33"/>
                <a:gd name="T16" fmla="*/ 0 w 179"/>
                <a:gd name="T17" fmla="*/ 1 h 33"/>
                <a:gd name="T18" fmla="*/ 0 w 179"/>
                <a:gd name="T19" fmla="*/ 1 h 33"/>
                <a:gd name="T20" fmla="*/ 0 w 179"/>
                <a:gd name="T21" fmla="*/ 1 h 33"/>
                <a:gd name="T22" fmla="*/ 0 w 179"/>
                <a:gd name="T23" fmla="*/ 1 h 33"/>
                <a:gd name="T24" fmla="*/ 0 w 179"/>
                <a:gd name="T25" fmla="*/ 1 h 33"/>
                <a:gd name="T26" fmla="*/ 0 w 179"/>
                <a:gd name="T27" fmla="*/ 1 h 33"/>
                <a:gd name="T28" fmla="*/ 0 w 179"/>
                <a:gd name="T29" fmla="*/ 1 h 33"/>
                <a:gd name="T30" fmla="*/ 0 w 179"/>
                <a:gd name="T31" fmla="*/ 1 h 33"/>
                <a:gd name="T32" fmla="*/ 0 w 179"/>
                <a:gd name="T33" fmla="*/ 1 h 33"/>
                <a:gd name="T34" fmla="*/ 0 w 179"/>
                <a:gd name="T35" fmla="*/ 1 h 33"/>
                <a:gd name="T36" fmla="*/ 0 w 179"/>
                <a:gd name="T37" fmla="*/ 1 h 33"/>
                <a:gd name="T38" fmla="*/ 0 w 179"/>
                <a:gd name="T39" fmla="*/ 1 h 33"/>
                <a:gd name="T40" fmla="*/ 0 w 179"/>
                <a:gd name="T41" fmla="*/ 1 h 33"/>
                <a:gd name="T42" fmla="*/ 0 w 179"/>
                <a:gd name="T43" fmla="*/ 1 h 33"/>
                <a:gd name="T44" fmla="*/ 0 w 179"/>
                <a:gd name="T45" fmla="*/ 1 h 33"/>
                <a:gd name="T46" fmla="*/ 0 w 179"/>
                <a:gd name="T47" fmla="*/ 1 h 33"/>
                <a:gd name="T48" fmla="*/ 0 w 179"/>
                <a:gd name="T49" fmla="*/ 1 h 33"/>
                <a:gd name="T50" fmla="*/ 0 w 179"/>
                <a:gd name="T51" fmla="*/ 1 h 33"/>
                <a:gd name="T52" fmla="*/ 0 w 179"/>
                <a:gd name="T53" fmla="*/ 1 h 33"/>
                <a:gd name="T54" fmla="*/ 0 w 179"/>
                <a:gd name="T55" fmla="*/ 1 h 33"/>
                <a:gd name="T56" fmla="*/ 0 w 179"/>
                <a:gd name="T57" fmla="*/ 1 h 33"/>
                <a:gd name="T58" fmla="*/ 0 w 179"/>
                <a:gd name="T59" fmla="*/ 1 h 33"/>
                <a:gd name="T60" fmla="*/ 0 w 179"/>
                <a:gd name="T61" fmla="*/ 1 h 33"/>
                <a:gd name="T62" fmla="*/ 0 w 179"/>
                <a:gd name="T63" fmla="*/ 1 h 33"/>
                <a:gd name="T64" fmla="*/ 0 w 179"/>
                <a:gd name="T65" fmla="*/ 1 h 33"/>
                <a:gd name="T66" fmla="*/ 0 w 179"/>
                <a:gd name="T67" fmla="*/ 1 h 33"/>
                <a:gd name="T68" fmla="*/ 0 w 179"/>
                <a:gd name="T69" fmla="*/ 1 h 33"/>
                <a:gd name="T70" fmla="*/ 0 w 179"/>
                <a:gd name="T71" fmla="*/ 1 h 33"/>
                <a:gd name="T72" fmla="*/ 0 w 179"/>
                <a:gd name="T73" fmla="*/ 1 h 33"/>
                <a:gd name="T74" fmla="*/ 0 w 179"/>
                <a:gd name="T75" fmla="*/ 1 h 33"/>
                <a:gd name="T76" fmla="*/ 0 w 179"/>
                <a:gd name="T77" fmla="*/ 1 h 33"/>
                <a:gd name="T78" fmla="*/ 0 w 179"/>
                <a:gd name="T79" fmla="*/ 1 h 33"/>
                <a:gd name="T80" fmla="*/ 0 w 179"/>
                <a:gd name="T81" fmla="*/ 1 h 33"/>
                <a:gd name="T82" fmla="*/ 0 w 179"/>
                <a:gd name="T83" fmla="*/ 1 h 33"/>
                <a:gd name="T84" fmla="*/ 0 w 179"/>
                <a:gd name="T85" fmla="*/ 1 h 33"/>
                <a:gd name="T86" fmla="*/ 0 w 179"/>
                <a:gd name="T87" fmla="*/ 1 h 33"/>
                <a:gd name="T88" fmla="*/ 0 w 179"/>
                <a:gd name="T89" fmla="*/ 1 h 33"/>
                <a:gd name="T90" fmla="*/ 0 w 179"/>
                <a:gd name="T91" fmla="*/ 1 h 33"/>
                <a:gd name="T92" fmla="*/ 0 w 179"/>
                <a:gd name="T93" fmla="*/ 1 h 33"/>
                <a:gd name="T94" fmla="*/ 0 w 179"/>
                <a:gd name="T95" fmla="*/ 1 h 33"/>
                <a:gd name="T96" fmla="*/ 0 w 179"/>
                <a:gd name="T97" fmla="*/ 1 h 33"/>
                <a:gd name="T98" fmla="*/ 0 w 179"/>
                <a:gd name="T99" fmla="*/ 1 h 33"/>
                <a:gd name="T100" fmla="*/ 0 w 179"/>
                <a:gd name="T101" fmla="*/ 1 h 33"/>
                <a:gd name="T102" fmla="*/ 0 w 179"/>
                <a:gd name="T103" fmla="*/ 1 h 33"/>
                <a:gd name="T104" fmla="*/ 0 w 179"/>
                <a:gd name="T105" fmla="*/ 1 h 33"/>
                <a:gd name="T106" fmla="*/ 0 w 179"/>
                <a:gd name="T107" fmla="*/ 1 h 33"/>
                <a:gd name="T108" fmla="*/ 0 w 179"/>
                <a:gd name="T109" fmla="*/ 1 h 33"/>
                <a:gd name="T110" fmla="*/ 0 w 179"/>
                <a:gd name="T111" fmla="*/ 0 h 33"/>
                <a:gd name="T112" fmla="*/ 0 w 179"/>
                <a:gd name="T113" fmla="*/ 0 h 3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9"/>
                <a:gd name="T172" fmla="*/ 0 h 33"/>
                <a:gd name="T173" fmla="*/ 179 w 179"/>
                <a:gd name="T174" fmla="*/ 33 h 3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9" h="33">
                  <a:moveTo>
                    <a:pt x="2" y="0"/>
                  </a:moveTo>
                  <a:lnTo>
                    <a:pt x="6" y="1"/>
                  </a:lnTo>
                  <a:lnTo>
                    <a:pt x="11" y="2"/>
                  </a:lnTo>
                  <a:lnTo>
                    <a:pt x="17" y="3"/>
                  </a:lnTo>
                  <a:lnTo>
                    <a:pt x="26" y="5"/>
                  </a:lnTo>
                  <a:lnTo>
                    <a:pt x="34" y="7"/>
                  </a:lnTo>
                  <a:lnTo>
                    <a:pt x="42" y="8"/>
                  </a:lnTo>
                  <a:lnTo>
                    <a:pt x="49" y="10"/>
                  </a:lnTo>
                  <a:lnTo>
                    <a:pt x="53" y="11"/>
                  </a:lnTo>
                  <a:lnTo>
                    <a:pt x="70" y="17"/>
                  </a:lnTo>
                  <a:lnTo>
                    <a:pt x="85" y="20"/>
                  </a:lnTo>
                  <a:lnTo>
                    <a:pt x="99" y="24"/>
                  </a:lnTo>
                  <a:lnTo>
                    <a:pt x="112" y="26"/>
                  </a:lnTo>
                  <a:lnTo>
                    <a:pt x="123" y="27"/>
                  </a:lnTo>
                  <a:lnTo>
                    <a:pt x="135" y="29"/>
                  </a:lnTo>
                  <a:lnTo>
                    <a:pt x="146" y="30"/>
                  </a:lnTo>
                  <a:lnTo>
                    <a:pt x="158" y="30"/>
                  </a:lnTo>
                  <a:lnTo>
                    <a:pt x="163" y="30"/>
                  </a:lnTo>
                  <a:lnTo>
                    <a:pt x="168" y="30"/>
                  </a:lnTo>
                  <a:lnTo>
                    <a:pt x="173" y="29"/>
                  </a:lnTo>
                  <a:lnTo>
                    <a:pt x="176" y="27"/>
                  </a:lnTo>
                  <a:lnTo>
                    <a:pt x="178" y="27"/>
                  </a:lnTo>
                  <a:lnTo>
                    <a:pt x="179" y="29"/>
                  </a:lnTo>
                  <a:lnTo>
                    <a:pt x="179" y="31"/>
                  </a:lnTo>
                  <a:lnTo>
                    <a:pt x="178" y="32"/>
                  </a:lnTo>
                  <a:lnTo>
                    <a:pt x="174" y="33"/>
                  </a:lnTo>
                  <a:lnTo>
                    <a:pt x="167" y="33"/>
                  </a:lnTo>
                  <a:lnTo>
                    <a:pt x="157" y="33"/>
                  </a:lnTo>
                  <a:lnTo>
                    <a:pt x="145" y="33"/>
                  </a:lnTo>
                  <a:lnTo>
                    <a:pt x="133" y="33"/>
                  </a:lnTo>
                  <a:lnTo>
                    <a:pt x="120" y="32"/>
                  </a:lnTo>
                  <a:lnTo>
                    <a:pt x="108" y="31"/>
                  </a:lnTo>
                  <a:lnTo>
                    <a:pt x="99" y="29"/>
                  </a:lnTo>
                  <a:lnTo>
                    <a:pt x="91" y="26"/>
                  </a:lnTo>
                  <a:lnTo>
                    <a:pt x="84" y="24"/>
                  </a:lnTo>
                  <a:lnTo>
                    <a:pt x="76" y="22"/>
                  </a:lnTo>
                  <a:lnTo>
                    <a:pt x="69" y="19"/>
                  </a:lnTo>
                  <a:lnTo>
                    <a:pt x="64" y="17"/>
                  </a:lnTo>
                  <a:lnTo>
                    <a:pt x="59" y="16"/>
                  </a:lnTo>
                  <a:lnTo>
                    <a:pt x="55" y="15"/>
                  </a:lnTo>
                  <a:lnTo>
                    <a:pt x="53" y="14"/>
                  </a:lnTo>
                  <a:lnTo>
                    <a:pt x="52" y="16"/>
                  </a:lnTo>
                  <a:lnTo>
                    <a:pt x="52" y="18"/>
                  </a:lnTo>
                  <a:lnTo>
                    <a:pt x="52" y="19"/>
                  </a:lnTo>
                  <a:lnTo>
                    <a:pt x="51" y="20"/>
                  </a:lnTo>
                  <a:lnTo>
                    <a:pt x="49" y="20"/>
                  </a:lnTo>
                  <a:lnTo>
                    <a:pt x="44" y="20"/>
                  </a:lnTo>
                  <a:lnTo>
                    <a:pt x="38" y="19"/>
                  </a:lnTo>
                  <a:lnTo>
                    <a:pt x="30" y="18"/>
                  </a:lnTo>
                  <a:lnTo>
                    <a:pt x="21" y="17"/>
                  </a:lnTo>
                  <a:lnTo>
                    <a:pt x="13" y="15"/>
                  </a:lnTo>
                  <a:lnTo>
                    <a:pt x="6" y="12"/>
                  </a:lnTo>
                  <a:lnTo>
                    <a:pt x="0" y="10"/>
                  </a:lnTo>
                  <a:lnTo>
                    <a:pt x="0" y="7"/>
                  </a:lnTo>
                  <a:lnTo>
                    <a:pt x="0" y="3"/>
                  </a:lnTo>
                  <a:lnTo>
                    <a:pt x="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70" name="Freeform 201"/>
            <p:cNvSpPr>
              <a:spLocks/>
            </p:cNvSpPr>
            <p:nvPr/>
          </p:nvSpPr>
          <p:spPr bwMode="auto">
            <a:xfrm flipH="1">
              <a:off x="2087" y="2593"/>
              <a:ext cx="213" cy="257"/>
            </a:xfrm>
            <a:custGeom>
              <a:avLst/>
              <a:gdLst>
                <a:gd name="T0" fmla="*/ 0 w 428"/>
                <a:gd name="T1" fmla="*/ 0 h 515"/>
                <a:gd name="T2" fmla="*/ 0 w 428"/>
                <a:gd name="T3" fmla="*/ 0 h 515"/>
                <a:gd name="T4" fmla="*/ 0 w 428"/>
                <a:gd name="T5" fmla="*/ 0 h 515"/>
                <a:gd name="T6" fmla="*/ 0 w 428"/>
                <a:gd name="T7" fmla="*/ 0 h 515"/>
                <a:gd name="T8" fmla="*/ 0 w 428"/>
                <a:gd name="T9" fmla="*/ 0 h 515"/>
                <a:gd name="T10" fmla="*/ 0 w 428"/>
                <a:gd name="T11" fmla="*/ 0 h 515"/>
                <a:gd name="T12" fmla="*/ 0 w 428"/>
                <a:gd name="T13" fmla="*/ 0 h 515"/>
                <a:gd name="T14" fmla="*/ 0 w 428"/>
                <a:gd name="T15" fmla="*/ 0 h 515"/>
                <a:gd name="T16" fmla="*/ 0 w 428"/>
                <a:gd name="T17" fmla="*/ 0 h 515"/>
                <a:gd name="T18" fmla="*/ 0 w 428"/>
                <a:gd name="T19" fmla="*/ 0 h 515"/>
                <a:gd name="T20" fmla="*/ 0 w 428"/>
                <a:gd name="T21" fmla="*/ 0 h 515"/>
                <a:gd name="T22" fmla="*/ 0 w 428"/>
                <a:gd name="T23" fmla="*/ 0 h 515"/>
                <a:gd name="T24" fmla="*/ 0 w 428"/>
                <a:gd name="T25" fmla="*/ 0 h 515"/>
                <a:gd name="T26" fmla="*/ 0 w 428"/>
                <a:gd name="T27" fmla="*/ 0 h 515"/>
                <a:gd name="T28" fmla="*/ 0 w 428"/>
                <a:gd name="T29" fmla="*/ 0 h 515"/>
                <a:gd name="T30" fmla="*/ 0 w 428"/>
                <a:gd name="T31" fmla="*/ 0 h 515"/>
                <a:gd name="T32" fmla="*/ 0 w 428"/>
                <a:gd name="T33" fmla="*/ 0 h 515"/>
                <a:gd name="T34" fmla="*/ 0 w 428"/>
                <a:gd name="T35" fmla="*/ 0 h 515"/>
                <a:gd name="T36" fmla="*/ 0 w 428"/>
                <a:gd name="T37" fmla="*/ 0 h 515"/>
                <a:gd name="T38" fmla="*/ 0 w 428"/>
                <a:gd name="T39" fmla="*/ 0 h 515"/>
                <a:gd name="T40" fmla="*/ 0 w 428"/>
                <a:gd name="T41" fmla="*/ 0 h 515"/>
                <a:gd name="T42" fmla="*/ 0 w 428"/>
                <a:gd name="T43" fmla="*/ 0 h 515"/>
                <a:gd name="T44" fmla="*/ 0 w 428"/>
                <a:gd name="T45" fmla="*/ 0 h 515"/>
                <a:gd name="T46" fmla="*/ 0 w 428"/>
                <a:gd name="T47" fmla="*/ 0 h 515"/>
                <a:gd name="T48" fmla="*/ 0 w 428"/>
                <a:gd name="T49" fmla="*/ 0 h 515"/>
                <a:gd name="T50" fmla="*/ 0 w 428"/>
                <a:gd name="T51" fmla="*/ 0 h 515"/>
                <a:gd name="T52" fmla="*/ 0 w 428"/>
                <a:gd name="T53" fmla="*/ 0 h 515"/>
                <a:gd name="T54" fmla="*/ 0 w 428"/>
                <a:gd name="T55" fmla="*/ 0 h 515"/>
                <a:gd name="T56" fmla="*/ 0 w 428"/>
                <a:gd name="T57" fmla="*/ 0 h 515"/>
                <a:gd name="T58" fmla="*/ 0 w 428"/>
                <a:gd name="T59" fmla="*/ 0 h 515"/>
                <a:gd name="T60" fmla="*/ 0 w 428"/>
                <a:gd name="T61" fmla="*/ 0 h 515"/>
                <a:gd name="T62" fmla="*/ 0 w 428"/>
                <a:gd name="T63" fmla="*/ 0 h 515"/>
                <a:gd name="T64" fmla="*/ 0 w 428"/>
                <a:gd name="T65" fmla="*/ 0 h 515"/>
                <a:gd name="T66" fmla="*/ 0 w 428"/>
                <a:gd name="T67" fmla="*/ 0 h 515"/>
                <a:gd name="T68" fmla="*/ 0 w 428"/>
                <a:gd name="T69" fmla="*/ 0 h 515"/>
                <a:gd name="T70" fmla="*/ 0 w 428"/>
                <a:gd name="T71" fmla="*/ 0 h 515"/>
                <a:gd name="T72" fmla="*/ 0 w 428"/>
                <a:gd name="T73" fmla="*/ 0 h 515"/>
                <a:gd name="T74" fmla="*/ 0 w 428"/>
                <a:gd name="T75" fmla="*/ 0 h 515"/>
                <a:gd name="T76" fmla="*/ 0 w 428"/>
                <a:gd name="T77" fmla="*/ 0 h 515"/>
                <a:gd name="T78" fmla="*/ 0 w 428"/>
                <a:gd name="T79" fmla="*/ 0 h 515"/>
                <a:gd name="T80" fmla="*/ 0 w 428"/>
                <a:gd name="T81" fmla="*/ 0 h 515"/>
                <a:gd name="T82" fmla="*/ 0 w 428"/>
                <a:gd name="T83" fmla="*/ 0 h 515"/>
                <a:gd name="T84" fmla="*/ 0 w 428"/>
                <a:gd name="T85" fmla="*/ 0 h 515"/>
                <a:gd name="T86" fmla="*/ 0 w 428"/>
                <a:gd name="T87" fmla="*/ 0 h 515"/>
                <a:gd name="T88" fmla="*/ 0 w 428"/>
                <a:gd name="T89" fmla="*/ 0 h 515"/>
                <a:gd name="T90" fmla="*/ 0 w 428"/>
                <a:gd name="T91" fmla="*/ 0 h 515"/>
                <a:gd name="T92" fmla="*/ 0 w 428"/>
                <a:gd name="T93" fmla="*/ 0 h 515"/>
                <a:gd name="T94" fmla="*/ 0 w 428"/>
                <a:gd name="T95" fmla="*/ 0 h 515"/>
                <a:gd name="T96" fmla="*/ 0 w 428"/>
                <a:gd name="T97" fmla="*/ 0 h 515"/>
                <a:gd name="T98" fmla="*/ 0 w 428"/>
                <a:gd name="T99" fmla="*/ 0 h 515"/>
                <a:gd name="T100" fmla="*/ 0 w 428"/>
                <a:gd name="T101" fmla="*/ 0 h 515"/>
                <a:gd name="T102" fmla="*/ 0 w 428"/>
                <a:gd name="T103" fmla="*/ 0 h 515"/>
                <a:gd name="T104" fmla="*/ 0 w 428"/>
                <a:gd name="T105" fmla="*/ 0 h 515"/>
                <a:gd name="T106" fmla="*/ 0 w 428"/>
                <a:gd name="T107" fmla="*/ 0 h 515"/>
                <a:gd name="T108" fmla="*/ 0 w 428"/>
                <a:gd name="T109" fmla="*/ 0 h 515"/>
                <a:gd name="T110" fmla="*/ 0 w 428"/>
                <a:gd name="T111" fmla="*/ 0 h 515"/>
                <a:gd name="T112" fmla="*/ 0 w 428"/>
                <a:gd name="T113" fmla="*/ 0 h 515"/>
                <a:gd name="T114" fmla="*/ 0 w 428"/>
                <a:gd name="T115" fmla="*/ 0 h 51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515"/>
                <a:gd name="T176" fmla="*/ 428 w 428"/>
                <a:gd name="T177" fmla="*/ 515 h 51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515">
                  <a:moveTo>
                    <a:pt x="183" y="502"/>
                  </a:moveTo>
                  <a:lnTo>
                    <a:pt x="190" y="504"/>
                  </a:lnTo>
                  <a:lnTo>
                    <a:pt x="200" y="507"/>
                  </a:lnTo>
                  <a:lnTo>
                    <a:pt x="212" y="510"/>
                  </a:lnTo>
                  <a:lnTo>
                    <a:pt x="226" y="513"/>
                  </a:lnTo>
                  <a:lnTo>
                    <a:pt x="243" y="515"/>
                  </a:lnTo>
                  <a:lnTo>
                    <a:pt x="262" y="514"/>
                  </a:lnTo>
                  <a:lnTo>
                    <a:pt x="283" y="510"/>
                  </a:lnTo>
                  <a:lnTo>
                    <a:pt x="303" y="502"/>
                  </a:lnTo>
                  <a:lnTo>
                    <a:pt x="299" y="483"/>
                  </a:lnTo>
                  <a:lnTo>
                    <a:pt x="293" y="465"/>
                  </a:lnTo>
                  <a:lnTo>
                    <a:pt x="289" y="450"/>
                  </a:lnTo>
                  <a:lnTo>
                    <a:pt x="289" y="442"/>
                  </a:lnTo>
                  <a:lnTo>
                    <a:pt x="291" y="439"/>
                  </a:lnTo>
                  <a:lnTo>
                    <a:pt x="294" y="431"/>
                  </a:lnTo>
                  <a:lnTo>
                    <a:pt x="299" y="420"/>
                  </a:lnTo>
                  <a:lnTo>
                    <a:pt x="304" y="409"/>
                  </a:lnTo>
                  <a:lnTo>
                    <a:pt x="310" y="396"/>
                  </a:lnTo>
                  <a:lnTo>
                    <a:pt x="316" y="385"/>
                  </a:lnTo>
                  <a:lnTo>
                    <a:pt x="321" y="376"/>
                  </a:lnTo>
                  <a:lnTo>
                    <a:pt x="325" y="369"/>
                  </a:lnTo>
                  <a:lnTo>
                    <a:pt x="332" y="357"/>
                  </a:lnTo>
                  <a:lnTo>
                    <a:pt x="345" y="334"/>
                  </a:lnTo>
                  <a:lnTo>
                    <a:pt x="362" y="304"/>
                  </a:lnTo>
                  <a:lnTo>
                    <a:pt x="380" y="271"/>
                  </a:lnTo>
                  <a:lnTo>
                    <a:pt x="399" y="236"/>
                  </a:lnTo>
                  <a:lnTo>
                    <a:pt x="414" y="205"/>
                  </a:lnTo>
                  <a:lnTo>
                    <a:pt x="424" y="181"/>
                  </a:lnTo>
                  <a:lnTo>
                    <a:pt x="428" y="167"/>
                  </a:lnTo>
                  <a:lnTo>
                    <a:pt x="427" y="160"/>
                  </a:lnTo>
                  <a:lnTo>
                    <a:pt x="424" y="153"/>
                  </a:lnTo>
                  <a:lnTo>
                    <a:pt x="422" y="148"/>
                  </a:lnTo>
                  <a:lnTo>
                    <a:pt x="420" y="141"/>
                  </a:lnTo>
                  <a:lnTo>
                    <a:pt x="415" y="135"/>
                  </a:lnTo>
                  <a:lnTo>
                    <a:pt x="409" y="128"/>
                  </a:lnTo>
                  <a:lnTo>
                    <a:pt x="401" y="122"/>
                  </a:lnTo>
                  <a:lnTo>
                    <a:pt x="392" y="115"/>
                  </a:lnTo>
                  <a:lnTo>
                    <a:pt x="384" y="112"/>
                  </a:lnTo>
                  <a:lnTo>
                    <a:pt x="374" y="106"/>
                  </a:lnTo>
                  <a:lnTo>
                    <a:pt x="361" y="100"/>
                  </a:lnTo>
                  <a:lnTo>
                    <a:pt x="346" y="92"/>
                  </a:lnTo>
                  <a:lnTo>
                    <a:pt x="329" y="84"/>
                  </a:lnTo>
                  <a:lnTo>
                    <a:pt x="310" y="76"/>
                  </a:lnTo>
                  <a:lnTo>
                    <a:pt x="292" y="68"/>
                  </a:lnTo>
                  <a:lnTo>
                    <a:pt x="272" y="59"/>
                  </a:lnTo>
                  <a:lnTo>
                    <a:pt x="253" y="50"/>
                  </a:lnTo>
                  <a:lnTo>
                    <a:pt x="234" y="42"/>
                  </a:lnTo>
                  <a:lnTo>
                    <a:pt x="217" y="34"/>
                  </a:lnTo>
                  <a:lnTo>
                    <a:pt x="200" y="27"/>
                  </a:lnTo>
                  <a:lnTo>
                    <a:pt x="186" y="20"/>
                  </a:lnTo>
                  <a:lnTo>
                    <a:pt x="173" y="15"/>
                  </a:lnTo>
                  <a:lnTo>
                    <a:pt x="164" y="11"/>
                  </a:lnTo>
                  <a:lnTo>
                    <a:pt x="158" y="8"/>
                  </a:lnTo>
                  <a:lnTo>
                    <a:pt x="147" y="5"/>
                  </a:lnTo>
                  <a:lnTo>
                    <a:pt x="133" y="3"/>
                  </a:lnTo>
                  <a:lnTo>
                    <a:pt x="117" y="0"/>
                  </a:lnTo>
                  <a:lnTo>
                    <a:pt x="99" y="0"/>
                  </a:lnTo>
                  <a:lnTo>
                    <a:pt x="82" y="0"/>
                  </a:lnTo>
                  <a:lnTo>
                    <a:pt x="65" y="3"/>
                  </a:lnTo>
                  <a:lnTo>
                    <a:pt x="50" y="7"/>
                  </a:lnTo>
                  <a:lnTo>
                    <a:pt x="38" y="14"/>
                  </a:lnTo>
                  <a:lnTo>
                    <a:pt x="19" y="34"/>
                  </a:lnTo>
                  <a:lnTo>
                    <a:pt x="6" y="54"/>
                  </a:lnTo>
                  <a:lnTo>
                    <a:pt x="0" y="75"/>
                  </a:lnTo>
                  <a:lnTo>
                    <a:pt x="0" y="96"/>
                  </a:lnTo>
                  <a:lnTo>
                    <a:pt x="5" y="115"/>
                  </a:lnTo>
                  <a:lnTo>
                    <a:pt x="14" y="132"/>
                  </a:lnTo>
                  <a:lnTo>
                    <a:pt x="28" y="145"/>
                  </a:lnTo>
                  <a:lnTo>
                    <a:pt x="44" y="153"/>
                  </a:lnTo>
                  <a:lnTo>
                    <a:pt x="53" y="156"/>
                  </a:lnTo>
                  <a:lnTo>
                    <a:pt x="68" y="161"/>
                  </a:lnTo>
                  <a:lnTo>
                    <a:pt x="88" y="168"/>
                  </a:lnTo>
                  <a:lnTo>
                    <a:pt x="111" y="175"/>
                  </a:lnTo>
                  <a:lnTo>
                    <a:pt x="133" y="183"/>
                  </a:lnTo>
                  <a:lnTo>
                    <a:pt x="154" y="189"/>
                  </a:lnTo>
                  <a:lnTo>
                    <a:pt x="170" y="194"/>
                  </a:lnTo>
                  <a:lnTo>
                    <a:pt x="180" y="196"/>
                  </a:lnTo>
                  <a:lnTo>
                    <a:pt x="188" y="197"/>
                  </a:lnTo>
                  <a:lnTo>
                    <a:pt x="198" y="198"/>
                  </a:lnTo>
                  <a:lnTo>
                    <a:pt x="211" y="201"/>
                  </a:lnTo>
                  <a:lnTo>
                    <a:pt x="224" y="204"/>
                  </a:lnTo>
                  <a:lnTo>
                    <a:pt x="236" y="206"/>
                  </a:lnTo>
                  <a:lnTo>
                    <a:pt x="248" y="209"/>
                  </a:lnTo>
                  <a:lnTo>
                    <a:pt x="258" y="210"/>
                  </a:lnTo>
                  <a:lnTo>
                    <a:pt x="264" y="210"/>
                  </a:lnTo>
                  <a:lnTo>
                    <a:pt x="274" y="209"/>
                  </a:lnTo>
                  <a:lnTo>
                    <a:pt x="283" y="210"/>
                  </a:lnTo>
                  <a:lnTo>
                    <a:pt x="286" y="212"/>
                  </a:lnTo>
                  <a:lnTo>
                    <a:pt x="283" y="217"/>
                  </a:lnTo>
                  <a:lnTo>
                    <a:pt x="279" y="219"/>
                  </a:lnTo>
                  <a:lnTo>
                    <a:pt x="277" y="221"/>
                  </a:lnTo>
                  <a:lnTo>
                    <a:pt x="276" y="225"/>
                  </a:lnTo>
                  <a:lnTo>
                    <a:pt x="274" y="227"/>
                  </a:lnTo>
                  <a:lnTo>
                    <a:pt x="274" y="231"/>
                  </a:lnTo>
                  <a:lnTo>
                    <a:pt x="273" y="234"/>
                  </a:lnTo>
                  <a:lnTo>
                    <a:pt x="271" y="237"/>
                  </a:lnTo>
                  <a:lnTo>
                    <a:pt x="266" y="237"/>
                  </a:lnTo>
                  <a:lnTo>
                    <a:pt x="263" y="237"/>
                  </a:lnTo>
                  <a:lnTo>
                    <a:pt x="261" y="241"/>
                  </a:lnTo>
                  <a:lnTo>
                    <a:pt x="258" y="246"/>
                  </a:lnTo>
                  <a:lnTo>
                    <a:pt x="258" y="251"/>
                  </a:lnTo>
                  <a:lnTo>
                    <a:pt x="255" y="260"/>
                  </a:lnTo>
                  <a:lnTo>
                    <a:pt x="249" y="277"/>
                  </a:lnTo>
                  <a:lnTo>
                    <a:pt x="242" y="294"/>
                  </a:lnTo>
                  <a:lnTo>
                    <a:pt x="236" y="309"/>
                  </a:lnTo>
                  <a:lnTo>
                    <a:pt x="232" y="321"/>
                  </a:lnTo>
                  <a:lnTo>
                    <a:pt x="225" y="343"/>
                  </a:lnTo>
                  <a:lnTo>
                    <a:pt x="216" y="373"/>
                  </a:lnTo>
                  <a:lnTo>
                    <a:pt x="205" y="406"/>
                  </a:lnTo>
                  <a:lnTo>
                    <a:pt x="196" y="439"/>
                  </a:lnTo>
                  <a:lnTo>
                    <a:pt x="188" y="467"/>
                  </a:lnTo>
                  <a:lnTo>
                    <a:pt x="182" y="487"/>
                  </a:lnTo>
                  <a:lnTo>
                    <a:pt x="180" y="496"/>
                  </a:lnTo>
                  <a:lnTo>
                    <a:pt x="181" y="498"/>
                  </a:lnTo>
                  <a:lnTo>
                    <a:pt x="181" y="500"/>
                  </a:lnTo>
                  <a:lnTo>
                    <a:pt x="182" y="501"/>
                  </a:lnTo>
                  <a:lnTo>
                    <a:pt x="183" y="502"/>
                  </a:lnTo>
                  <a:close/>
                </a:path>
              </a:pathLst>
            </a:custGeom>
            <a:solidFill>
              <a:srgbClr val="00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71" name="Freeform 202"/>
            <p:cNvSpPr>
              <a:spLocks/>
            </p:cNvSpPr>
            <p:nvPr/>
          </p:nvSpPr>
          <p:spPr bwMode="auto">
            <a:xfrm flipH="1">
              <a:off x="2110" y="2290"/>
              <a:ext cx="98" cy="118"/>
            </a:xfrm>
            <a:custGeom>
              <a:avLst/>
              <a:gdLst>
                <a:gd name="T0" fmla="*/ 1 w 195"/>
                <a:gd name="T1" fmla="*/ 1 h 236"/>
                <a:gd name="T2" fmla="*/ 1 w 195"/>
                <a:gd name="T3" fmla="*/ 1 h 236"/>
                <a:gd name="T4" fmla="*/ 1 w 195"/>
                <a:gd name="T5" fmla="*/ 1 h 236"/>
                <a:gd name="T6" fmla="*/ 1 w 195"/>
                <a:gd name="T7" fmla="*/ 1 h 236"/>
                <a:gd name="T8" fmla="*/ 1 w 195"/>
                <a:gd name="T9" fmla="*/ 1 h 236"/>
                <a:gd name="T10" fmla="*/ 1 w 195"/>
                <a:gd name="T11" fmla="*/ 1 h 236"/>
                <a:gd name="T12" fmla="*/ 1 w 195"/>
                <a:gd name="T13" fmla="*/ 1 h 236"/>
                <a:gd name="T14" fmla="*/ 1 w 195"/>
                <a:gd name="T15" fmla="*/ 1 h 236"/>
                <a:gd name="T16" fmla="*/ 1 w 195"/>
                <a:gd name="T17" fmla="*/ 1 h 236"/>
                <a:gd name="T18" fmla="*/ 1 w 195"/>
                <a:gd name="T19" fmla="*/ 1 h 236"/>
                <a:gd name="T20" fmla="*/ 1 w 195"/>
                <a:gd name="T21" fmla="*/ 1 h 236"/>
                <a:gd name="T22" fmla="*/ 1 w 195"/>
                <a:gd name="T23" fmla="*/ 1 h 236"/>
                <a:gd name="T24" fmla="*/ 1 w 195"/>
                <a:gd name="T25" fmla="*/ 1 h 236"/>
                <a:gd name="T26" fmla="*/ 1 w 195"/>
                <a:gd name="T27" fmla="*/ 1 h 236"/>
                <a:gd name="T28" fmla="*/ 1 w 195"/>
                <a:gd name="T29" fmla="*/ 1 h 236"/>
                <a:gd name="T30" fmla="*/ 1 w 195"/>
                <a:gd name="T31" fmla="*/ 1 h 236"/>
                <a:gd name="T32" fmla="*/ 1 w 195"/>
                <a:gd name="T33" fmla="*/ 1 h 236"/>
                <a:gd name="T34" fmla="*/ 1 w 195"/>
                <a:gd name="T35" fmla="*/ 1 h 236"/>
                <a:gd name="T36" fmla="*/ 1 w 195"/>
                <a:gd name="T37" fmla="*/ 1 h 236"/>
                <a:gd name="T38" fmla="*/ 1 w 195"/>
                <a:gd name="T39" fmla="*/ 1 h 236"/>
                <a:gd name="T40" fmla="*/ 1 w 195"/>
                <a:gd name="T41" fmla="*/ 1 h 236"/>
                <a:gd name="T42" fmla="*/ 1 w 195"/>
                <a:gd name="T43" fmla="*/ 1 h 236"/>
                <a:gd name="T44" fmla="*/ 1 w 195"/>
                <a:gd name="T45" fmla="*/ 1 h 236"/>
                <a:gd name="T46" fmla="*/ 1 w 195"/>
                <a:gd name="T47" fmla="*/ 1 h 236"/>
                <a:gd name="T48" fmla="*/ 1 w 195"/>
                <a:gd name="T49" fmla="*/ 1 h 236"/>
                <a:gd name="T50" fmla="*/ 1 w 195"/>
                <a:gd name="T51" fmla="*/ 1 h 236"/>
                <a:gd name="T52" fmla="*/ 1 w 195"/>
                <a:gd name="T53" fmla="*/ 1 h 236"/>
                <a:gd name="T54" fmla="*/ 1 w 195"/>
                <a:gd name="T55" fmla="*/ 1 h 236"/>
                <a:gd name="T56" fmla="*/ 1 w 195"/>
                <a:gd name="T57" fmla="*/ 1 h 236"/>
                <a:gd name="T58" fmla="*/ 1 w 195"/>
                <a:gd name="T59" fmla="*/ 1 h 236"/>
                <a:gd name="T60" fmla="*/ 1 w 195"/>
                <a:gd name="T61" fmla="*/ 1 h 236"/>
                <a:gd name="T62" fmla="*/ 1 w 195"/>
                <a:gd name="T63" fmla="*/ 1 h 236"/>
                <a:gd name="T64" fmla="*/ 1 w 195"/>
                <a:gd name="T65" fmla="*/ 1 h 236"/>
                <a:gd name="T66" fmla="*/ 1 w 195"/>
                <a:gd name="T67" fmla="*/ 1 h 236"/>
                <a:gd name="T68" fmla="*/ 1 w 195"/>
                <a:gd name="T69" fmla="*/ 1 h 236"/>
                <a:gd name="T70" fmla="*/ 1 w 195"/>
                <a:gd name="T71" fmla="*/ 1 h 236"/>
                <a:gd name="T72" fmla="*/ 1 w 195"/>
                <a:gd name="T73" fmla="*/ 1 h 236"/>
                <a:gd name="T74" fmla="*/ 1 w 195"/>
                <a:gd name="T75" fmla="*/ 1 h 236"/>
                <a:gd name="T76" fmla="*/ 1 w 195"/>
                <a:gd name="T77" fmla="*/ 1 h 236"/>
                <a:gd name="T78" fmla="*/ 1 w 195"/>
                <a:gd name="T79" fmla="*/ 1 h 236"/>
                <a:gd name="T80" fmla="*/ 1 w 195"/>
                <a:gd name="T81" fmla="*/ 1 h 236"/>
                <a:gd name="T82" fmla="*/ 1 w 195"/>
                <a:gd name="T83" fmla="*/ 1 h 236"/>
                <a:gd name="T84" fmla="*/ 1 w 195"/>
                <a:gd name="T85" fmla="*/ 1 h 236"/>
                <a:gd name="T86" fmla="*/ 1 w 195"/>
                <a:gd name="T87" fmla="*/ 1 h 236"/>
                <a:gd name="T88" fmla="*/ 1 w 195"/>
                <a:gd name="T89" fmla="*/ 1 h 236"/>
                <a:gd name="T90" fmla="*/ 1 w 195"/>
                <a:gd name="T91" fmla="*/ 1 h 236"/>
                <a:gd name="T92" fmla="*/ 1 w 195"/>
                <a:gd name="T93" fmla="*/ 1 h 236"/>
                <a:gd name="T94" fmla="*/ 1 w 195"/>
                <a:gd name="T95" fmla="*/ 1 h 236"/>
                <a:gd name="T96" fmla="*/ 1 w 195"/>
                <a:gd name="T97" fmla="*/ 1 h 236"/>
                <a:gd name="T98" fmla="*/ 1 w 195"/>
                <a:gd name="T99" fmla="*/ 1 h 236"/>
                <a:gd name="T100" fmla="*/ 1 w 195"/>
                <a:gd name="T101" fmla="*/ 1 h 236"/>
                <a:gd name="T102" fmla="*/ 1 w 195"/>
                <a:gd name="T103" fmla="*/ 1 h 2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95"/>
                <a:gd name="T157" fmla="*/ 0 h 236"/>
                <a:gd name="T158" fmla="*/ 195 w 195"/>
                <a:gd name="T159" fmla="*/ 236 h 2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95" h="236">
                  <a:moveTo>
                    <a:pt x="100" y="3"/>
                  </a:moveTo>
                  <a:lnTo>
                    <a:pt x="109" y="1"/>
                  </a:lnTo>
                  <a:lnTo>
                    <a:pt x="118" y="0"/>
                  </a:lnTo>
                  <a:lnTo>
                    <a:pt x="127" y="1"/>
                  </a:lnTo>
                  <a:lnTo>
                    <a:pt x="137" y="3"/>
                  </a:lnTo>
                  <a:lnTo>
                    <a:pt x="147" y="8"/>
                  </a:lnTo>
                  <a:lnTo>
                    <a:pt x="157" y="15"/>
                  </a:lnTo>
                  <a:lnTo>
                    <a:pt x="168" y="24"/>
                  </a:lnTo>
                  <a:lnTo>
                    <a:pt x="178" y="36"/>
                  </a:lnTo>
                  <a:lnTo>
                    <a:pt x="187" y="49"/>
                  </a:lnTo>
                  <a:lnTo>
                    <a:pt x="194" y="63"/>
                  </a:lnTo>
                  <a:lnTo>
                    <a:pt x="195" y="79"/>
                  </a:lnTo>
                  <a:lnTo>
                    <a:pt x="191" y="99"/>
                  </a:lnTo>
                  <a:lnTo>
                    <a:pt x="189" y="105"/>
                  </a:lnTo>
                  <a:lnTo>
                    <a:pt x="186" y="113"/>
                  </a:lnTo>
                  <a:lnTo>
                    <a:pt x="183" y="118"/>
                  </a:lnTo>
                  <a:lnTo>
                    <a:pt x="180" y="123"/>
                  </a:lnTo>
                  <a:lnTo>
                    <a:pt x="178" y="125"/>
                  </a:lnTo>
                  <a:lnTo>
                    <a:pt x="176" y="129"/>
                  </a:lnTo>
                  <a:lnTo>
                    <a:pt x="174" y="132"/>
                  </a:lnTo>
                  <a:lnTo>
                    <a:pt x="174" y="137"/>
                  </a:lnTo>
                  <a:lnTo>
                    <a:pt x="174" y="143"/>
                  </a:lnTo>
                  <a:lnTo>
                    <a:pt x="175" y="151"/>
                  </a:lnTo>
                  <a:lnTo>
                    <a:pt x="175" y="159"/>
                  </a:lnTo>
                  <a:lnTo>
                    <a:pt x="175" y="162"/>
                  </a:lnTo>
                  <a:lnTo>
                    <a:pt x="174" y="163"/>
                  </a:lnTo>
                  <a:lnTo>
                    <a:pt x="171" y="166"/>
                  </a:lnTo>
                  <a:lnTo>
                    <a:pt x="170" y="167"/>
                  </a:lnTo>
                  <a:lnTo>
                    <a:pt x="168" y="168"/>
                  </a:lnTo>
                  <a:lnTo>
                    <a:pt x="167" y="168"/>
                  </a:lnTo>
                  <a:lnTo>
                    <a:pt x="164" y="167"/>
                  </a:lnTo>
                  <a:lnTo>
                    <a:pt x="163" y="166"/>
                  </a:lnTo>
                  <a:lnTo>
                    <a:pt x="161" y="166"/>
                  </a:lnTo>
                  <a:lnTo>
                    <a:pt x="160" y="166"/>
                  </a:lnTo>
                  <a:lnTo>
                    <a:pt x="157" y="167"/>
                  </a:lnTo>
                  <a:lnTo>
                    <a:pt x="156" y="169"/>
                  </a:lnTo>
                  <a:lnTo>
                    <a:pt x="156" y="170"/>
                  </a:lnTo>
                  <a:lnTo>
                    <a:pt x="156" y="173"/>
                  </a:lnTo>
                  <a:lnTo>
                    <a:pt x="156" y="174"/>
                  </a:lnTo>
                  <a:lnTo>
                    <a:pt x="155" y="175"/>
                  </a:lnTo>
                  <a:lnTo>
                    <a:pt x="154" y="176"/>
                  </a:lnTo>
                  <a:lnTo>
                    <a:pt x="153" y="176"/>
                  </a:lnTo>
                  <a:lnTo>
                    <a:pt x="152" y="176"/>
                  </a:lnTo>
                  <a:lnTo>
                    <a:pt x="149" y="175"/>
                  </a:lnTo>
                  <a:lnTo>
                    <a:pt x="148" y="174"/>
                  </a:lnTo>
                  <a:lnTo>
                    <a:pt x="144" y="171"/>
                  </a:lnTo>
                  <a:lnTo>
                    <a:pt x="139" y="169"/>
                  </a:lnTo>
                  <a:lnTo>
                    <a:pt x="136" y="166"/>
                  </a:lnTo>
                  <a:lnTo>
                    <a:pt x="133" y="164"/>
                  </a:lnTo>
                  <a:lnTo>
                    <a:pt x="132" y="164"/>
                  </a:lnTo>
                  <a:lnTo>
                    <a:pt x="130" y="166"/>
                  </a:lnTo>
                  <a:lnTo>
                    <a:pt x="130" y="167"/>
                  </a:lnTo>
                  <a:lnTo>
                    <a:pt x="130" y="168"/>
                  </a:lnTo>
                  <a:lnTo>
                    <a:pt x="132" y="170"/>
                  </a:lnTo>
                  <a:lnTo>
                    <a:pt x="136" y="174"/>
                  </a:lnTo>
                  <a:lnTo>
                    <a:pt x="139" y="178"/>
                  </a:lnTo>
                  <a:lnTo>
                    <a:pt x="141" y="181"/>
                  </a:lnTo>
                  <a:lnTo>
                    <a:pt x="142" y="183"/>
                  </a:lnTo>
                  <a:lnTo>
                    <a:pt x="142" y="186"/>
                  </a:lnTo>
                  <a:lnTo>
                    <a:pt x="141" y="189"/>
                  </a:lnTo>
                  <a:lnTo>
                    <a:pt x="139" y="190"/>
                  </a:lnTo>
                  <a:lnTo>
                    <a:pt x="136" y="190"/>
                  </a:lnTo>
                  <a:lnTo>
                    <a:pt x="133" y="191"/>
                  </a:lnTo>
                  <a:lnTo>
                    <a:pt x="131" y="193"/>
                  </a:lnTo>
                  <a:lnTo>
                    <a:pt x="131" y="197"/>
                  </a:lnTo>
                  <a:lnTo>
                    <a:pt x="129" y="202"/>
                  </a:lnTo>
                  <a:lnTo>
                    <a:pt x="124" y="208"/>
                  </a:lnTo>
                  <a:lnTo>
                    <a:pt x="116" y="211"/>
                  </a:lnTo>
                  <a:lnTo>
                    <a:pt x="107" y="207"/>
                  </a:lnTo>
                  <a:lnTo>
                    <a:pt x="103" y="204"/>
                  </a:lnTo>
                  <a:lnTo>
                    <a:pt x="100" y="201"/>
                  </a:lnTo>
                  <a:lnTo>
                    <a:pt x="98" y="200"/>
                  </a:lnTo>
                  <a:lnTo>
                    <a:pt x="96" y="199"/>
                  </a:lnTo>
                  <a:lnTo>
                    <a:pt x="95" y="199"/>
                  </a:lnTo>
                  <a:lnTo>
                    <a:pt x="93" y="199"/>
                  </a:lnTo>
                  <a:lnTo>
                    <a:pt x="92" y="200"/>
                  </a:lnTo>
                  <a:lnTo>
                    <a:pt x="89" y="201"/>
                  </a:lnTo>
                  <a:lnTo>
                    <a:pt x="83" y="209"/>
                  </a:lnTo>
                  <a:lnTo>
                    <a:pt x="75" y="217"/>
                  </a:lnTo>
                  <a:lnTo>
                    <a:pt x="64" y="224"/>
                  </a:lnTo>
                  <a:lnTo>
                    <a:pt x="55" y="231"/>
                  </a:lnTo>
                  <a:lnTo>
                    <a:pt x="45" y="235"/>
                  </a:lnTo>
                  <a:lnTo>
                    <a:pt x="33" y="236"/>
                  </a:lnTo>
                  <a:lnTo>
                    <a:pt x="22" y="234"/>
                  </a:lnTo>
                  <a:lnTo>
                    <a:pt x="11" y="228"/>
                  </a:lnTo>
                  <a:lnTo>
                    <a:pt x="3" y="217"/>
                  </a:lnTo>
                  <a:lnTo>
                    <a:pt x="0" y="206"/>
                  </a:lnTo>
                  <a:lnTo>
                    <a:pt x="3" y="193"/>
                  </a:lnTo>
                  <a:lnTo>
                    <a:pt x="9" y="181"/>
                  </a:lnTo>
                  <a:lnTo>
                    <a:pt x="13" y="173"/>
                  </a:lnTo>
                  <a:lnTo>
                    <a:pt x="19" y="164"/>
                  </a:lnTo>
                  <a:lnTo>
                    <a:pt x="25" y="156"/>
                  </a:lnTo>
                  <a:lnTo>
                    <a:pt x="31" y="147"/>
                  </a:lnTo>
                  <a:lnTo>
                    <a:pt x="35" y="139"/>
                  </a:lnTo>
                  <a:lnTo>
                    <a:pt x="40" y="131"/>
                  </a:lnTo>
                  <a:lnTo>
                    <a:pt x="42" y="123"/>
                  </a:lnTo>
                  <a:lnTo>
                    <a:pt x="42" y="117"/>
                  </a:lnTo>
                  <a:lnTo>
                    <a:pt x="41" y="102"/>
                  </a:lnTo>
                  <a:lnTo>
                    <a:pt x="42" y="85"/>
                  </a:lnTo>
                  <a:lnTo>
                    <a:pt x="45" y="69"/>
                  </a:lnTo>
                  <a:lnTo>
                    <a:pt x="49" y="53"/>
                  </a:lnTo>
                  <a:lnTo>
                    <a:pt x="56" y="37"/>
                  </a:lnTo>
                  <a:lnTo>
                    <a:pt x="68" y="23"/>
                  </a:lnTo>
                  <a:lnTo>
                    <a:pt x="81" y="11"/>
                  </a:lnTo>
                  <a:lnTo>
                    <a:pt x="100" y="3"/>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72" name="Freeform 203"/>
            <p:cNvSpPr>
              <a:spLocks/>
            </p:cNvSpPr>
            <p:nvPr/>
          </p:nvSpPr>
          <p:spPr bwMode="auto">
            <a:xfrm flipH="1">
              <a:off x="2186" y="2388"/>
              <a:ext cx="10" cy="10"/>
            </a:xfrm>
            <a:custGeom>
              <a:avLst/>
              <a:gdLst>
                <a:gd name="T0" fmla="*/ 1 w 19"/>
                <a:gd name="T1" fmla="*/ 1 h 19"/>
                <a:gd name="T2" fmla="*/ 1 w 19"/>
                <a:gd name="T3" fmla="*/ 1 h 19"/>
                <a:gd name="T4" fmla="*/ 1 w 19"/>
                <a:gd name="T5" fmla="*/ 1 h 19"/>
                <a:gd name="T6" fmla="*/ 1 w 19"/>
                <a:gd name="T7" fmla="*/ 1 h 19"/>
                <a:gd name="T8" fmla="*/ 1 w 19"/>
                <a:gd name="T9" fmla="*/ 1 h 19"/>
                <a:gd name="T10" fmla="*/ 1 w 19"/>
                <a:gd name="T11" fmla="*/ 1 h 19"/>
                <a:gd name="T12" fmla="*/ 1 w 19"/>
                <a:gd name="T13" fmla="*/ 1 h 19"/>
                <a:gd name="T14" fmla="*/ 1 w 19"/>
                <a:gd name="T15" fmla="*/ 1 h 19"/>
                <a:gd name="T16" fmla="*/ 1 w 19"/>
                <a:gd name="T17" fmla="*/ 1 h 19"/>
                <a:gd name="T18" fmla="*/ 1 w 19"/>
                <a:gd name="T19" fmla="*/ 0 h 19"/>
                <a:gd name="T20" fmla="*/ 1 w 19"/>
                <a:gd name="T21" fmla="*/ 0 h 19"/>
                <a:gd name="T22" fmla="*/ 1 w 19"/>
                <a:gd name="T23" fmla="*/ 1 h 19"/>
                <a:gd name="T24" fmla="*/ 1 w 19"/>
                <a:gd name="T25" fmla="*/ 1 h 19"/>
                <a:gd name="T26" fmla="*/ 0 w 19"/>
                <a:gd name="T27" fmla="*/ 1 h 19"/>
                <a:gd name="T28" fmla="*/ 0 w 19"/>
                <a:gd name="T29" fmla="*/ 1 h 19"/>
                <a:gd name="T30" fmla="*/ 1 w 19"/>
                <a:gd name="T31" fmla="*/ 1 h 19"/>
                <a:gd name="T32" fmla="*/ 1 w 19"/>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9"/>
                <a:gd name="T53" fmla="*/ 19 w 1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9">
                  <a:moveTo>
                    <a:pt x="3" y="17"/>
                  </a:moveTo>
                  <a:lnTo>
                    <a:pt x="7" y="19"/>
                  </a:lnTo>
                  <a:lnTo>
                    <a:pt x="10" y="19"/>
                  </a:lnTo>
                  <a:lnTo>
                    <a:pt x="14" y="18"/>
                  </a:lnTo>
                  <a:lnTo>
                    <a:pt x="17" y="16"/>
                  </a:lnTo>
                  <a:lnTo>
                    <a:pt x="19" y="12"/>
                  </a:lnTo>
                  <a:lnTo>
                    <a:pt x="19" y="9"/>
                  </a:lnTo>
                  <a:lnTo>
                    <a:pt x="17" y="5"/>
                  </a:lnTo>
                  <a:lnTo>
                    <a:pt x="15" y="2"/>
                  </a:lnTo>
                  <a:lnTo>
                    <a:pt x="11" y="0"/>
                  </a:lnTo>
                  <a:lnTo>
                    <a:pt x="8" y="0"/>
                  </a:lnTo>
                  <a:lnTo>
                    <a:pt x="4" y="2"/>
                  </a:lnTo>
                  <a:lnTo>
                    <a:pt x="2" y="4"/>
                  </a:lnTo>
                  <a:lnTo>
                    <a:pt x="0" y="8"/>
                  </a:lnTo>
                  <a:lnTo>
                    <a:pt x="0" y="11"/>
                  </a:lnTo>
                  <a:lnTo>
                    <a:pt x="1" y="15"/>
                  </a:lnTo>
                  <a:lnTo>
                    <a:pt x="3" y="17"/>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73" name="Freeform 204"/>
            <p:cNvSpPr>
              <a:spLocks/>
            </p:cNvSpPr>
            <p:nvPr/>
          </p:nvSpPr>
          <p:spPr bwMode="auto">
            <a:xfrm flipH="1">
              <a:off x="2163" y="2313"/>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1 h 20"/>
                <a:gd name="T18" fmla="*/ 0 w 20"/>
                <a:gd name="T19" fmla="*/ 0 h 20"/>
                <a:gd name="T20" fmla="*/ 0 w 20"/>
                <a:gd name="T21" fmla="*/ 0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5" y="18"/>
                  </a:moveTo>
                  <a:lnTo>
                    <a:pt x="8" y="20"/>
                  </a:lnTo>
                  <a:lnTo>
                    <a:pt x="12" y="20"/>
                  </a:lnTo>
                  <a:lnTo>
                    <a:pt x="15" y="18"/>
                  </a:lnTo>
                  <a:lnTo>
                    <a:pt x="17" y="16"/>
                  </a:lnTo>
                  <a:lnTo>
                    <a:pt x="20" y="13"/>
                  </a:lnTo>
                  <a:lnTo>
                    <a:pt x="20" y="9"/>
                  </a:lnTo>
                  <a:lnTo>
                    <a:pt x="18" y="6"/>
                  </a:lnTo>
                  <a:lnTo>
                    <a:pt x="16" y="2"/>
                  </a:lnTo>
                  <a:lnTo>
                    <a:pt x="13" y="0"/>
                  </a:lnTo>
                  <a:lnTo>
                    <a:pt x="9" y="0"/>
                  </a:lnTo>
                  <a:lnTo>
                    <a:pt x="6" y="2"/>
                  </a:lnTo>
                  <a:lnTo>
                    <a:pt x="2" y="5"/>
                  </a:lnTo>
                  <a:lnTo>
                    <a:pt x="0" y="8"/>
                  </a:lnTo>
                  <a:lnTo>
                    <a:pt x="0" y="11"/>
                  </a:lnTo>
                  <a:lnTo>
                    <a:pt x="2" y="15"/>
                  </a:lnTo>
                  <a:lnTo>
                    <a:pt x="5"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74" name="Freeform 205"/>
            <p:cNvSpPr>
              <a:spLocks/>
            </p:cNvSpPr>
            <p:nvPr/>
          </p:nvSpPr>
          <p:spPr bwMode="auto">
            <a:xfrm flipH="1">
              <a:off x="2134" y="2372"/>
              <a:ext cx="9" cy="8"/>
            </a:xfrm>
            <a:custGeom>
              <a:avLst/>
              <a:gdLst>
                <a:gd name="T0" fmla="*/ 1 w 18"/>
                <a:gd name="T1" fmla="*/ 0 h 17"/>
                <a:gd name="T2" fmla="*/ 1 w 18"/>
                <a:gd name="T3" fmla="*/ 0 h 17"/>
                <a:gd name="T4" fmla="*/ 1 w 18"/>
                <a:gd name="T5" fmla="*/ 0 h 17"/>
                <a:gd name="T6" fmla="*/ 1 w 18"/>
                <a:gd name="T7" fmla="*/ 0 h 17"/>
                <a:gd name="T8" fmla="*/ 0 w 18"/>
                <a:gd name="T9" fmla="*/ 0 h 17"/>
                <a:gd name="T10" fmla="*/ 0 w 18"/>
                <a:gd name="T11" fmla="*/ 0 h 17"/>
                <a:gd name="T12" fmla="*/ 0 w 18"/>
                <a:gd name="T13" fmla="*/ 0 h 17"/>
                <a:gd name="T14" fmla="*/ 1 w 18"/>
                <a:gd name="T15" fmla="*/ 0 h 17"/>
                <a:gd name="T16" fmla="*/ 1 w 18"/>
                <a:gd name="T17" fmla="*/ 0 h 17"/>
                <a:gd name="T18" fmla="*/ 1 w 18"/>
                <a:gd name="T19" fmla="*/ 0 h 17"/>
                <a:gd name="T20" fmla="*/ 1 w 18"/>
                <a:gd name="T21" fmla="*/ 0 h 17"/>
                <a:gd name="T22" fmla="*/ 1 w 18"/>
                <a:gd name="T23" fmla="*/ 0 h 17"/>
                <a:gd name="T24" fmla="*/ 1 w 18"/>
                <a:gd name="T25" fmla="*/ 0 h 17"/>
                <a:gd name="T26" fmla="*/ 1 w 18"/>
                <a:gd name="T27" fmla="*/ 0 h 17"/>
                <a:gd name="T28" fmla="*/ 1 w 18"/>
                <a:gd name="T29" fmla="*/ 0 h 17"/>
                <a:gd name="T30" fmla="*/ 1 w 18"/>
                <a:gd name="T31" fmla="*/ 0 h 17"/>
                <a:gd name="T32" fmla="*/ 1 w 18"/>
                <a:gd name="T33" fmla="*/ 0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7"/>
                <a:gd name="T53" fmla="*/ 18 w 18"/>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7">
                  <a:moveTo>
                    <a:pt x="11" y="17"/>
                  </a:moveTo>
                  <a:lnTo>
                    <a:pt x="9" y="14"/>
                  </a:lnTo>
                  <a:lnTo>
                    <a:pt x="6" y="10"/>
                  </a:lnTo>
                  <a:lnTo>
                    <a:pt x="2" y="6"/>
                  </a:lnTo>
                  <a:lnTo>
                    <a:pt x="0" y="4"/>
                  </a:lnTo>
                  <a:lnTo>
                    <a:pt x="0" y="3"/>
                  </a:lnTo>
                  <a:lnTo>
                    <a:pt x="0" y="2"/>
                  </a:lnTo>
                  <a:lnTo>
                    <a:pt x="2" y="0"/>
                  </a:lnTo>
                  <a:lnTo>
                    <a:pt x="3" y="0"/>
                  </a:lnTo>
                  <a:lnTo>
                    <a:pt x="6" y="2"/>
                  </a:lnTo>
                  <a:lnTo>
                    <a:pt x="9" y="5"/>
                  </a:lnTo>
                  <a:lnTo>
                    <a:pt x="14" y="7"/>
                  </a:lnTo>
                  <a:lnTo>
                    <a:pt x="18" y="10"/>
                  </a:lnTo>
                  <a:lnTo>
                    <a:pt x="16" y="12"/>
                  </a:lnTo>
                  <a:lnTo>
                    <a:pt x="15" y="14"/>
                  </a:lnTo>
                  <a:lnTo>
                    <a:pt x="12" y="15"/>
                  </a:lnTo>
                  <a:lnTo>
                    <a:pt x="11"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75" name="Freeform 206"/>
            <p:cNvSpPr>
              <a:spLocks/>
            </p:cNvSpPr>
            <p:nvPr/>
          </p:nvSpPr>
          <p:spPr bwMode="auto">
            <a:xfrm flipH="1">
              <a:off x="2118" y="2344"/>
              <a:ext cx="15" cy="6"/>
            </a:xfrm>
            <a:custGeom>
              <a:avLst/>
              <a:gdLst>
                <a:gd name="T0" fmla="*/ 1 w 30"/>
                <a:gd name="T1" fmla="*/ 0 h 13"/>
                <a:gd name="T2" fmla="*/ 0 w 30"/>
                <a:gd name="T3" fmla="*/ 0 h 13"/>
                <a:gd name="T4" fmla="*/ 0 w 30"/>
                <a:gd name="T5" fmla="*/ 0 h 13"/>
                <a:gd name="T6" fmla="*/ 1 w 30"/>
                <a:gd name="T7" fmla="*/ 0 h 13"/>
                <a:gd name="T8" fmla="*/ 1 w 30"/>
                <a:gd name="T9" fmla="*/ 0 h 13"/>
                <a:gd name="T10" fmla="*/ 1 w 30"/>
                <a:gd name="T11" fmla="*/ 0 h 13"/>
                <a:gd name="T12" fmla="*/ 1 w 30"/>
                <a:gd name="T13" fmla="*/ 0 h 13"/>
                <a:gd name="T14" fmla="*/ 1 w 30"/>
                <a:gd name="T15" fmla="*/ 0 h 13"/>
                <a:gd name="T16" fmla="*/ 1 w 30"/>
                <a:gd name="T17" fmla="*/ 0 h 13"/>
                <a:gd name="T18" fmla="*/ 1 w 30"/>
                <a:gd name="T19" fmla="*/ 0 h 13"/>
                <a:gd name="T20" fmla="*/ 1 w 30"/>
                <a:gd name="T21" fmla="*/ 0 h 13"/>
                <a:gd name="T22" fmla="*/ 1 w 30"/>
                <a:gd name="T23" fmla="*/ 0 h 13"/>
                <a:gd name="T24" fmla="*/ 1 w 30"/>
                <a:gd name="T25" fmla="*/ 0 h 13"/>
                <a:gd name="T26" fmla="*/ 1 w 30"/>
                <a:gd name="T27" fmla="*/ 0 h 13"/>
                <a:gd name="T28" fmla="*/ 1 w 30"/>
                <a:gd name="T29" fmla="*/ 0 h 13"/>
                <a:gd name="T30" fmla="*/ 1 w 30"/>
                <a:gd name="T31" fmla="*/ 0 h 13"/>
                <a:gd name="T32" fmla="*/ 1 w 30"/>
                <a:gd name="T33" fmla="*/ 0 h 13"/>
                <a:gd name="T34" fmla="*/ 1 w 30"/>
                <a:gd name="T35" fmla="*/ 0 h 13"/>
                <a:gd name="T36" fmla="*/ 1 w 30"/>
                <a:gd name="T37" fmla="*/ 0 h 13"/>
                <a:gd name="T38" fmla="*/ 1 w 30"/>
                <a:gd name="T39" fmla="*/ 0 h 13"/>
                <a:gd name="T40" fmla="*/ 1 w 30"/>
                <a:gd name="T41" fmla="*/ 0 h 13"/>
                <a:gd name="T42" fmla="*/ 1 w 30"/>
                <a:gd name="T43" fmla="*/ 0 h 13"/>
                <a:gd name="T44" fmla="*/ 1 w 30"/>
                <a:gd name="T45" fmla="*/ 0 h 13"/>
                <a:gd name="T46" fmla="*/ 1 w 30"/>
                <a:gd name="T47" fmla="*/ 0 h 13"/>
                <a:gd name="T48" fmla="*/ 1 w 30"/>
                <a:gd name="T49" fmla="*/ 0 h 1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
                <a:gd name="T76" fmla="*/ 0 h 13"/>
                <a:gd name="T77" fmla="*/ 30 w 30"/>
                <a:gd name="T78" fmla="*/ 13 h 1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 h="13">
                  <a:moveTo>
                    <a:pt x="3" y="2"/>
                  </a:moveTo>
                  <a:lnTo>
                    <a:pt x="0" y="2"/>
                  </a:lnTo>
                  <a:lnTo>
                    <a:pt x="0" y="1"/>
                  </a:lnTo>
                  <a:lnTo>
                    <a:pt x="2" y="0"/>
                  </a:lnTo>
                  <a:lnTo>
                    <a:pt x="3" y="0"/>
                  </a:lnTo>
                  <a:lnTo>
                    <a:pt x="5" y="0"/>
                  </a:lnTo>
                  <a:lnTo>
                    <a:pt x="8" y="0"/>
                  </a:lnTo>
                  <a:lnTo>
                    <a:pt x="12" y="0"/>
                  </a:lnTo>
                  <a:lnTo>
                    <a:pt x="17" y="0"/>
                  </a:lnTo>
                  <a:lnTo>
                    <a:pt x="22" y="1"/>
                  </a:lnTo>
                  <a:lnTo>
                    <a:pt x="27" y="5"/>
                  </a:lnTo>
                  <a:lnTo>
                    <a:pt x="29" y="7"/>
                  </a:lnTo>
                  <a:lnTo>
                    <a:pt x="30" y="9"/>
                  </a:lnTo>
                  <a:lnTo>
                    <a:pt x="30" y="10"/>
                  </a:lnTo>
                  <a:lnTo>
                    <a:pt x="28" y="12"/>
                  </a:lnTo>
                  <a:lnTo>
                    <a:pt x="27" y="13"/>
                  </a:lnTo>
                  <a:lnTo>
                    <a:pt x="26" y="13"/>
                  </a:lnTo>
                  <a:lnTo>
                    <a:pt x="25" y="13"/>
                  </a:lnTo>
                  <a:lnTo>
                    <a:pt x="25" y="10"/>
                  </a:lnTo>
                  <a:lnTo>
                    <a:pt x="23" y="9"/>
                  </a:lnTo>
                  <a:lnTo>
                    <a:pt x="23" y="8"/>
                  </a:lnTo>
                  <a:lnTo>
                    <a:pt x="20" y="6"/>
                  </a:lnTo>
                  <a:lnTo>
                    <a:pt x="15" y="4"/>
                  </a:lnTo>
                  <a:lnTo>
                    <a:pt x="10" y="2"/>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76" name="Freeform 207"/>
            <p:cNvSpPr>
              <a:spLocks/>
            </p:cNvSpPr>
            <p:nvPr/>
          </p:nvSpPr>
          <p:spPr bwMode="auto">
            <a:xfrm flipH="1">
              <a:off x="2124" y="2350"/>
              <a:ext cx="10" cy="7"/>
            </a:xfrm>
            <a:custGeom>
              <a:avLst/>
              <a:gdLst>
                <a:gd name="T0" fmla="*/ 1 w 20"/>
                <a:gd name="T1" fmla="*/ 1 h 14"/>
                <a:gd name="T2" fmla="*/ 1 w 20"/>
                <a:gd name="T3" fmla="*/ 1 h 14"/>
                <a:gd name="T4" fmla="*/ 1 w 20"/>
                <a:gd name="T5" fmla="*/ 1 h 14"/>
                <a:gd name="T6" fmla="*/ 1 w 20"/>
                <a:gd name="T7" fmla="*/ 1 h 14"/>
                <a:gd name="T8" fmla="*/ 1 w 20"/>
                <a:gd name="T9" fmla="*/ 1 h 14"/>
                <a:gd name="T10" fmla="*/ 1 w 20"/>
                <a:gd name="T11" fmla="*/ 1 h 14"/>
                <a:gd name="T12" fmla="*/ 1 w 20"/>
                <a:gd name="T13" fmla="*/ 1 h 14"/>
                <a:gd name="T14" fmla="*/ 1 w 20"/>
                <a:gd name="T15" fmla="*/ 1 h 14"/>
                <a:gd name="T16" fmla="*/ 1 w 20"/>
                <a:gd name="T17" fmla="*/ 1 h 14"/>
                <a:gd name="T18" fmla="*/ 1 w 20"/>
                <a:gd name="T19" fmla="*/ 1 h 14"/>
                <a:gd name="T20" fmla="*/ 1 w 20"/>
                <a:gd name="T21" fmla="*/ 1 h 14"/>
                <a:gd name="T22" fmla="*/ 1 w 20"/>
                <a:gd name="T23" fmla="*/ 1 h 14"/>
                <a:gd name="T24" fmla="*/ 1 w 20"/>
                <a:gd name="T25" fmla="*/ 1 h 14"/>
                <a:gd name="T26" fmla="*/ 1 w 20"/>
                <a:gd name="T27" fmla="*/ 1 h 14"/>
                <a:gd name="T28" fmla="*/ 1 w 20"/>
                <a:gd name="T29" fmla="*/ 1 h 14"/>
                <a:gd name="T30" fmla="*/ 1 w 20"/>
                <a:gd name="T31" fmla="*/ 1 h 14"/>
                <a:gd name="T32" fmla="*/ 1 w 20"/>
                <a:gd name="T33" fmla="*/ 1 h 14"/>
                <a:gd name="T34" fmla="*/ 1 w 20"/>
                <a:gd name="T35" fmla="*/ 1 h 14"/>
                <a:gd name="T36" fmla="*/ 1 w 20"/>
                <a:gd name="T37" fmla="*/ 1 h 14"/>
                <a:gd name="T38" fmla="*/ 1 w 20"/>
                <a:gd name="T39" fmla="*/ 1 h 14"/>
                <a:gd name="T40" fmla="*/ 1 w 20"/>
                <a:gd name="T41" fmla="*/ 1 h 14"/>
                <a:gd name="T42" fmla="*/ 1 w 20"/>
                <a:gd name="T43" fmla="*/ 1 h 14"/>
                <a:gd name="T44" fmla="*/ 1 w 20"/>
                <a:gd name="T45" fmla="*/ 1 h 14"/>
                <a:gd name="T46" fmla="*/ 1 w 20"/>
                <a:gd name="T47" fmla="*/ 1 h 14"/>
                <a:gd name="T48" fmla="*/ 1 w 20"/>
                <a:gd name="T49" fmla="*/ 1 h 14"/>
                <a:gd name="T50" fmla="*/ 1 w 20"/>
                <a:gd name="T51" fmla="*/ 1 h 14"/>
                <a:gd name="T52" fmla="*/ 1 w 20"/>
                <a:gd name="T53" fmla="*/ 1 h 14"/>
                <a:gd name="T54" fmla="*/ 0 w 20"/>
                <a:gd name="T55" fmla="*/ 1 h 14"/>
                <a:gd name="T56" fmla="*/ 0 w 20"/>
                <a:gd name="T57" fmla="*/ 1 h 14"/>
                <a:gd name="T58" fmla="*/ 0 w 20"/>
                <a:gd name="T59" fmla="*/ 1 h 14"/>
                <a:gd name="T60" fmla="*/ 0 w 20"/>
                <a:gd name="T61" fmla="*/ 0 h 14"/>
                <a:gd name="T62" fmla="*/ 1 w 20"/>
                <a:gd name="T63" fmla="*/ 0 h 14"/>
                <a:gd name="T64" fmla="*/ 1 w 20"/>
                <a:gd name="T65" fmla="*/ 1 h 14"/>
                <a:gd name="T66" fmla="*/ 1 w 20"/>
                <a:gd name="T67" fmla="*/ 1 h 14"/>
                <a:gd name="T68" fmla="*/ 1 w 20"/>
                <a:gd name="T69" fmla="*/ 1 h 14"/>
                <a:gd name="T70" fmla="*/ 1 w 20"/>
                <a:gd name="T71" fmla="*/ 1 h 14"/>
                <a:gd name="T72" fmla="*/ 1 w 20"/>
                <a:gd name="T73" fmla="*/ 1 h 1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
                <a:gd name="T112" fmla="*/ 0 h 14"/>
                <a:gd name="T113" fmla="*/ 20 w 20"/>
                <a:gd name="T114" fmla="*/ 14 h 1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 h="14">
                  <a:moveTo>
                    <a:pt x="6" y="3"/>
                  </a:moveTo>
                  <a:lnTo>
                    <a:pt x="8" y="4"/>
                  </a:lnTo>
                  <a:lnTo>
                    <a:pt x="12" y="4"/>
                  </a:lnTo>
                  <a:lnTo>
                    <a:pt x="14" y="6"/>
                  </a:lnTo>
                  <a:lnTo>
                    <a:pt x="18" y="6"/>
                  </a:lnTo>
                  <a:lnTo>
                    <a:pt x="19" y="6"/>
                  </a:lnTo>
                  <a:lnTo>
                    <a:pt x="20" y="7"/>
                  </a:lnTo>
                  <a:lnTo>
                    <a:pt x="20" y="8"/>
                  </a:lnTo>
                  <a:lnTo>
                    <a:pt x="19" y="9"/>
                  </a:lnTo>
                  <a:lnTo>
                    <a:pt x="16" y="9"/>
                  </a:lnTo>
                  <a:lnTo>
                    <a:pt x="14" y="9"/>
                  </a:lnTo>
                  <a:lnTo>
                    <a:pt x="13" y="10"/>
                  </a:lnTo>
                  <a:lnTo>
                    <a:pt x="12" y="11"/>
                  </a:lnTo>
                  <a:lnTo>
                    <a:pt x="12" y="12"/>
                  </a:lnTo>
                  <a:lnTo>
                    <a:pt x="12" y="14"/>
                  </a:lnTo>
                  <a:lnTo>
                    <a:pt x="11" y="12"/>
                  </a:lnTo>
                  <a:lnTo>
                    <a:pt x="9" y="11"/>
                  </a:lnTo>
                  <a:lnTo>
                    <a:pt x="7" y="9"/>
                  </a:lnTo>
                  <a:lnTo>
                    <a:pt x="5" y="7"/>
                  </a:lnTo>
                  <a:lnTo>
                    <a:pt x="4" y="6"/>
                  </a:lnTo>
                  <a:lnTo>
                    <a:pt x="3" y="4"/>
                  </a:lnTo>
                  <a:lnTo>
                    <a:pt x="1" y="3"/>
                  </a:lnTo>
                  <a:lnTo>
                    <a:pt x="0" y="3"/>
                  </a:lnTo>
                  <a:lnTo>
                    <a:pt x="0" y="2"/>
                  </a:lnTo>
                  <a:lnTo>
                    <a:pt x="0" y="1"/>
                  </a:lnTo>
                  <a:lnTo>
                    <a:pt x="0" y="0"/>
                  </a:lnTo>
                  <a:lnTo>
                    <a:pt x="1" y="0"/>
                  </a:lnTo>
                  <a:lnTo>
                    <a:pt x="3" y="1"/>
                  </a:lnTo>
                  <a:lnTo>
                    <a:pt x="4" y="2"/>
                  </a:lnTo>
                  <a:lnTo>
                    <a:pt x="5" y="3"/>
                  </a:lnTo>
                  <a:lnTo>
                    <a:pt x="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77" name="Freeform 208"/>
            <p:cNvSpPr>
              <a:spLocks/>
            </p:cNvSpPr>
            <p:nvPr/>
          </p:nvSpPr>
          <p:spPr bwMode="auto">
            <a:xfrm flipH="1">
              <a:off x="2099" y="2286"/>
              <a:ext cx="97" cy="72"/>
            </a:xfrm>
            <a:custGeom>
              <a:avLst/>
              <a:gdLst>
                <a:gd name="T0" fmla="*/ 1 w 194"/>
                <a:gd name="T1" fmla="*/ 1 h 144"/>
                <a:gd name="T2" fmla="*/ 1 w 194"/>
                <a:gd name="T3" fmla="*/ 1 h 144"/>
                <a:gd name="T4" fmla="*/ 1 w 194"/>
                <a:gd name="T5" fmla="*/ 1 h 144"/>
                <a:gd name="T6" fmla="*/ 1 w 194"/>
                <a:gd name="T7" fmla="*/ 1 h 144"/>
                <a:gd name="T8" fmla="*/ 1 w 194"/>
                <a:gd name="T9" fmla="*/ 1 h 144"/>
                <a:gd name="T10" fmla="*/ 1 w 194"/>
                <a:gd name="T11" fmla="*/ 1 h 144"/>
                <a:gd name="T12" fmla="*/ 1 w 194"/>
                <a:gd name="T13" fmla="*/ 1 h 144"/>
                <a:gd name="T14" fmla="*/ 1 w 194"/>
                <a:gd name="T15" fmla="*/ 1 h 144"/>
                <a:gd name="T16" fmla="*/ 1 w 194"/>
                <a:gd name="T17" fmla="*/ 1 h 144"/>
                <a:gd name="T18" fmla="*/ 1 w 194"/>
                <a:gd name="T19" fmla="*/ 1 h 144"/>
                <a:gd name="T20" fmla="*/ 1 w 194"/>
                <a:gd name="T21" fmla="*/ 1 h 144"/>
                <a:gd name="T22" fmla="*/ 1 w 194"/>
                <a:gd name="T23" fmla="*/ 0 h 144"/>
                <a:gd name="T24" fmla="*/ 1 w 194"/>
                <a:gd name="T25" fmla="*/ 1 h 144"/>
                <a:gd name="T26" fmla="*/ 1 w 194"/>
                <a:gd name="T27" fmla="*/ 1 h 144"/>
                <a:gd name="T28" fmla="*/ 1 w 194"/>
                <a:gd name="T29" fmla="*/ 1 h 144"/>
                <a:gd name="T30" fmla="*/ 1 w 194"/>
                <a:gd name="T31" fmla="*/ 1 h 144"/>
                <a:gd name="T32" fmla="*/ 1 w 194"/>
                <a:gd name="T33" fmla="*/ 1 h 144"/>
                <a:gd name="T34" fmla="*/ 1 w 194"/>
                <a:gd name="T35" fmla="*/ 1 h 144"/>
                <a:gd name="T36" fmla="*/ 1 w 194"/>
                <a:gd name="T37" fmla="*/ 1 h 144"/>
                <a:gd name="T38" fmla="*/ 0 w 194"/>
                <a:gd name="T39" fmla="*/ 1 h 144"/>
                <a:gd name="T40" fmla="*/ 1 w 194"/>
                <a:gd name="T41" fmla="*/ 1 h 144"/>
                <a:gd name="T42" fmla="*/ 1 w 194"/>
                <a:gd name="T43" fmla="*/ 1 h 144"/>
                <a:gd name="T44" fmla="*/ 1 w 194"/>
                <a:gd name="T45" fmla="*/ 1 h 144"/>
                <a:gd name="T46" fmla="*/ 1 w 194"/>
                <a:gd name="T47" fmla="*/ 1 h 144"/>
                <a:gd name="T48" fmla="*/ 1 w 194"/>
                <a:gd name="T49" fmla="*/ 1 h 144"/>
                <a:gd name="T50" fmla="*/ 1 w 194"/>
                <a:gd name="T51" fmla="*/ 1 h 144"/>
                <a:gd name="T52" fmla="*/ 1 w 194"/>
                <a:gd name="T53" fmla="*/ 1 h 144"/>
                <a:gd name="T54" fmla="*/ 1 w 194"/>
                <a:gd name="T55" fmla="*/ 1 h 144"/>
                <a:gd name="T56" fmla="*/ 1 w 194"/>
                <a:gd name="T57" fmla="*/ 1 h 144"/>
                <a:gd name="T58" fmla="*/ 1 w 194"/>
                <a:gd name="T59" fmla="*/ 1 h 144"/>
                <a:gd name="T60" fmla="*/ 1 w 194"/>
                <a:gd name="T61" fmla="*/ 1 h 144"/>
                <a:gd name="T62" fmla="*/ 1 w 194"/>
                <a:gd name="T63" fmla="*/ 1 h 144"/>
                <a:gd name="T64" fmla="*/ 1 w 194"/>
                <a:gd name="T65" fmla="*/ 1 h 144"/>
                <a:gd name="T66" fmla="*/ 1 w 194"/>
                <a:gd name="T67" fmla="*/ 1 h 144"/>
                <a:gd name="T68" fmla="*/ 1 w 194"/>
                <a:gd name="T69" fmla="*/ 1 h 144"/>
                <a:gd name="T70" fmla="*/ 1 w 194"/>
                <a:gd name="T71" fmla="*/ 1 h 144"/>
                <a:gd name="T72" fmla="*/ 1 w 194"/>
                <a:gd name="T73" fmla="*/ 1 h 144"/>
                <a:gd name="T74" fmla="*/ 1 w 194"/>
                <a:gd name="T75" fmla="*/ 1 h 144"/>
                <a:gd name="T76" fmla="*/ 1 w 194"/>
                <a:gd name="T77" fmla="*/ 1 h 144"/>
                <a:gd name="T78" fmla="*/ 1 w 194"/>
                <a:gd name="T79" fmla="*/ 1 h 14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4"/>
                <a:gd name="T121" fmla="*/ 0 h 144"/>
                <a:gd name="T122" fmla="*/ 194 w 194"/>
                <a:gd name="T123" fmla="*/ 144 h 14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4" h="144">
                  <a:moveTo>
                    <a:pt x="177" y="116"/>
                  </a:moveTo>
                  <a:lnTo>
                    <a:pt x="182" y="116"/>
                  </a:lnTo>
                  <a:lnTo>
                    <a:pt x="185" y="112"/>
                  </a:lnTo>
                  <a:lnTo>
                    <a:pt x="189" y="107"/>
                  </a:lnTo>
                  <a:lnTo>
                    <a:pt x="191" y="101"/>
                  </a:lnTo>
                  <a:lnTo>
                    <a:pt x="192" y="93"/>
                  </a:lnTo>
                  <a:lnTo>
                    <a:pt x="194" y="83"/>
                  </a:lnTo>
                  <a:lnTo>
                    <a:pt x="192" y="73"/>
                  </a:lnTo>
                  <a:lnTo>
                    <a:pt x="190" y="64"/>
                  </a:lnTo>
                  <a:lnTo>
                    <a:pt x="184" y="58"/>
                  </a:lnTo>
                  <a:lnTo>
                    <a:pt x="177" y="52"/>
                  </a:lnTo>
                  <a:lnTo>
                    <a:pt x="168" y="46"/>
                  </a:lnTo>
                  <a:lnTo>
                    <a:pt x="161" y="40"/>
                  </a:lnTo>
                  <a:lnTo>
                    <a:pt x="158" y="37"/>
                  </a:lnTo>
                  <a:lnTo>
                    <a:pt x="152" y="32"/>
                  </a:lnTo>
                  <a:lnTo>
                    <a:pt x="146" y="26"/>
                  </a:lnTo>
                  <a:lnTo>
                    <a:pt x="141" y="20"/>
                  </a:lnTo>
                  <a:lnTo>
                    <a:pt x="134" y="14"/>
                  </a:lnTo>
                  <a:lnTo>
                    <a:pt x="127" y="9"/>
                  </a:lnTo>
                  <a:lnTo>
                    <a:pt x="121" y="6"/>
                  </a:lnTo>
                  <a:lnTo>
                    <a:pt x="115" y="3"/>
                  </a:lnTo>
                  <a:lnTo>
                    <a:pt x="108" y="2"/>
                  </a:lnTo>
                  <a:lnTo>
                    <a:pt x="102" y="0"/>
                  </a:lnTo>
                  <a:lnTo>
                    <a:pt x="98" y="0"/>
                  </a:lnTo>
                  <a:lnTo>
                    <a:pt x="94" y="0"/>
                  </a:lnTo>
                  <a:lnTo>
                    <a:pt x="91" y="1"/>
                  </a:lnTo>
                  <a:lnTo>
                    <a:pt x="83" y="3"/>
                  </a:lnTo>
                  <a:lnTo>
                    <a:pt x="75" y="6"/>
                  </a:lnTo>
                  <a:lnTo>
                    <a:pt x="64" y="9"/>
                  </a:lnTo>
                  <a:lnTo>
                    <a:pt x="54" y="14"/>
                  </a:lnTo>
                  <a:lnTo>
                    <a:pt x="45" y="17"/>
                  </a:lnTo>
                  <a:lnTo>
                    <a:pt x="38" y="22"/>
                  </a:lnTo>
                  <a:lnTo>
                    <a:pt x="33" y="25"/>
                  </a:lnTo>
                  <a:lnTo>
                    <a:pt x="28" y="35"/>
                  </a:lnTo>
                  <a:lnTo>
                    <a:pt x="22" y="46"/>
                  </a:lnTo>
                  <a:lnTo>
                    <a:pt x="15" y="59"/>
                  </a:lnTo>
                  <a:lnTo>
                    <a:pt x="10" y="71"/>
                  </a:lnTo>
                  <a:lnTo>
                    <a:pt x="5" y="84"/>
                  </a:lnTo>
                  <a:lnTo>
                    <a:pt x="1" y="96"/>
                  </a:lnTo>
                  <a:lnTo>
                    <a:pt x="0" y="105"/>
                  </a:lnTo>
                  <a:lnTo>
                    <a:pt x="0" y="109"/>
                  </a:lnTo>
                  <a:lnTo>
                    <a:pt x="1" y="117"/>
                  </a:lnTo>
                  <a:lnTo>
                    <a:pt x="3" y="125"/>
                  </a:lnTo>
                  <a:lnTo>
                    <a:pt x="5" y="134"/>
                  </a:lnTo>
                  <a:lnTo>
                    <a:pt x="7" y="138"/>
                  </a:lnTo>
                  <a:lnTo>
                    <a:pt x="9" y="139"/>
                  </a:lnTo>
                  <a:lnTo>
                    <a:pt x="11" y="140"/>
                  </a:lnTo>
                  <a:lnTo>
                    <a:pt x="16" y="143"/>
                  </a:lnTo>
                  <a:lnTo>
                    <a:pt x="21" y="144"/>
                  </a:lnTo>
                  <a:lnTo>
                    <a:pt x="26" y="144"/>
                  </a:lnTo>
                  <a:lnTo>
                    <a:pt x="32" y="144"/>
                  </a:lnTo>
                  <a:lnTo>
                    <a:pt x="38" y="144"/>
                  </a:lnTo>
                  <a:lnTo>
                    <a:pt x="45" y="143"/>
                  </a:lnTo>
                  <a:lnTo>
                    <a:pt x="43" y="135"/>
                  </a:lnTo>
                  <a:lnTo>
                    <a:pt x="43" y="124"/>
                  </a:lnTo>
                  <a:lnTo>
                    <a:pt x="45" y="115"/>
                  </a:lnTo>
                  <a:lnTo>
                    <a:pt x="48" y="107"/>
                  </a:lnTo>
                  <a:lnTo>
                    <a:pt x="56" y="108"/>
                  </a:lnTo>
                  <a:lnTo>
                    <a:pt x="62" y="112"/>
                  </a:lnTo>
                  <a:lnTo>
                    <a:pt x="66" y="114"/>
                  </a:lnTo>
                  <a:lnTo>
                    <a:pt x="68" y="117"/>
                  </a:lnTo>
                  <a:lnTo>
                    <a:pt x="74" y="115"/>
                  </a:lnTo>
                  <a:lnTo>
                    <a:pt x="79" y="114"/>
                  </a:lnTo>
                  <a:lnTo>
                    <a:pt x="85" y="113"/>
                  </a:lnTo>
                  <a:lnTo>
                    <a:pt x="90" y="112"/>
                  </a:lnTo>
                  <a:lnTo>
                    <a:pt x="93" y="112"/>
                  </a:lnTo>
                  <a:lnTo>
                    <a:pt x="98" y="110"/>
                  </a:lnTo>
                  <a:lnTo>
                    <a:pt x="102" y="109"/>
                  </a:lnTo>
                  <a:lnTo>
                    <a:pt x="107" y="107"/>
                  </a:lnTo>
                  <a:lnTo>
                    <a:pt x="114" y="102"/>
                  </a:lnTo>
                  <a:lnTo>
                    <a:pt x="123" y="99"/>
                  </a:lnTo>
                  <a:lnTo>
                    <a:pt x="132" y="97"/>
                  </a:lnTo>
                  <a:lnTo>
                    <a:pt x="139" y="98"/>
                  </a:lnTo>
                  <a:lnTo>
                    <a:pt x="146" y="102"/>
                  </a:lnTo>
                  <a:lnTo>
                    <a:pt x="154" y="108"/>
                  </a:lnTo>
                  <a:lnTo>
                    <a:pt x="164" y="113"/>
                  </a:lnTo>
                  <a:lnTo>
                    <a:pt x="169" y="115"/>
                  </a:lnTo>
                  <a:lnTo>
                    <a:pt x="173" y="115"/>
                  </a:lnTo>
                  <a:lnTo>
                    <a:pt x="175" y="115"/>
                  </a:lnTo>
                  <a:lnTo>
                    <a:pt x="175" y="116"/>
                  </a:lnTo>
                  <a:lnTo>
                    <a:pt x="177" y="116"/>
                  </a:lnTo>
                  <a:close/>
                </a:path>
              </a:pathLst>
            </a:custGeom>
            <a:solidFill>
              <a:srgbClr val="0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78" name="Freeform 209"/>
            <p:cNvSpPr>
              <a:spLocks/>
            </p:cNvSpPr>
            <p:nvPr/>
          </p:nvSpPr>
          <p:spPr bwMode="auto">
            <a:xfrm flipH="1">
              <a:off x="2163" y="2313"/>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1 h 20"/>
                <a:gd name="T18" fmla="*/ 0 w 20"/>
                <a:gd name="T19" fmla="*/ 0 h 20"/>
                <a:gd name="T20" fmla="*/ 0 w 20"/>
                <a:gd name="T21" fmla="*/ 0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4" y="17"/>
                  </a:moveTo>
                  <a:lnTo>
                    <a:pt x="7" y="20"/>
                  </a:lnTo>
                  <a:lnTo>
                    <a:pt x="10" y="20"/>
                  </a:lnTo>
                  <a:lnTo>
                    <a:pt x="14" y="18"/>
                  </a:lnTo>
                  <a:lnTo>
                    <a:pt x="17" y="16"/>
                  </a:lnTo>
                  <a:lnTo>
                    <a:pt x="20" y="13"/>
                  </a:lnTo>
                  <a:lnTo>
                    <a:pt x="20" y="9"/>
                  </a:lnTo>
                  <a:lnTo>
                    <a:pt x="18" y="6"/>
                  </a:lnTo>
                  <a:lnTo>
                    <a:pt x="16" y="2"/>
                  </a:lnTo>
                  <a:lnTo>
                    <a:pt x="13" y="0"/>
                  </a:lnTo>
                  <a:lnTo>
                    <a:pt x="9" y="0"/>
                  </a:lnTo>
                  <a:lnTo>
                    <a:pt x="6" y="1"/>
                  </a:lnTo>
                  <a:lnTo>
                    <a:pt x="2" y="3"/>
                  </a:lnTo>
                  <a:lnTo>
                    <a:pt x="0" y="7"/>
                  </a:lnTo>
                  <a:lnTo>
                    <a:pt x="0" y="10"/>
                  </a:lnTo>
                  <a:lnTo>
                    <a:pt x="1" y="14"/>
                  </a:lnTo>
                  <a:lnTo>
                    <a:pt x="4" y="17"/>
                  </a:lnTo>
                  <a:close/>
                </a:path>
              </a:pathLst>
            </a:custGeom>
            <a:solidFill>
              <a:srgbClr val="0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79" name="Freeform 210"/>
            <p:cNvSpPr>
              <a:spLocks/>
            </p:cNvSpPr>
            <p:nvPr/>
          </p:nvSpPr>
          <p:spPr bwMode="auto">
            <a:xfrm flipH="1">
              <a:off x="2170" y="2383"/>
              <a:ext cx="151" cy="280"/>
            </a:xfrm>
            <a:custGeom>
              <a:avLst/>
              <a:gdLst>
                <a:gd name="T0" fmla="*/ 1 w 302"/>
                <a:gd name="T1" fmla="*/ 0 h 562"/>
                <a:gd name="T2" fmla="*/ 1 w 302"/>
                <a:gd name="T3" fmla="*/ 0 h 562"/>
                <a:gd name="T4" fmla="*/ 1 w 302"/>
                <a:gd name="T5" fmla="*/ 0 h 562"/>
                <a:gd name="T6" fmla="*/ 1 w 302"/>
                <a:gd name="T7" fmla="*/ 0 h 562"/>
                <a:gd name="T8" fmla="*/ 1 w 302"/>
                <a:gd name="T9" fmla="*/ 0 h 562"/>
                <a:gd name="T10" fmla="*/ 1 w 302"/>
                <a:gd name="T11" fmla="*/ 0 h 562"/>
                <a:gd name="T12" fmla="*/ 1 w 302"/>
                <a:gd name="T13" fmla="*/ 0 h 562"/>
                <a:gd name="T14" fmla="*/ 1 w 302"/>
                <a:gd name="T15" fmla="*/ 0 h 562"/>
                <a:gd name="T16" fmla="*/ 1 w 302"/>
                <a:gd name="T17" fmla="*/ 0 h 562"/>
                <a:gd name="T18" fmla="*/ 1 w 302"/>
                <a:gd name="T19" fmla="*/ 0 h 562"/>
                <a:gd name="T20" fmla="*/ 1 w 302"/>
                <a:gd name="T21" fmla="*/ 0 h 562"/>
                <a:gd name="T22" fmla="*/ 1 w 302"/>
                <a:gd name="T23" fmla="*/ 0 h 562"/>
                <a:gd name="T24" fmla="*/ 1 w 302"/>
                <a:gd name="T25" fmla="*/ 0 h 562"/>
                <a:gd name="T26" fmla="*/ 1 w 302"/>
                <a:gd name="T27" fmla="*/ 0 h 562"/>
                <a:gd name="T28" fmla="*/ 1 w 302"/>
                <a:gd name="T29" fmla="*/ 0 h 562"/>
                <a:gd name="T30" fmla="*/ 1 w 302"/>
                <a:gd name="T31" fmla="*/ 0 h 562"/>
                <a:gd name="T32" fmla="*/ 1 w 302"/>
                <a:gd name="T33" fmla="*/ 0 h 562"/>
                <a:gd name="T34" fmla="*/ 1 w 302"/>
                <a:gd name="T35" fmla="*/ 0 h 562"/>
                <a:gd name="T36" fmla="*/ 1 w 302"/>
                <a:gd name="T37" fmla="*/ 0 h 562"/>
                <a:gd name="T38" fmla="*/ 1 w 302"/>
                <a:gd name="T39" fmla="*/ 0 h 562"/>
                <a:gd name="T40" fmla="*/ 1 w 302"/>
                <a:gd name="T41" fmla="*/ 0 h 562"/>
                <a:gd name="T42" fmla="*/ 1 w 302"/>
                <a:gd name="T43" fmla="*/ 0 h 562"/>
                <a:gd name="T44" fmla="*/ 1 w 302"/>
                <a:gd name="T45" fmla="*/ 0 h 562"/>
                <a:gd name="T46" fmla="*/ 1 w 302"/>
                <a:gd name="T47" fmla="*/ 0 h 562"/>
                <a:gd name="T48" fmla="*/ 1 w 302"/>
                <a:gd name="T49" fmla="*/ 0 h 562"/>
                <a:gd name="T50" fmla="*/ 1 w 302"/>
                <a:gd name="T51" fmla="*/ 0 h 562"/>
                <a:gd name="T52" fmla="*/ 1 w 302"/>
                <a:gd name="T53" fmla="*/ 0 h 562"/>
                <a:gd name="T54" fmla="*/ 1 w 302"/>
                <a:gd name="T55" fmla="*/ 0 h 562"/>
                <a:gd name="T56" fmla="*/ 1 w 302"/>
                <a:gd name="T57" fmla="*/ 0 h 562"/>
                <a:gd name="T58" fmla="*/ 1 w 302"/>
                <a:gd name="T59" fmla="*/ 0 h 562"/>
                <a:gd name="T60" fmla="*/ 1 w 302"/>
                <a:gd name="T61" fmla="*/ 0 h 562"/>
                <a:gd name="T62" fmla="*/ 1 w 302"/>
                <a:gd name="T63" fmla="*/ 0 h 562"/>
                <a:gd name="T64" fmla="*/ 1 w 302"/>
                <a:gd name="T65" fmla="*/ 0 h 562"/>
                <a:gd name="T66" fmla="*/ 1 w 302"/>
                <a:gd name="T67" fmla="*/ 0 h 562"/>
                <a:gd name="T68" fmla="*/ 1 w 302"/>
                <a:gd name="T69" fmla="*/ 0 h 562"/>
                <a:gd name="T70" fmla="*/ 1 w 302"/>
                <a:gd name="T71" fmla="*/ 0 h 562"/>
                <a:gd name="T72" fmla="*/ 1 w 302"/>
                <a:gd name="T73" fmla="*/ 0 h 562"/>
                <a:gd name="T74" fmla="*/ 1 w 302"/>
                <a:gd name="T75" fmla="*/ 0 h 562"/>
                <a:gd name="T76" fmla="*/ 1 w 302"/>
                <a:gd name="T77" fmla="*/ 0 h 562"/>
                <a:gd name="T78" fmla="*/ 1 w 302"/>
                <a:gd name="T79" fmla="*/ 0 h 562"/>
                <a:gd name="T80" fmla="*/ 1 w 302"/>
                <a:gd name="T81" fmla="*/ 0 h 562"/>
                <a:gd name="T82" fmla="*/ 0 w 302"/>
                <a:gd name="T83" fmla="*/ 0 h 56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02"/>
                <a:gd name="T127" fmla="*/ 0 h 562"/>
                <a:gd name="T128" fmla="*/ 302 w 302"/>
                <a:gd name="T129" fmla="*/ 562 h 56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02" h="562">
                  <a:moveTo>
                    <a:pt x="2" y="442"/>
                  </a:moveTo>
                  <a:lnTo>
                    <a:pt x="10" y="425"/>
                  </a:lnTo>
                  <a:lnTo>
                    <a:pt x="21" y="407"/>
                  </a:lnTo>
                  <a:lnTo>
                    <a:pt x="32" y="389"/>
                  </a:lnTo>
                  <a:lnTo>
                    <a:pt x="44" y="373"/>
                  </a:lnTo>
                  <a:lnTo>
                    <a:pt x="55" y="358"/>
                  </a:lnTo>
                  <a:lnTo>
                    <a:pt x="66" y="346"/>
                  </a:lnTo>
                  <a:lnTo>
                    <a:pt x="75" y="335"/>
                  </a:lnTo>
                  <a:lnTo>
                    <a:pt x="80" y="327"/>
                  </a:lnTo>
                  <a:lnTo>
                    <a:pt x="87" y="316"/>
                  </a:lnTo>
                  <a:lnTo>
                    <a:pt x="93" y="304"/>
                  </a:lnTo>
                  <a:lnTo>
                    <a:pt x="97" y="295"/>
                  </a:lnTo>
                  <a:lnTo>
                    <a:pt x="99" y="288"/>
                  </a:lnTo>
                  <a:lnTo>
                    <a:pt x="101" y="276"/>
                  </a:lnTo>
                  <a:lnTo>
                    <a:pt x="106" y="257"/>
                  </a:lnTo>
                  <a:lnTo>
                    <a:pt x="109" y="236"/>
                  </a:lnTo>
                  <a:lnTo>
                    <a:pt x="112" y="221"/>
                  </a:lnTo>
                  <a:lnTo>
                    <a:pt x="112" y="205"/>
                  </a:lnTo>
                  <a:lnTo>
                    <a:pt x="112" y="177"/>
                  </a:lnTo>
                  <a:lnTo>
                    <a:pt x="115" y="144"/>
                  </a:lnTo>
                  <a:lnTo>
                    <a:pt x="125" y="107"/>
                  </a:lnTo>
                  <a:lnTo>
                    <a:pt x="138" y="83"/>
                  </a:lnTo>
                  <a:lnTo>
                    <a:pt x="155" y="60"/>
                  </a:lnTo>
                  <a:lnTo>
                    <a:pt x="175" y="40"/>
                  </a:lnTo>
                  <a:lnTo>
                    <a:pt x="196" y="24"/>
                  </a:lnTo>
                  <a:lnTo>
                    <a:pt x="216" y="12"/>
                  </a:lnTo>
                  <a:lnTo>
                    <a:pt x="236" y="4"/>
                  </a:lnTo>
                  <a:lnTo>
                    <a:pt x="253" y="0"/>
                  </a:lnTo>
                  <a:lnTo>
                    <a:pt x="267" y="3"/>
                  </a:lnTo>
                  <a:lnTo>
                    <a:pt x="277" y="12"/>
                  </a:lnTo>
                  <a:lnTo>
                    <a:pt x="283" y="28"/>
                  </a:lnTo>
                  <a:lnTo>
                    <a:pt x="286" y="45"/>
                  </a:lnTo>
                  <a:lnTo>
                    <a:pt x="286" y="60"/>
                  </a:lnTo>
                  <a:lnTo>
                    <a:pt x="287" y="75"/>
                  </a:lnTo>
                  <a:lnTo>
                    <a:pt x="289" y="92"/>
                  </a:lnTo>
                  <a:lnTo>
                    <a:pt x="294" y="111"/>
                  </a:lnTo>
                  <a:lnTo>
                    <a:pt x="298" y="127"/>
                  </a:lnTo>
                  <a:lnTo>
                    <a:pt x="301" y="144"/>
                  </a:lnTo>
                  <a:lnTo>
                    <a:pt x="302" y="165"/>
                  </a:lnTo>
                  <a:lnTo>
                    <a:pt x="301" y="186"/>
                  </a:lnTo>
                  <a:lnTo>
                    <a:pt x="299" y="204"/>
                  </a:lnTo>
                  <a:lnTo>
                    <a:pt x="296" y="219"/>
                  </a:lnTo>
                  <a:lnTo>
                    <a:pt x="289" y="233"/>
                  </a:lnTo>
                  <a:lnTo>
                    <a:pt x="282" y="245"/>
                  </a:lnTo>
                  <a:lnTo>
                    <a:pt x="276" y="252"/>
                  </a:lnTo>
                  <a:lnTo>
                    <a:pt x="273" y="259"/>
                  </a:lnTo>
                  <a:lnTo>
                    <a:pt x="269" y="270"/>
                  </a:lnTo>
                  <a:lnTo>
                    <a:pt x="267" y="281"/>
                  </a:lnTo>
                  <a:lnTo>
                    <a:pt x="265" y="291"/>
                  </a:lnTo>
                  <a:lnTo>
                    <a:pt x="261" y="303"/>
                  </a:lnTo>
                  <a:lnTo>
                    <a:pt x="254" y="316"/>
                  </a:lnTo>
                  <a:lnTo>
                    <a:pt x="248" y="328"/>
                  </a:lnTo>
                  <a:lnTo>
                    <a:pt x="241" y="339"/>
                  </a:lnTo>
                  <a:lnTo>
                    <a:pt x="236" y="351"/>
                  </a:lnTo>
                  <a:lnTo>
                    <a:pt x="230" y="369"/>
                  </a:lnTo>
                  <a:lnTo>
                    <a:pt x="226" y="389"/>
                  </a:lnTo>
                  <a:lnTo>
                    <a:pt x="222" y="407"/>
                  </a:lnTo>
                  <a:lnTo>
                    <a:pt x="218" y="421"/>
                  </a:lnTo>
                  <a:lnTo>
                    <a:pt x="212" y="436"/>
                  </a:lnTo>
                  <a:lnTo>
                    <a:pt x="206" y="449"/>
                  </a:lnTo>
                  <a:lnTo>
                    <a:pt x="200" y="458"/>
                  </a:lnTo>
                  <a:lnTo>
                    <a:pt x="197" y="465"/>
                  </a:lnTo>
                  <a:lnTo>
                    <a:pt x="192" y="477"/>
                  </a:lnTo>
                  <a:lnTo>
                    <a:pt x="186" y="489"/>
                  </a:lnTo>
                  <a:lnTo>
                    <a:pt x="178" y="504"/>
                  </a:lnTo>
                  <a:lnTo>
                    <a:pt x="169" y="519"/>
                  </a:lnTo>
                  <a:lnTo>
                    <a:pt x="158" y="534"/>
                  </a:lnTo>
                  <a:lnTo>
                    <a:pt x="144" y="547"/>
                  </a:lnTo>
                  <a:lnTo>
                    <a:pt x="127" y="556"/>
                  </a:lnTo>
                  <a:lnTo>
                    <a:pt x="117" y="560"/>
                  </a:lnTo>
                  <a:lnTo>
                    <a:pt x="108" y="561"/>
                  </a:lnTo>
                  <a:lnTo>
                    <a:pt x="97" y="562"/>
                  </a:lnTo>
                  <a:lnTo>
                    <a:pt x="84" y="561"/>
                  </a:lnTo>
                  <a:lnTo>
                    <a:pt x="71" y="558"/>
                  </a:lnTo>
                  <a:lnTo>
                    <a:pt x="57" y="554"/>
                  </a:lnTo>
                  <a:lnTo>
                    <a:pt x="44" y="546"/>
                  </a:lnTo>
                  <a:lnTo>
                    <a:pt x="31" y="535"/>
                  </a:lnTo>
                  <a:lnTo>
                    <a:pt x="23" y="526"/>
                  </a:lnTo>
                  <a:lnTo>
                    <a:pt x="15" y="515"/>
                  </a:lnTo>
                  <a:lnTo>
                    <a:pt x="9" y="502"/>
                  </a:lnTo>
                  <a:lnTo>
                    <a:pt x="4" y="488"/>
                  </a:lnTo>
                  <a:lnTo>
                    <a:pt x="1" y="476"/>
                  </a:lnTo>
                  <a:lnTo>
                    <a:pt x="0" y="463"/>
                  </a:lnTo>
                  <a:lnTo>
                    <a:pt x="0" y="451"/>
                  </a:lnTo>
                  <a:lnTo>
                    <a:pt x="2" y="442"/>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80" name="Freeform 211"/>
            <p:cNvSpPr>
              <a:spLocks/>
            </p:cNvSpPr>
            <p:nvPr/>
          </p:nvSpPr>
          <p:spPr bwMode="auto">
            <a:xfrm flipH="1">
              <a:off x="2186" y="2388"/>
              <a:ext cx="10" cy="10"/>
            </a:xfrm>
            <a:custGeom>
              <a:avLst/>
              <a:gdLst>
                <a:gd name="T0" fmla="*/ 1 w 19"/>
                <a:gd name="T1" fmla="*/ 1 h 19"/>
                <a:gd name="T2" fmla="*/ 1 w 19"/>
                <a:gd name="T3" fmla="*/ 1 h 19"/>
                <a:gd name="T4" fmla="*/ 1 w 19"/>
                <a:gd name="T5" fmla="*/ 1 h 19"/>
                <a:gd name="T6" fmla="*/ 1 w 19"/>
                <a:gd name="T7" fmla="*/ 1 h 19"/>
                <a:gd name="T8" fmla="*/ 1 w 19"/>
                <a:gd name="T9" fmla="*/ 1 h 19"/>
                <a:gd name="T10" fmla="*/ 1 w 19"/>
                <a:gd name="T11" fmla="*/ 1 h 19"/>
                <a:gd name="T12" fmla="*/ 1 w 19"/>
                <a:gd name="T13" fmla="*/ 1 h 19"/>
                <a:gd name="T14" fmla="*/ 1 w 19"/>
                <a:gd name="T15" fmla="*/ 1 h 19"/>
                <a:gd name="T16" fmla="*/ 1 w 19"/>
                <a:gd name="T17" fmla="*/ 1 h 19"/>
                <a:gd name="T18" fmla="*/ 1 w 19"/>
                <a:gd name="T19" fmla="*/ 0 h 19"/>
                <a:gd name="T20" fmla="*/ 1 w 19"/>
                <a:gd name="T21" fmla="*/ 1 h 19"/>
                <a:gd name="T22" fmla="*/ 1 w 19"/>
                <a:gd name="T23" fmla="*/ 1 h 19"/>
                <a:gd name="T24" fmla="*/ 1 w 19"/>
                <a:gd name="T25" fmla="*/ 1 h 19"/>
                <a:gd name="T26" fmla="*/ 0 w 19"/>
                <a:gd name="T27" fmla="*/ 1 h 19"/>
                <a:gd name="T28" fmla="*/ 1 w 19"/>
                <a:gd name="T29" fmla="*/ 1 h 19"/>
                <a:gd name="T30" fmla="*/ 1 w 19"/>
                <a:gd name="T31" fmla="*/ 1 h 19"/>
                <a:gd name="T32" fmla="*/ 1 w 19"/>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9"/>
                <a:gd name="T53" fmla="*/ 19 w 1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9">
                  <a:moveTo>
                    <a:pt x="6" y="18"/>
                  </a:moveTo>
                  <a:lnTo>
                    <a:pt x="9" y="19"/>
                  </a:lnTo>
                  <a:lnTo>
                    <a:pt x="12" y="18"/>
                  </a:lnTo>
                  <a:lnTo>
                    <a:pt x="16" y="17"/>
                  </a:lnTo>
                  <a:lnTo>
                    <a:pt x="18" y="14"/>
                  </a:lnTo>
                  <a:lnTo>
                    <a:pt x="19" y="10"/>
                  </a:lnTo>
                  <a:lnTo>
                    <a:pt x="18" y="7"/>
                  </a:lnTo>
                  <a:lnTo>
                    <a:pt x="17" y="3"/>
                  </a:lnTo>
                  <a:lnTo>
                    <a:pt x="14" y="1"/>
                  </a:lnTo>
                  <a:lnTo>
                    <a:pt x="9" y="0"/>
                  </a:lnTo>
                  <a:lnTo>
                    <a:pt x="6" y="1"/>
                  </a:lnTo>
                  <a:lnTo>
                    <a:pt x="2" y="2"/>
                  </a:lnTo>
                  <a:lnTo>
                    <a:pt x="1" y="5"/>
                  </a:lnTo>
                  <a:lnTo>
                    <a:pt x="0" y="10"/>
                  </a:lnTo>
                  <a:lnTo>
                    <a:pt x="1" y="14"/>
                  </a:lnTo>
                  <a:lnTo>
                    <a:pt x="2" y="17"/>
                  </a:lnTo>
                  <a:lnTo>
                    <a:pt x="6"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81" name="Freeform 212"/>
            <p:cNvSpPr>
              <a:spLocks/>
            </p:cNvSpPr>
            <p:nvPr/>
          </p:nvSpPr>
          <p:spPr bwMode="auto">
            <a:xfrm flipH="1">
              <a:off x="2202" y="2422"/>
              <a:ext cx="10" cy="10"/>
            </a:xfrm>
            <a:custGeom>
              <a:avLst/>
              <a:gdLst>
                <a:gd name="T0" fmla="*/ 1 w 19"/>
                <a:gd name="T1" fmla="*/ 1 h 20"/>
                <a:gd name="T2" fmla="*/ 1 w 19"/>
                <a:gd name="T3" fmla="*/ 1 h 20"/>
                <a:gd name="T4" fmla="*/ 1 w 19"/>
                <a:gd name="T5" fmla="*/ 1 h 20"/>
                <a:gd name="T6" fmla="*/ 1 w 19"/>
                <a:gd name="T7" fmla="*/ 1 h 20"/>
                <a:gd name="T8" fmla="*/ 1 w 19"/>
                <a:gd name="T9" fmla="*/ 1 h 20"/>
                <a:gd name="T10" fmla="*/ 1 w 19"/>
                <a:gd name="T11" fmla="*/ 1 h 20"/>
                <a:gd name="T12" fmla="*/ 1 w 19"/>
                <a:gd name="T13" fmla="*/ 1 h 20"/>
                <a:gd name="T14" fmla="*/ 1 w 19"/>
                <a:gd name="T15" fmla="*/ 1 h 20"/>
                <a:gd name="T16" fmla="*/ 1 w 19"/>
                <a:gd name="T17" fmla="*/ 1 h 20"/>
                <a:gd name="T18" fmla="*/ 1 w 19"/>
                <a:gd name="T19" fmla="*/ 0 h 20"/>
                <a:gd name="T20" fmla="*/ 1 w 19"/>
                <a:gd name="T21" fmla="*/ 1 h 20"/>
                <a:gd name="T22" fmla="*/ 1 w 19"/>
                <a:gd name="T23" fmla="*/ 1 h 20"/>
                <a:gd name="T24" fmla="*/ 1 w 19"/>
                <a:gd name="T25" fmla="*/ 1 h 20"/>
                <a:gd name="T26" fmla="*/ 0 w 19"/>
                <a:gd name="T27" fmla="*/ 1 h 20"/>
                <a:gd name="T28" fmla="*/ 1 w 19"/>
                <a:gd name="T29" fmla="*/ 1 h 20"/>
                <a:gd name="T30" fmla="*/ 1 w 19"/>
                <a:gd name="T31" fmla="*/ 1 h 20"/>
                <a:gd name="T32" fmla="*/ 1 w 19"/>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5" y="20"/>
                  </a:moveTo>
                  <a:lnTo>
                    <a:pt x="10" y="20"/>
                  </a:lnTo>
                  <a:lnTo>
                    <a:pt x="14" y="19"/>
                  </a:lnTo>
                  <a:lnTo>
                    <a:pt x="17" y="18"/>
                  </a:lnTo>
                  <a:lnTo>
                    <a:pt x="18" y="14"/>
                  </a:lnTo>
                  <a:lnTo>
                    <a:pt x="19" y="11"/>
                  </a:lnTo>
                  <a:lnTo>
                    <a:pt x="18" y="7"/>
                  </a:lnTo>
                  <a:lnTo>
                    <a:pt x="17" y="4"/>
                  </a:lnTo>
                  <a:lnTo>
                    <a:pt x="14" y="2"/>
                  </a:lnTo>
                  <a:lnTo>
                    <a:pt x="10" y="0"/>
                  </a:lnTo>
                  <a:lnTo>
                    <a:pt x="7" y="2"/>
                  </a:lnTo>
                  <a:lnTo>
                    <a:pt x="3" y="4"/>
                  </a:lnTo>
                  <a:lnTo>
                    <a:pt x="1" y="7"/>
                  </a:lnTo>
                  <a:lnTo>
                    <a:pt x="0" y="11"/>
                  </a:lnTo>
                  <a:lnTo>
                    <a:pt x="1" y="14"/>
                  </a:lnTo>
                  <a:lnTo>
                    <a:pt x="2" y="18"/>
                  </a:lnTo>
                  <a:lnTo>
                    <a:pt x="5" y="2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82" name="Freeform 213"/>
            <p:cNvSpPr>
              <a:spLocks/>
            </p:cNvSpPr>
            <p:nvPr/>
          </p:nvSpPr>
          <p:spPr bwMode="auto">
            <a:xfrm flipH="1">
              <a:off x="2270" y="2627"/>
              <a:ext cx="10" cy="10"/>
            </a:xfrm>
            <a:custGeom>
              <a:avLst/>
              <a:gdLst>
                <a:gd name="T0" fmla="*/ 1 w 19"/>
                <a:gd name="T1" fmla="*/ 1 h 20"/>
                <a:gd name="T2" fmla="*/ 1 w 19"/>
                <a:gd name="T3" fmla="*/ 1 h 20"/>
                <a:gd name="T4" fmla="*/ 1 w 19"/>
                <a:gd name="T5" fmla="*/ 1 h 20"/>
                <a:gd name="T6" fmla="*/ 1 w 19"/>
                <a:gd name="T7" fmla="*/ 1 h 20"/>
                <a:gd name="T8" fmla="*/ 1 w 19"/>
                <a:gd name="T9" fmla="*/ 1 h 20"/>
                <a:gd name="T10" fmla="*/ 1 w 19"/>
                <a:gd name="T11" fmla="*/ 1 h 20"/>
                <a:gd name="T12" fmla="*/ 1 w 19"/>
                <a:gd name="T13" fmla="*/ 1 h 20"/>
                <a:gd name="T14" fmla="*/ 1 w 19"/>
                <a:gd name="T15" fmla="*/ 1 h 20"/>
                <a:gd name="T16" fmla="*/ 1 w 19"/>
                <a:gd name="T17" fmla="*/ 1 h 20"/>
                <a:gd name="T18" fmla="*/ 1 w 19"/>
                <a:gd name="T19" fmla="*/ 0 h 20"/>
                <a:gd name="T20" fmla="*/ 1 w 19"/>
                <a:gd name="T21" fmla="*/ 1 h 20"/>
                <a:gd name="T22" fmla="*/ 1 w 19"/>
                <a:gd name="T23" fmla="*/ 1 h 20"/>
                <a:gd name="T24" fmla="*/ 1 w 19"/>
                <a:gd name="T25" fmla="*/ 1 h 20"/>
                <a:gd name="T26" fmla="*/ 0 w 19"/>
                <a:gd name="T27" fmla="*/ 1 h 20"/>
                <a:gd name="T28" fmla="*/ 1 w 19"/>
                <a:gd name="T29" fmla="*/ 1 h 20"/>
                <a:gd name="T30" fmla="*/ 1 w 19"/>
                <a:gd name="T31" fmla="*/ 1 h 20"/>
                <a:gd name="T32" fmla="*/ 1 w 19"/>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7" y="19"/>
                  </a:moveTo>
                  <a:lnTo>
                    <a:pt x="10" y="20"/>
                  </a:lnTo>
                  <a:lnTo>
                    <a:pt x="14" y="19"/>
                  </a:lnTo>
                  <a:lnTo>
                    <a:pt x="17" y="18"/>
                  </a:lnTo>
                  <a:lnTo>
                    <a:pt x="19" y="14"/>
                  </a:lnTo>
                  <a:lnTo>
                    <a:pt x="19" y="10"/>
                  </a:lnTo>
                  <a:lnTo>
                    <a:pt x="18" y="6"/>
                  </a:lnTo>
                  <a:lnTo>
                    <a:pt x="17" y="3"/>
                  </a:lnTo>
                  <a:lnTo>
                    <a:pt x="14" y="2"/>
                  </a:lnTo>
                  <a:lnTo>
                    <a:pt x="10" y="0"/>
                  </a:lnTo>
                  <a:lnTo>
                    <a:pt x="7" y="2"/>
                  </a:lnTo>
                  <a:lnTo>
                    <a:pt x="3" y="3"/>
                  </a:lnTo>
                  <a:lnTo>
                    <a:pt x="1" y="6"/>
                  </a:lnTo>
                  <a:lnTo>
                    <a:pt x="0" y="10"/>
                  </a:lnTo>
                  <a:lnTo>
                    <a:pt x="1" y="13"/>
                  </a:lnTo>
                  <a:lnTo>
                    <a:pt x="3" y="17"/>
                  </a:lnTo>
                  <a:lnTo>
                    <a:pt x="7" y="19"/>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83" name="Freeform 214"/>
            <p:cNvSpPr>
              <a:spLocks/>
            </p:cNvSpPr>
            <p:nvPr/>
          </p:nvSpPr>
          <p:spPr bwMode="auto">
            <a:xfrm flipH="1">
              <a:off x="2201" y="2532"/>
              <a:ext cx="124" cy="138"/>
            </a:xfrm>
            <a:custGeom>
              <a:avLst/>
              <a:gdLst>
                <a:gd name="T0" fmla="*/ 1 w 248"/>
                <a:gd name="T1" fmla="*/ 0 h 277"/>
                <a:gd name="T2" fmla="*/ 1 w 248"/>
                <a:gd name="T3" fmla="*/ 0 h 277"/>
                <a:gd name="T4" fmla="*/ 1 w 248"/>
                <a:gd name="T5" fmla="*/ 0 h 277"/>
                <a:gd name="T6" fmla="*/ 1 w 248"/>
                <a:gd name="T7" fmla="*/ 0 h 277"/>
                <a:gd name="T8" fmla="*/ 1 w 248"/>
                <a:gd name="T9" fmla="*/ 0 h 277"/>
                <a:gd name="T10" fmla="*/ 1 w 248"/>
                <a:gd name="T11" fmla="*/ 0 h 277"/>
                <a:gd name="T12" fmla="*/ 1 w 248"/>
                <a:gd name="T13" fmla="*/ 0 h 277"/>
                <a:gd name="T14" fmla="*/ 1 w 248"/>
                <a:gd name="T15" fmla="*/ 0 h 277"/>
                <a:gd name="T16" fmla="*/ 1 w 248"/>
                <a:gd name="T17" fmla="*/ 0 h 277"/>
                <a:gd name="T18" fmla="*/ 1 w 248"/>
                <a:gd name="T19" fmla="*/ 0 h 277"/>
                <a:gd name="T20" fmla="*/ 1 w 248"/>
                <a:gd name="T21" fmla="*/ 0 h 277"/>
                <a:gd name="T22" fmla="*/ 1 w 248"/>
                <a:gd name="T23" fmla="*/ 0 h 277"/>
                <a:gd name="T24" fmla="*/ 1 w 248"/>
                <a:gd name="T25" fmla="*/ 0 h 277"/>
                <a:gd name="T26" fmla="*/ 1 w 248"/>
                <a:gd name="T27" fmla="*/ 0 h 277"/>
                <a:gd name="T28" fmla="*/ 1 w 248"/>
                <a:gd name="T29" fmla="*/ 0 h 277"/>
                <a:gd name="T30" fmla="*/ 1 w 248"/>
                <a:gd name="T31" fmla="*/ 0 h 277"/>
                <a:gd name="T32" fmla="*/ 1 w 248"/>
                <a:gd name="T33" fmla="*/ 0 h 277"/>
                <a:gd name="T34" fmla="*/ 1 w 248"/>
                <a:gd name="T35" fmla="*/ 0 h 277"/>
                <a:gd name="T36" fmla="*/ 1 w 248"/>
                <a:gd name="T37" fmla="*/ 0 h 277"/>
                <a:gd name="T38" fmla="*/ 1 w 248"/>
                <a:gd name="T39" fmla="*/ 0 h 277"/>
                <a:gd name="T40" fmla="*/ 1 w 248"/>
                <a:gd name="T41" fmla="*/ 0 h 277"/>
                <a:gd name="T42" fmla="*/ 1 w 248"/>
                <a:gd name="T43" fmla="*/ 0 h 277"/>
                <a:gd name="T44" fmla="*/ 1 w 248"/>
                <a:gd name="T45" fmla="*/ 0 h 277"/>
                <a:gd name="T46" fmla="*/ 1 w 248"/>
                <a:gd name="T47" fmla="*/ 0 h 277"/>
                <a:gd name="T48" fmla="*/ 1 w 248"/>
                <a:gd name="T49" fmla="*/ 0 h 277"/>
                <a:gd name="T50" fmla="*/ 1 w 248"/>
                <a:gd name="T51" fmla="*/ 0 h 277"/>
                <a:gd name="T52" fmla="*/ 1 w 248"/>
                <a:gd name="T53" fmla="*/ 0 h 277"/>
                <a:gd name="T54" fmla="*/ 1 w 248"/>
                <a:gd name="T55" fmla="*/ 0 h 277"/>
                <a:gd name="T56" fmla="*/ 1 w 248"/>
                <a:gd name="T57" fmla="*/ 0 h 277"/>
                <a:gd name="T58" fmla="*/ 1 w 248"/>
                <a:gd name="T59" fmla="*/ 0 h 277"/>
                <a:gd name="T60" fmla="*/ 1 w 248"/>
                <a:gd name="T61" fmla="*/ 0 h 277"/>
                <a:gd name="T62" fmla="*/ 1 w 248"/>
                <a:gd name="T63" fmla="*/ 0 h 277"/>
                <a:gd name="T64" fmla="*/ 1 w 248"/>
                <a:gd name="T65" fmla="*/ 0 h 277"/>
                <a:gd name="T66" fmla="*/ 1 w 248"/>
                <a:gd name="T67" fmla="*/ 0 h 277"/>
                <a:gd name="T68" fmla="*/ 1 w 248"/>
                <a:gd name="T69" fmla="*/ 0 h 277"/>
                <a:gd name="T70" fmla="*/ 1 w 248"/>
                <a:gd name="T71" fmla="*/ 0 h 277"/>
                <a:gd name="T72" fmla="*/ 1 w 248"/>
                <a:gd name="T73" fmla="*/ 0 h 277"/>
                <a:gd name="T74" fmla="*/ 1 w 248"/>
                <a:gd name="T75" fmla="*/ 0 h 277"/>
                <a:gd name="T76" fmla="*/ 1 w 248"/>
                <a:gd name="T77" fmla="*/ 0 h 277"/>
                <a:gd name="T78" fmla="*/ 1 w 248"/>
                <a:gd name="T79" fmla="*/ 0 h 277"/>
                <a:gd name="T80" fmla="*/ 1 w 248"/>
                <a:gd name="T81" fmla="*/ 0 h 277"/>
                <a:gd name="T82" fmla="*/ 1 w 248"/>
                <a:gd name="T83" fmla="*/ 0 h 27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48"/>
                <a:gd name="T127" fmla="*/ 0 h 277"/>
                <a:gd name="T128" fmla="*/ 248 w 248"/>
                <a:gd name="T129" fmla="*/ 277 h 27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48" h="277">
                  <a:moveTo>
                    <a:pt x="93" y="16"/>
                  </a:moveTo>
                  <a:lnTo>
                    <a:pt x="89" y="19"/>
                  </a:lnTo>
                  <a:lnTo>
                    <a:pt x="84" y="22"/>
                  </a:lnTo>
                  <a:lnTo>
                    <a:pt x="81" y="26"/>
                  </a:lnTo>
                  <a:lnTo>
                    <a:pt x="79" y="30"/>
                  </a:lnTo>
                  <a:lnTo>
                    <a:pt x="78" y="35"/>
                  </a:lnTo>
                  <a:lnTo>
                    <a:pt x="76" y="38"/>
                  </a:lnTo>
                  <a:lnTo>
                    <a:pt x="73" y="42"/>
                  </a:lnTo>
                  <a:lnTo>
                    <a:pt x="69" y="44"/>
                  </a:lnTo>
                  <a:lnTo>
                    <a:pt x="67" y="48"/>
                  </a:lnTo>
                  <a:lnTo>
                    <a:pt x="62" y="53"/>
                  </a:lnTo>
                  <a:lnTo>
                    <a:pt x="56" y="61"/>
                  </a:lnTo>
                  <a:lnTo>
                    <a:pt x="49" y="69"/>
                  </a:lnTo>
                  <a:lnTo>
                    <a:pt x="43" y="79"/>
                  </a:lnTo>
                  <a:lnTo>
                    <a:pt x="36" y="88"/>
                  </a:lnTo>
                  <a:lnTo>
                    <a:pt x="30" y="95"/>
                  </a:lnTo>
                  <a:lnTo>
                    <a:pt x="26" y="100"/>
                  </a:lnTo>
                  <a:lnTo>
                    <a:pt x="18" y="112"/>
                  </a:lnTo>
                  <a:lnTo>
                    <a:pt x="10" y="127"/>
                  </a:lnTo>
                  <a:lnTo>
                    <a:pt x="3" y="145"/>
                  </a:lnTo>
                  <a:lnTo>
                    <a:pt x="0" y="166"/>
                  </a:lnTo>
                  <a:lnTo>
                    <a:pt x="1" y="187"/>
                  </a:lnTo>
                  <a:lnTo>
                    <a:pt x="6" y="205"/>
                  </a:lnTo>
                  <a:lnTo>
                    <a:pt x="13" y="219"/>
                  </a:lnTo>
                  <a:lnTo>
                    <a:pt x="22" y="232"/>
                  </a:lnTo>
                  <a:lnTo>
                    <a:pt x="33" y="242"/>
                  </a:lnTo>
                  <a:lnTo>
                    <a:pt x="47" y="252"/>
                  </a:lnTo>
                  <a:lnTo>
                    <a:pt x="62" y="263"/>
                  </a:lnTo>
                  <a:lnTo>
                    <a:pt x="78" y="273"/>
                  </a:lnTo>
                  <a:lnTo>
                    <a:pt x="85" y="275"/>
                  </a:lnTo>
                  <a:lnTo>
                    <a:pt x="97" y="277"/>
                  </a:lnTo>
                  <a:lnTo>
                    <a:pt x="112" y="275"/>
                  </a:lnTo>
                  <a:lnTo>
                    <a:pt x="129" y="273"/>
                  </a:lnTo>
                  <a:lnTo>
                    <a:pt x="145" y="270"/>
                  </a:lnTo>
                  <a:lnTo>
                    <a:pt x="160" y="263"/>
                  </a:lnTo>
                  <a:lnTo>
                    <a:pt x="173" y="254"/>
                  </a:lnTo>
                  <a:lnTo>
                    <a:pt x="181" y="242"/>
                  </a:lnTo>
                  <a:lnTo>
                    <a:pt x="187" y="227"/>
                  </a:lnTo>
                  <a:lnTo>
                    <a:pt x="193" y="210"/>
                  </a:lnTo>
                  <a:lnTo>
                    <a:pt x="202" y="190"/>
                  </a:lnTo>
                  <a:lnTo>
                    <a:pt x="210" y="172"/>
                  </a:lnTo>
                  <a:lnTo>
                    <a:pt x="218" y="153"/>
                  </a:lnTo>
                  <a:lnTo>
                    <a:pt x="225" y="137"/>
                  </a:lnTo>
                  <a:lnTo>
                    <a:pt x="230" y="125"/>
                  </a:lnTo>
                  <a:lnTo>
                    <a:pt x="235" y="117"/>
                  </a:lnTo>
                  <a:lnTo>
                    <a:pt x="240" y="104"/>
                  </a:lnTo>
                  <a:lnTo>
                    <a:pt x="242" y="90"/>
                  </a:lnTo>
                  <a:lnTo>
                    <a:pt x="242" y="77"/>
                  </a:lnTo>
                  <a:lnTo>
                    <a:pt x="242" y="71"/>
                  </a:lnTo>
                  <a:lnTo>
                    <a:pt x="242" y="68"/>
                  </a:lnTo>
                  <a:lnTo>
                    <a:pt x="243" y="65"/>
                  </a:lnTo>
                  <a:lnTo>
                    <a:pt x="244" y="64"/>
                  </a:lnTo>
                  <a:lnTo>
                    <a:pt x="244" y="62"/>
                  </a:lnTo>
                  <a:lnTo>
                    <a:pt x="246" y="61"/>
                  </a:lnTo>
                  <a:lnTo>
                    <a:pt x="248" y="60"/>
                  </a:lnTo>
                  <a:lnTo>
                    <a:pt x="248" y="59"/>
                  </a:lnTo>
                  <a:lnTo>
                    <a:pt x="248" y="58"/>
                  </a:lnTo>
                  <a:lnTo>
                    <a:pt x="246" y="57"/>
                  </a:lnTo>
                  <a:lnTo>
                    <a:pt x="244" y="54"/>
                  </a:lnTo>
                  <a:lnTo>
                    <a:pt x="240" y="52"/>
                  </a:lnTo>
                  <a:lnTo>
                    <a:pt x="234" y="50"/>
                  </a:lnTo>
                  <a:lnTo>
                    <a:pt x="229" y="49"/>
                  </a:lnTo>
                  <a:lnTo>
                    <a:pt x="222" y="45"/>
                  </a:lnTo>
                  <a:lnTo>
                    <a:pt x="214" y="42"/>
                  </a:lnTo>
                  <a:lnTo>
                    <a:pt x="206" y="38"/>
                  </a:lnTo>
                  <a:lnTo>
                    <a:pt x="197" y="34"/>
                  </a:lnTo>
                  <a:lnTo>
                    <a:pt x="189" y="30"/>
                  </a:lnTo>
                  <a:lnTo>
                    <a:pt x="182" y="28"/>
                  </a:lnTo>
                  <a:lnTo>
                    <a:pt x="178" y="26"/>
                  </a:lnTo>
                  <a:lnTo>
                    <a:pt x="174" y="23"/>
                  </a:lnTo>
                  <a:lnTo>
                    <a:pt x="164" y="20"/>
                  </a:lnTo>
                  <a:lnTo>
                    <a:pt x="152" y="15"/>
                  </a:lnTo>
                  <a:lnTo>
                    <a:pt x="138" y="11"/>
                  </a:lnTo>
                  <a:lnTo>
                    <a:pt x="124" y="6"/>
                  </a:lnTo>
                  <a:lnTo>
                    <a:pt x="113" y="3"/>
                  </a:lnTo>
                  <a:lnTo>
                    <a:pt x="104" y="0"/>
                  </a:lnTo>
                  <a:lnTo>
                    <a:pt x="99" y="0"/>
                  </a:lnTo>
                  <a:lnTo>
                    <a:pt x="96" y="3"/>
                  </a:lnTo>
                  <a:lnTo>
                    <a:pt x="96" y="4"/>
                  </a:lnTo>
                  <a:lnTo>
                    <a:pt x="97" y="6"/>
                  </a:lnTo>
                  <a:lnTo>
                    <a:pt x="98" y="7"/>
                  </a:lnTo>
                  <a:lnTo>
                    <a:pt x="97" y="10"/>
                  </a:lnTo>
                  <a:lnTo>
                    <a:pt x="96" y="12"/>
                  </a:lnTo>
                  <a:lnTo>
                    <a:pt x="94" y="14"/>
                  </a:lnTo>
                  <a:lnTo>
                    <a:pt x="93" y="16"/>
                  </a:lnTo>
                  <a:close/>
                </a:path>
              </a:pathLst>
            </a:custGeom>
            <a:solidFill>
              <a:srgbClr val="00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84" name="Freeform 215"/>
            <p:cNvSpPr>
              <a:spLocks/>
            </p:cNvSpPr>
            <p:nvPr/>
          </p:nvSpPr>
          <p:spPr bwMode="auto">
            <a:xfrm flipH="1">
              <a:off x="2164" y="2361"/>
              <a:ext cx="120" cy="201"/>
            </a:xfrm>
            <a:custGeom>
              <a:avLst/>
              <a:gdLst>
                <a:gd name="T0" fmla="*/ 1 w 239"/>
                <a:gd name="T1" fmla="*/ 1 h 402"/>
                <a:gd name="T2" fmla="*/ 1 w 239"/>
                <a:gd name="T3" fmla="*/ 1 h 402"/>
                <a:gd name="T4" fmla="*/ 1 w 239"/>
                <a:gd name="T5" fmla="*/ 1 h 402"/>
                <a:gd name="T6" fmla="*/ 1 w 239"/>
                <a:gd name="T7" fmla="*/ 1 h 402"/>
                <a:gd name="T8" fmla="*/ 1 w 239"/>
                <a:gd name="T9" fmla="*/ 1 h 402"/>
                <a:gd name="T10" fmla="*/ 1 w 239"/>
                <a:gd name="T11" fmla="*/ 1 h 402"/>
                <a:gd name="T12" fmla="*/ 1 w 239"/>
                <a:gd name="T13" fmla="*/ 1 h 402"/>
                <a:gd name="T14" fmla="*/ 1 w 239"/>
                <a:gd name="T15" fmla="*/ 1 h 402"/>
                <a:gd name="T16" fmla="*/ 1 w 239"/>
                <a:gd name="T17" fmla="*/ 1 h 402"/>
                <a:gd name="T18" fmla="*/ 1 w 239"/>
                <a:gd name="T19" fmla="*/ 1 h 402"/>
                <a:gd name="T20" fmla="*/ 1 w 239"/>
                <a:gd name="T21" fmla="*/ 1 h 402"/>
                <a:gd name="T22" fmla="*/ 1 w 239"/>
                <a:gd name="T23" fmla="*/ 1 h 402"/>
                <a:gd name="T24" fmla="*/ 1 w 239"/>
                <a:gd name="T25" fmla="*/ 1 h 402"/>
                <a:gd name="T26" fmla="*/ 1 w 239"/>
                <a:gd name="T27" fmla="*/ 1 h 402"/>
                <a:gd name="T28" fmla="*/ 1 w 239"/>
                <a:gd name="T29" fmla="*/ 1 h 402"/>
                <a:gd name="T30" fmla="*/ 1 w 239"/>
                <a:gd name="T31" fmla="*/ 1 h 402"/>
                <a:gd name="T32" fmla="*/ 1 w 239"/>
                <a:gd name="T33" fmla="*/ 1 h 402"/>
                <a:gd name="T34" fmla="*/ 1 w 239"/>
                <a:gd name="T35" fmla="*/ 1 h 402"/>
                <a:gd name="T36" fmla="*/ 1 w 239"/>
                <a:gd name="T37" fmla="*/ 1 h 402"/>
                <a:gd name="T38" fmla="*/ 1 w 239"/>
                <a:gd name="T39" fmla="*/ 1 h 402"/>
                <a:gd name="T40" fmla="*/ 1 w 239"/>
                <a:gd name="T41" fmla="*/ 1 h 402"/>
                <a:gd name="T42" fmla="*/ 1 w 239"/>
                <a:gd name="T43" fmla="*/ 1 h 402"/>
                <a:gd name="T44" fmla="*/ 1 w 239"/>
                <a:gd name="T45" fmla="*/ 1 h 402"/>
                <a:gd name="T46" fmla="*/ 1 w 239"/>
                <a:gd name="T47" fmla="*/ 1 h 402"/>
                <a:gd name="T48" fmla="*/ 1 w 239"/>
                <a:gd name="T49" fmla="*/ 1 h 402"/>
                <a:gd name="T50" fmla="*/ 1 w 239"/>
                <a:gd name="T51" fmla="*/ 1 h 402"/>
                <a:gd name="T52" fmla="*/ 1 w 239"/>
                <a:gd name="T53" fmla="*/ 1 h 402"/>
                <a:gd name="T54" fmla="*/ 1 w 239"/>
                <a:gd name="T55" fmla="*/ 1 h 402"/>
                <a:gd name="T56" fmla="*/ 1 w 239"/>
                <a:gd name="T57" fmla="*/ 1 h 402"/>
                <a:gd name="T58" fmla="*/ 1 w 239"/>
                <a:gd name="T59" fmla="*/ 1 h 402"/>
                <a:gd name="T60" fmla="*/ 1 w 239"/>
                <a:gd name="T61" fmla="*/ 1 h 402"/>
                <a:gd name="T62" fmla="*/ 1 w 239"/>
                <a:gd name="T63" fmla="*/ 1 h 402"/>
                <a:gd name="T64" fmla="*/ 1 w 239"/>
                <a:gd name="T65" fmla="*/ 1 h 402"/>
                <a:gd name="T66" fmla="*/ 1 w 239"/>
                <a:gd name="T67" fmla="*/ 1 h 402"/>
                <a:gd name="T68" fmla="*/ 1 w 239"/>
                <a:gd name="T69" fmla="*/ 1 h 402"/>
                <a:gd name="T70" fmla="*/ 1 w 239"/>
                <a:gd name="T71" fmla="*/ 1 h 402"/>
                <a:gd name="T72" fmla="*/ 1 w 239"/>
                <a:gd name="T73" fmla="*/ 1 h 402"/>
                <a:gd name="T74" fmla="*/ 1 w 239"/>
                <a:gd name="T75" fmla="*/ 1 h 402"/>
                <a:gd name="T76" fmla="*/ 1 w 239"/>
                <a:gd name="T77" fmla="*/ 1 h 402"/>
                <a:gd name="T78" fmla="*/ 1 w 239"/>
                <a:gd name="T79" fmla="*/ 1 h 402"/>
                <a:gd name="T80" fmla="*/ 1 w 239"/>
                <a:gd name="T81" fmla="*/ 1 h 402"/>
                <a:gd name="T82" fmla="*/ 1 w 239"/>
                <a:gd name="T83" fmla="*/ 1 h 402"/>
                <a:gd name="T84" fmla="*/ 1 w 239"/>
                <a:gd name="T85" fmla="*/ 1 h 402"/>
                <a:gd name="T86" fmla="*/ 1 w 239"/>
                <a:gd name="T87" fmla="*/ 1 h 402"/>
                <a:gd name="T88" fmla="*/ 1 w 239"/>
                <a:gd name="T89" fmla="*/ 1 h 402"/>
                <a:gd name="T90" fmla="*/ 1 w 239"/>
                <a:gd name="T91" fmla="*/ 1 h 4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9"/>
                <a:gd name="T139" fmla="*/ 0 h 402"/>
                <a:gd name="T140" fmla="*/ 239 w 239"/>
                <a:gd name="T141" fmla="*/ 402 h 40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9" h="402">
                  <a:moveTo>
                    <a:pt x="17" y="342"/>
                  </a:moveTo>
                  <a:lnTo>
                    <a:pt x="22" y="342"/>
                  </a:lnTo>
                  <a:lnTo>
                    <a:pt x="31" y="345"/>
                  </a:lnTo>
                  <a:lnTo>
                    <a:pt x="42" y="348"/>
                  </a:lnTo>
                  <a:lnTo>
                    <a:pt x="56" y="353"/>
                  </a:lnTo>
                  <a:lnTo>
                    <a:pt x="70" y="357"/>
                  </a:lnTo>
                  <a:lnTo>
                    <a:pt x="82" y="362"/>
                  </a:lnTo>
                  <a:lnTo>
                    <a:pt x="92" y="365"/>
                  </a:lnTo>
                  <a:lnTo>
                    <a:pt x="96" y="368"/>
                  </a:lnTo>
                  <a:lnTo>
                    <a:pt x="100" y="370"/>
                  </a:lnTo>
                  <a:lnTo>
                    <a:pt x="107" y="372"/>
                  </a:lnTo>
                  <a:lnTo>
                    <a:pt x="115" y="376"/>
                  </a:lnTo>
                  <a:lnTo>
                    <a:pt x="124" y="380"/>
                  </a:lnTo>
                  <a:lnTo>
                    <a:pt x="132" y="384"/>
                  </a:lnTo>
                  <a:lnTo>
                    <a:pt x="140" y="387"/>
                  </a:lnTo>
                  <a:lnTo>
                    <a:pt x="147" y="391"/>
                  </a:lnTo>
                  <a:lnTo>
                    <a:pt x="152" y="392"/>
                  </a:lnTo>
                  <a:lnTo>
                    <a:pt x="158" y="394"/>
                  </a:lnTo>
                  <a:lnTo>
                    <a:pt x="162" y="396"/>
                  </a:lnTo>
                  <a:lnTo>
                    <a:pt x="164" y="399"/>
                  </a:lnTo>
                  <a:lnTo>
                    <a:pt x="166" y="400"/>
                  </a:lnTo>
                  <a:lnTo>
                    <a:pt x="170" y="402"/>
                  </a:lnTo>
                  <a:lnTo>
                    <a:pt x="174" y="401"/>
                  </a:lnTo>
                  <a:lnTo>
                    <a:pt x="177" y="398"/>
                  </a:lnTo>
                  <a:lnTo>
                    <a:pt x="181" y="391"/>
                  </a:lnTo>
                  <a:lnTo>
                    <a:pt x="186" y="376"/>
                  </a:lnTo>
                  <a:lnTo>
                    <a:pt x="194" y="352"/>
                  </a:lnTo>
                  <a:lnTo>
                    <a:pt x="204" y="329"/>
                  </a:lnTo>
                  <a:lnTo>
                    <a:pt x="211" y="312"/>
                  </a:lnTo>
                  <a:lnTo>
                    <a:pt x="216" y="300"/>
                  </a:lnTo>
                  <a:lnTo>
                    <a:pt x="222" y="279"/>
                  </a:lnTo>
                  <a:lnTo>
                    <a:pt x="227" y="259"/>
                  </a:lnTo>
                  <a:lnTo>
                    <a:pt x="229" y="247"/>
                  </a:lnTo>
                  <a:lnTo>
                    <a:pt x="231" y="236"/>
                  </a:lnTo>
                  <a:lnTo>
                    <a:pt x="235" y="225"/>
                  </a:lnTo>
                  <a:lnTo>
                    <a:pt x="238" y="213"/>
                  </a:lnTo>
                  <a:lnTo>
                    <a:pt x="239" y="204"/>
                  </a:lnTo>
                  <a:lnTo>
                    <a:pt x="237" y="193"/>
                  </a:lnTo>
                  <a:lnTo>
                    <a:pt x="235" y="178"/>
                  </a:lnTo>
                  <a:lnTo>
                    <a:pt x="232" y="164"/>
                  </a:lnTo>
                  <a:lnTo>
                    <a:pt x="232" y="154"/>
                  </a:lnTo>
                  <a:lnTo>
                    <a:pt x="234" y="144"/>
                  </a:lnTo>
                  <a:lnTo>
                    <a:pt x="236" y="132"/>
                  </a:lnTo>
                  <a:lnTo>
                    <a:pt x="238" y="122"/>
                  </a:lnTo>
                  <a:lnTo>
                    <a:pt x="239" y="118"/>
                  </a:lnTo>
                  <a:lnTo>
                    <a:pt x="234" y="114"/>
                  </a:lnTo>
                  <a:lnTo>
                    <a:pt x="229" y="111"/>
                  </a:lnTo>
                  <a:lnTo>
                    <a:pt x="226" y="108"/>
                  </a:lnTo>
                  <a:lnTo>
                    <a:pt x="224" y="105"/>
                  </a:lnTo>
                  <a:lnTo>
                    <a:pt x="227" y="103"/>
                  </a:lnTo>
                  <a:lnTo>
                    <a:pt x="231" y="101"/>
                  </a:lnTo>
                  <a:lnTo>
                    <a:pt x="236" y="99"/>
                  </a:lnTo>
                  <a:lnTo>
                    <a:pt x="238" y="98"/>
                  </a:lnTo>
                  <a:lnTo>
                    <a:pt x="235" y="79"/>
                  </a:lnTo>
                  <a:lnTo>
                    <a:pt x="226" y="60"/>
                  </a:lnTo>
                  <a:lnTo>
                    <a:pt x="215" y="45"/>
                  </a:lnTo>
                  <a:lnTo>
                    <a:pt x="205" y="35"/>
                  </a:lnTo>
                  <a:lnTo>
                    <a:pt x="200" y="30"/>
                  </a:lnTo>
                  <a:lnTo>
                    <a:pt x="194" y="25"/>
                  </a:lnTo>
                  <a:lnTo>
                    <a:pt x="189" y="19"/>
                  </a:lnTo>
                  <a:lnTo>
                    <a:pt x="183" y="13"/>
                  </a:lnTo>
                  <a:lnTo>
                    <a:pt x="177" y="9"/>
                  </a:lnTo>
                  <a:lnTo>
                    <a:pt x="173" y="4"/>
                  </a:lnTo>
                  <a:lnTo>
                    <a:pt x="169" y="2"/>
                  </a:lnTo>
                  <a:lnTo>
                    <a:pt x="168" y="0"/>
                  </a:lnTo>
                  <a:lnTo>
                    <a:pt x="163" y="7"/>
                  </a:lnTo>
                  <a:lnTo>
                    <a:pt x="155" y="22"/>
                  </a:lnTo>
                  <a:lnTo>
                    <a:pt x="147" y="36"/>
                  </a:lnTo>
                  <a:lnTo>
                    <a:pt x="145" y="44"/>
                  </a:lnTo>
                  <a:lnTo>
                    <a:pt x="145" y="47"/>
                  </a:lnTo>
                  <a:lnTo>
                    <a:pt x="145" y="49"/>
                  </a:lnTo>
                  <a:lnTo>
                    <a:pt x="143" y="52"/>
                  </a:lnTo>
                  <a:lnTo>
                    <a:pt x="138" y="56"/>
                  </a:lnTo>
                  <a:lnTo>
                    <a:pt x="120" y="66"/>
                  </a:lnTo>
                  <a:lnTo>
                    <a:pt x="102" y="78"/>
                  </a:lnTo>
                  <a:lnTo>
                    <a:pt x="86" y="91"/>
                  </a:lnTo>
                  <a:lnTo>
                    <a:pt x="72" y="106"/>
                  </a:lnTo>
                  <a:lnTo>
                    <a:pt x="60" y="124"/>
                  </a:lnTo>
                  <a:lnTo>
                    <a:pt x="50" y="142"/>
                  </a:lnTo>
                  <a:lnTo>
                    <a:pt x="42" y="162"/>
                  </a:lnTo>
                  <a:lnTo>
                    <a:pt x="37" y="182"/>
                  </a:lnTo>
                  <a:lnTo>
                    <a:pt x="34" y="200"/>
                  </a:lnTo>
                  <a:lnTo>
                    <a:pt x="29" y="228"/>
                  </a:lnTo>
                  <a:lnTo>
                    <a:pt x="23" y="257"/>
                  </a:lnTo>
                  <a:lnTo>
                    <a:pt x="17" y="276"/>
                  </a:lnTo>
                  <a:lnTo>
                    <a:pt x="11" y="287"/>
                  </a:lnTo>
                  <a:lnTo>
                    <a:pt x="5" y="301"/>
                  </a:lnTo>
                  <a:lnTo>
                    <a:pt x="1" y="314"/>
                  </a:lnTo>
                  <a:lnTo>
                    <a:pt x="0" y="323"/>
                  </a:lnTo>
                  <a:lnTo>
                    <a:pt x="1" y="329"/>
                  </a:lnTo>
                  <a:lnTo>
                    <a:pt x="4" y="334"/>
                  </a:lnTo>
                  <a:lnTo>
                    <a:pt x="10" y="339"/>
                  </a:lnTo>
                  <a:lnTo>
                    <a:pt x="17" y="342"/>
                  </a:lnTo>
                  <a:close/>
                </a:path>
              </a:pathLst>
            </a:custGeom>
            <a:solidFill>
              <a:srgbClr val="0066FF"/>
            </a:solidFill>
            <a:ln w="9525">
              <a:solidFill>
                <a:srgbClr val="0066FF"/>
              </a:solidFill>
              <a:round/>
              <a:headEnd/>
              <a:tailEnd/>
            </a:ln>
          </p:spPr>
          <p:txBody>
            <a:bodyPr/>
            <a:lstStyle/>
            <a:p>
              <a:endParaRPr lang="en-GB"/>
            </a:p>
          </p:txBody>
        </p:sp>
        <p:sp>
          <p:nvSpPr>
            <p:cNvPr id="40185" name="Freeform 216"/>
            <p:cNvSpPr>
              <a:spLocks/>
            </p:cNvSpPr>
            <p:nvPr/>
          </p:nvSpPr>
          <p:spPr bwMode="auto">
            <a:xfrm flipH="1">
              <a:off x="2246" y="2535"/>
              <a:ext cx="32" cy="15"/>
            </a:xfrm>
            <a:custGeom>
              <a:avLst/>
              <a:gdLst>
                <a:gd name="T0" fmla="*/ 0 w 65"/>
                <a:gd name="T1" fmla="*/ 1 h 30"/>
                <a:gd name="T2" fmla="*/ 0 w 65"/>
                <a:gd name="T3" fmla="*/ 1 h 30"/>
                <a:gd name="T4" fmla="*/ 0 w 65"/>
                <a:gd name="T5" fmla="*/ 1 h 30"/>
                <a:gd name="T6" fmla="*/ 0 w 65"/>
                <a:gd name="T7" fmla="*/ 1 h 30"/>
                <a:gd name="T8" fmla="*/ 0 w 65"/>
                <a:gd name="T9" fmla="*/ 0 h 30"/>
                <a:gd name="T10" fmla="*/ 0 w 65"/>
                <a:gd name="T11" fmla="*/ 1 h 30"/>
                <a:gd name="T12" fmla="*/ 0 w 65"/>
                <a:gd name="T13" fmla="*/ 1 h 30"/>
                <a:gd name="T14" fmla="*/ 0 w 65"/>
                <a:gd name="T15" fmla="*/ 1 h 30"/>
                <a:gd name="T16" fmla="*/ 0 w 65"/>
                <a:gd name="T17" fmla="*/ 1 h 30"/>
                <a:gd name="T18" fmla="*/ 0 w 65"/>
                <a:gd name="T19" fmla="*/ 1 h 30"/>
                <a:gd name="T20" fmla="*/ 0 w 65"/>
                <a:gd name="T21" fmla="*/ 1 h 30"/>
                <a:gd name="T22" fmla="*/ 0 w 65"/>
                <a:gd name="T23" fmla="*/ 1 h 30"/>
                <a:gd name="T24" fmla="*/ 0 w 65"/>
                <a:gd name="T25" fmla="*/ 1 h 30"/>
                <a:gd name="T26" fmla="*/ 0 w 65"/>
                <a:gd name="T27" fmla="*/ 1 h 30"/>
                <a:gd name="T28" fmla="*/ 0 w 65"/>
                <a:gd name="T29" fmla="*/ 1 h 30"/>
                <a:gd name="T30" fmla="*/ 0 w 65"/>
                <a:gd name="T31" fmla="*/ 1 h 30"/>
                <a:gd name="T32" fmla="*/ 0 w 65"/>
                <a:gd name="T33" fmla="*/ 1 h 30"/>
                <a:gd name="T34" fmla="*/ 0 w 65"/>
                <a:gd name="T35" fmla="*/ 1 h 30"/>
                <a:gd name="T36" fmla="*/ 0 w 65"/>
                <a:gd name="T37" fmla="*/ 1 h 30"/>
                <a:gd name="T38" fmla="*/ 0 w 65"/>
                <a:gd name="T39" fmla="*/ 1 h 30"/>
                <a:gd name="T40" fmla="*/ 0 w 65"/>
                <a:gd name="T41" fmla="*/ 1 h 30"/>
                <a:gd name="T42" fmla="*/ 0 w 65"/>
                <a:gd name="T43" fmla="*/ 1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5"/>
                <a:gd name="T67" fmla="*/ 0 h 30"/>
                <a:gd name="T68" fmla="*/ 65 w 65"/>
                <a:gd name="T69" fmla="*/ 30 h 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5" h="30">
                  <a:moveTo>
                    <a:pt x="0" y="9"/>
                  </a:moveTo>
                  <a:lnTo>
                    <a:pt x="1" y="7"/>
                  </a:lnTo>
                  <a:lnTo>
                    <a:pt x="3" y="5"/>
                  </a:lnTo>
                  <a:lnTo>
                    <a:pt x="4" y="3"/>
                  </a:lnTo>
                  <a:lnTo>
                    <a:pt x="5" y="0"/>
                  </a:lnTo>
                  <a:lnTo>
                    <a:pt x="9" y="1"/>
                  </a:lnTo>
                  <a:lnTo>
                    <a:pt x="15" y="3"/>
                  </a:lnTo>
                  <a:lnTo>
                    <a:pt x="22" y="4"/>
                  </a:lnTo>
                  <a:lnTo>
                    <a:pt x="30" y="6"/>
                  </a:lnTo>
                  <a:lnTo>
                    <a:pt x="38" y="8"/>
                  </a:lnTo>
                  <a:lnTo>
                    <a:pt x="47" y="12"/>
                  </a:lnTo>
                  <a:lnTo>
                    <a:pt x="57" y="15"/>
                  </a:lnTo>
                  <a:lnTo>
                    <a:pt x="65" y="20"/>
                  </a:lnTo>
                  <a:lnTo>
                    <a:pt x="61" y="30"/>
                  </a:lnTo>
                  <a:lnTo>
                    <a:pt x="54" y="27"/>
                  </a:lnTo>
                  <a:lnTo>
                    <a:pt x="47" y="24"/>
                  </a:lnTo>
                  <a:lnTo>
                    <a:pt x="39" y="21"/>
                  </a:lnTo>
                  <a:lnTo>
                    <a:pt x="31" y="18"/>
                  </a:lnTo>
                  <a:lnTo>
                    <a:pt x="23" y="15"/>
                  </a:lnTo>
                  <a:lnTo>
                    <a:pt x="15" y="13"/>
                  </a:lnTo>
                  <a:lnTo>
                    <a:pt x="8" y="11"/>
                  </a:lnTo>
                  <a:lnTo>
                    <a:pt x="0" y="9"/>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86" name="Freeform 217"/>
            <p:cNvSpPr>
              <a:spLocks/>
            </p:cNvSpPr>
            <p:nvPr/>
          </p:nvSpPr>
          <p:spPr bwMode="auto">
            <a:xfrm flipH="1">
              <a:off x="2202" y="2559"/>
              <a:ext cx="14" cy="8"/>
            </a:xfrm>
            <a:custGeom>
              <a:avLst/>
              <a:gdLst>
                <a:gd name="T0" fmla="*/ 1 w 26"/>
                <a:gd name="T1" fmla="*/ 0 h 17"/>
                <a:gd name="T2" fmla="*/ 1 w 26"/>
                <a:gd name="T3" fmla="*/ 0 h 17"/>
                <a:gd name="T4" fmla="*/ 1 w 26"/>
                <a:gd name="T5" fmla="*/ 0 h 17"/>
                <a:gd name="T6" fmla="*/ 1 w 26"/>
                <a:gd name="T7" fmla="*/ 0 h 17"/>
                <a:gd name="T8" fmla="*/ 1 w 26"/>
                <a:gd name="T9" fmla="*/ 0 h 17"/>
                <a:gd name="T10" fmla="*/ 1 w 26"/>
                <a:gd name="T11" fmla="*/ 0 h 17"/>
                <a:gd name="T12" fmla="*/ 1 w 26"/>
                <a:gd name="T13" fmla="*/ 0 h 17"/>
                <a:gd name="T14" fmla="*/ 1 w 26"/>
                <a:gd name="T15" fmla="*/ 0 h 17"/>
                <a:gd name="T16" fmla="*/ 1 w 26"/>
                <a:gd name="T17" fmla="*/ 0 h 17"/>
                <a:gd name="T18" fmla="*/ 0 w 26"/>
                <a:gd name="T19" fmla="*/ 0 h 17"/>
                <a:gd name="T20" fmla="*/ 1 w 26"/>
                <a:gd name="T21" fmla="*/ 0 h 17"/>
                <a:gd name="T22" fmla="*/ 1 w 26"/>
                <a:gd name="T23" fmla="*/ 0 h 17"/>
                <a:gd name="T24" fmla="*/ 1 w 26"/>
                <a:gd name="T25" fmla="*/ 0 h 17"/>
                <a:gd name="T26" fmla="*/ 1 w 26"/>
                <a:gd name="T27" fmla="*/ 0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
                <a:gd name="T43" fmla="*/ 0 h 17"/>
                <a:gd name="T44" fmla="*/ 26 w 26"/>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 h="17">
                  <a:moveTo>
                    <a:pt x="24" y="17"/>
                  </a:moveTo>
                  <a:lnTo>
                    <a:pt x="24" y="14"/>
                  </a:lnTo>
                  <a:lnTo>
                    <a:pt x="25" y="11"/>
                  </a:lnTo>
                  <a:lnTo>
                    <a:pt x="26" y="10"/>
                  </a:lnTo>
                  <a:lnTo>
                    <a:pt x="26" y="8"/>
                  </a:lnTo>
                  <a:lnTo>
                    <a:pt x="19" y="6"/>
                  </a:lnTo>
                  <a:lnTo>
                    <a:pt x="12" y="4"/>
                  </a:lnTo>
                  <a:lnTo>
                    <a:pt x="5" y="2"/>
                  </a:lnTo>
                  <a:lnTo>
                    <a:pt x="2" y="0"/>
                  </a:lnTo>
                  <a:lnTo>
                    <a:pt x="0" y="8"/>
                  </a:lnTo>
                  <a:lnTo>
                    <a:pt x="3" y="10"/>
                  </a:lnTo>
                  <a:lnTo>
                    <a:pt x="10" y="12"/>
                  </a:lnTo>
                  <a:lnTo>
                    <a:pt x="18" y="15"/>
                  </a:lnTo>
                  <a:lnTo>
                    <a:pt x="24" y="17"/>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87" name="Freeform 218"/>
            <p:cNvSpPr>
              <a:spLocks/>
            </p:cNvSpPr>
            <p:nvPr/>
          </p:nvSpPr>
          <p:spPr bwMode="auto">
            <a:xfrm flipH="1">
              <a:off x="2220" y="2547"/>
              <a:ext cx="22" cy="14"/>
            </a:xfrm>
            <a:custGeom>
              <a:avLst/>
              <a:gdLst>
                <a:gd name="T0" fmla="*/ 1 w 44"/>
                <a:gd name="T1" fmla="*/ 1 h 28"/>
                <a:gd name="T2" fmla="*/ 1 w 44"/>
                <a:gd name="T3" fmla="*/ 1 h 28"/>
                <a:gd name="T4" fmla="*/ 1 w 44"/>
                <a:gd name="T5" fmla="*/ 1 h 28"/>
                <a:gd name="T6" fmla="*/ 1 w 44"/>
                <a:gd name="T7" fmla="*/ 1 h 28"/>
                <a:gd name="T8" fmla="*/ 1 w 44"/>
                <a:gd name="T9" fmla="*/ 1 h 28"/>
                <a:gd name="T10" fmla="*/ 1 w 44"/>
                <a:gd name="T11" fmla="*/ 1 h 28"/>
                <a:gd name="T12" fmla="*/ 1 w 44"/>
                <a:gd name="T13" fmla="*/ 1 h 28"/>
                <a:gd name="T14" fmla="*/ 1 w 44"/>
                <a:gd name="T15" fmla="*/ 1 h 28"/>
                <a:gd name="T16" fmla="*/ 1 w 44"/>
                <a:gd name="T17" fmla="*/ 0 h 28"/>
                <a:gd name="T18" fmla="*/ 0 w 44"/>
                <a:gd name="T19" fmla="*/ 1 h 28"/>
                <a:gd name="T20" fmla="*/ 1 w 44"/>
                <a:gd name="T21" fmla="*/ 1 h 28"/>
                <a:gd name="T22" fmla="*/ 1 w 44"/>
                <a:gd name="T23" fmla="*/ 1 h 28"/>
                <a:gd name="T24" fmla="*/ 1 w 44"/>
                <a:gd name="T25" fmla="*/ 1 h 28"/>
                <a:gd name="T26" fmla="*/ 1 w 44"/>
                <a:gd name="T27" fmla="*/ 1 h 28"/>
                <a:gd name="T28" fmla="*/ 1 w 44"/>
                <a:gd name="T29" fmla="*/ 1 h 28"/>
                <a:gd name="T30" fmla="*/ 1 w 44"/>
                <a:gd name="T31" fmla="*/ 1 h 28"/>
                <a:gd name="T32" fmla="*/ 1 w 44"/>
                <a:gd name="T33" fmla="*/ 1 h 28"/>
                <a:gd name="T34" fmla="*/ 1 w 44"/>
                <a:gd name="T35" fmla="*/ 1 h 28"/>
                <a:gd name="T36" fmla="*/ 1 w 44"/>
                <a:gd name="T37" fmla="*/ 1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
                <a:gd name="T58" fmla="*/ 0 h 28"/>
                <a:gd name="T59" fmla="*/ 44 w 44"/>
                <a:gd name="T60" fmla="*/ 28 h 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 h="28">
                  <a:moveTo>
                    <a:pt x="44" y="19"/>
                  </a:moveTo>
                  <a:lnTo>
                    <a:pt x="40" y="18"/>
                  </a:lnTo>
                  <a:lnTo>
                    <a:pt x="36" y="15"/>
                  </a:lnTo>
                  <a:lnTo>
                    <a:pt x="30" y="13"/>
                  </a:lnTo>
                  <a:lnTo>
                    <a:pt x="23" y="10"/>
                  </a:lnTo>
                  <a:lnTo>
                    <a:pt x="16" y="6"/>
                  </a:lnTo>
                  <a:lnTo>
                    <a:pt x="10" y="4"/>
                  </a:lnTo>
                  <a:lnTo>
                    <a:pt x="6" y="2"/>
                  </a:lnTo>
                  <a:lnTo>
                    <a:pt x="3" y="0"/>
                  </a:lnTo>
                  <a:lnTo>
                    <a:pt x="0" y="11"/>
                  </a:lnTo>
                  <a:lnTo>
                    <a:pt x="4" y="12"/>
                  </a:lnTo>
                  <a:lnTo>
                    <a:pt x="9" y="14"/>
                  </a:lnTo>
                  <a:lnTo>
                    <a:pt x="16" y="18"/>
                  </a:lnTo>
                  <a:lnTo>
                    <a:pt x="22" y="20"/>
                  </a:lnTo>
                  <a:lnTo>
                    <a:pt x="29" y="23"/>
                  </a:lnTo>
                  <a:lnTo>
                    <a:pt x="33" y="26"/>
                  </a:lnTo>
                  <a:lnTo>
                    <a:pt x="38" y="27"/>
                  </a:lnTo>
                  <a:lnTo>
                    <a:pt x="41" y="28"/>
                  </a:lnTo>
                  <a:lnTo>
                    <a:pt x="44" y="19"/>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88" name="Freeform 219"/>
            <p:cNvSpPr>
              <a:spLocks/>
            </p:cNvSpPr>
            <p:nvPr/>
          </p:nvSpPr>
          <p:spPr bwMode="auto">
            <a:xfrm flipH="1">
              <a:off x="2050" y="2542"/>
              <a:ext cx="74" cy="26"/>
            </a:xfrm>
            <a:custGeom>
              <a:avLst/>
              <a:gdLst>
                <a:gd name="T0" fmla="*/ 0 w 147"/>
                <a:gd name="T1" fmla="*/ 0 h 53"/>
                <a:gd name="T2" fmla="*/ 1 w 147"/>
                <a:gd name="T3" fmla="*/ 0 h 53"/>
                <a:gd name="T4" fmla="*/ 1 w 147"/>
                <a:gd name="T5" fmla="*/ 0 h 53"/>
                <a:gd name="T6" fmla="*/ 1 w 147"/>
                <a:gd name="T7" fmla="*/ 0 h 53"/>
                <a:gd name="T8" fmla="*/ 1 w 147"/>
                <a:gd name="T9" fmla="*/ 0 h 53"/>
                <a:gd name="T10" fmla="*/ 1 w 147"/>
                <a:gd name="T11" fmla="*/ 0 h 53"/>
                <a:gd name="T12" fmla="*/ 1 w 147"/>
                <a:gd name="T13" fmla="*/ 0 h 53"/>
                <a:gd name="T14" fmla="*/ 1 w 147"/>
                <a:gd name="T15" fmla="*/ 0 h 53"/>
                <a:gd name="T16" fmla="*/ 1 w 147"/>
                <a:gd name="T17" fmla="*/ 0 h 53"/>
                <a:gd name="T18" fmla="*/ 1 w 147"/>
                <a:gd name="T19" fmla="*/ 0 h 53"/>
                <a:gd name="T20" fmla="*/ 1 w 147"/>
                <a:gd name="T21" fmla="*/ 0 h 53"/>
                <a:gd name="T22" fmla="*/ 1 w 147"/>
                <a:gd name="T23" fmla="*/ 0 h 53"/>
                <a:gd name="T24" fmla="*/ 1 w 147"/>
                <a:gd name="T25" fmla="*/ 0 h 53"/>
                <a:gd name="T26" fmla="*/ 1 w 147"/>
                <a:gd name="T27" fmla="*/ 0 h 53"/>
                <a:gd name="T28" fmla="*/ 1 w 147"/>
                <a:gd name="T29" fmla="*/ 0 h 53"/>
                <a:gd name="T30" fmla="*/ 1 w 147"/>
                <a:gd name="T31" fmla="*/ 0 h 53"/>
                <a:gd name="T32" fmla="*/ 1 w 147"/>
                <a:gd name="T33" fmla="*/ 0 h 53"/>
                <a:gd name="T34" fmla="*/ 1 w 147"/>
                <a:gd name="T35" fmla="*/ 0 h 53"/>
                <a:gd name="T36" fmla="*/ 1 w 147"/>
                <a:gd name="T37" fmla="*/ 0 h 53"/>
                <a:gd name="T38" fmla="*/ 1 w 147"/>
                <a:gd name="T39" fmla="*/ 0 h 53"/>
                <a:gd name="T40" fmla="*/ 1 w 147"/>
                <a:gd name="T41" fmla="*/ 0 h 53"/>
                <a:gd name="T42" fmla="*/ 1 w 147"/>
                <a:gd name="T43" fmla="*/ 0 h 53"/>
                <a:gd name="T44" fmla="*/ 1 w 147"/>
                <a:gd name="T45" fmla="*/ 0 h 53"/>
                <a:gd name="T46" fmla="*/ 1 w 147"/>
                <a:gd name="T47" fmla="*/ 0 h 53"/>
                <a:gd name="T48" fmla="*/ 1 w 147"/>
                <a:gd name="T49" fmla="*/ 0 h 53"/>
                <a:gd name="T50" fmla="*/ 1 w 147"/>
                <a:gd name="T51" fmla="*/ 0 h 53"/>
                <a:gd name="T52" fmla="*/ 1 w 147"/>
                <a:gd name="T53" fmla="*/ 0 h 53"/>
                <a:gd name="T54" fmla="*/ 1 w 147"/>
                <a:gd name="T55" fmla="*/ 0 h 53"/>
                <a:gd name="T56" fmla="*/ 1 w 147"/>
                <a:gd name="T57" fmla="*/ 0 h 53"/>
                <a:gd name="T58" fmla="*/ 1 w 147"/>
                <a:gd name="T59" fmla="*/ 0 h 53"/>
                <a:gd name="T60" fmla="*/ 1 w 147"/>
                <a:gd name="T61" fmla="*/ 0 h 53"/>
                <a:gd name="T62" fmla="*/ 1 w 147"/>
                <a:gd name="T63" fmla="*/ 0 h 53"/>
                <a:gd name="T64" fmla="*/ 1 w 147"/>
                <a:gd name="T65" fmla="*/ 0 h 53"/>
                <a:gd name="T66" fmla="*/ 1 w 147"/>
                <a:gd name="T67" fmla="*/ 0 h 53"/>
                <a:gd name="T68" fmla="*/ 1 w 147"/>
                <a:gd name="T69" fmla="*/ 0 h 53"/>
                <a:gd name="T70" fmla="*/ 1 w 147"/>
                <a:gd name="T71" fmla="*/ 0 h 53"/>
                <a:gd name="T72" fmla="*/ 1 w 147"/>
                <a:gd name="T73" fmla="*/ 0 h 53"/>
                <a:gd name="T74" fmla="*/ 1 w 147"/>
                <a:gd name="T75" fmla="*/ 0 h 53"/>
                <a:gd name="T76" fmla="*/ 1 w 147"/>
                <a:gd name="T77" fmla="*/ 0 h 53"/>
                <a:gd name="T78" fmla="*/ 1 w 147"/>
                <a:gd name="T79" fmla="*/ 0 h 53"/>
                <a:gd name="T80" fmla="*/ 1 w 147"/>
                <a:gd name="T81" fmla="*/ 0 h 53"/>
                <a:gd name="T82" fmla="*/ 1 w 147"/>
                <a:gd name="T83" fmla="*/ 0 h 53"/>
                <a:gd name="T84" fmla="*/ 1 w 147"/>
                <a:gd name="T85" fmla="*/ 0 h 53"/>
                <a:gd name="T86" fmla="*/ 1 w 147"/>
                <a:gd name="T87" fmla="*/ 0 h 53"/>
                <a:gd name="T88" fmla="*/ 1 w 147"/>
                <a:gd name="T89" fmla="*/ 0 h 53"/>
                <a:gd name="T90" fmla="*/ 1 w 147"/>
                <a:gd name="T91" fmla="*/ 0 h 53"/>
                <a:gd name="T92" fmla="*/ 1 w 147"/>
                <a:gd name="T93" fmla="*/ 0 h 53"/>
                <a:gd name="T94" fmla="*/ 1 w 147"/>
                <a:gd name="T95" fmla="*/ 0 h 53"/>
                <a:gd name="T96" fmla="*/ 1 w 147"/>
                <a:gd name="T97" fmla="*/ 0 h 53"/>
                <a:gd name="T98" fmla="*/ 1 w 147"/>
                <a:gd name="T99" fmla="*/ 0 h 53"/>
                <a:gd name="T100" fmla="*/ 1 w 147"/>
                <a:gd name="T101" fmla="*/ 0 h 53"/>
                <a:gd name="T102" fmla="*/ 1 w 147"/>
                <a:gd name="T103" fmla="*/ 0 h 53"/>
                <a:gd name="T104" fmla="*/ 1 w 147"/>
                <a:gd name="T105" fmla="*/ 0 h 53"/>
                <a:gd name="T106" fmla="*/ 1 w 147"/>
                <a:gd name="T107" fmla="*/ 0 h 53"/>
                <a:gd name="T108" fmla="*/ 1 w 147"/>
                <a:gd name="T109" fmla="*/ 0 h 53"/>
                <a:gd name="T110" fmla="*/ 1 w 147"/>
                <a:gd name="T111" fmla="*/ 0 h 53"/>
                <a:gd name="T112" fmla="*/ 1 w 147"/>
                <a:gd name="T113" fmla="*/ 0 h 53"/>
                <a:gd name="T114" fmla="*/ 1 w 147"/>
                <a:gd name="T115" fmla="*/ 0 h 53"/>
                <a:gd name="T116" fmla="*/ 1 w 147"/>
                <a:gd name="T117" fmla="*/ 0 h 53"/>
                <a:gd name="T118" fmla="*/ 1 w 147"/>
                <a:gd name="T119" fmla="*/ 0 h 53"/>
                <a:gd name="T120" fmla="*/ 0 w 147"/>
                <a:gd name="T121" fmla="*/ 0 h 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7"/>
                <a:gd name="T184" fmla="*/ 0 h 53"/>
                <a:gd name="T185" fmla="*/ 147 w 147"/>
                <a:gd name="T186" fmla="*/ 53 h 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7" h="53">
                  <a:moveTo>
                    <a:pt x="0" y="38"/>
                  </a:moveTo>
                  <a:lnTo>
                    <a:pt x="1" y="43"/>
                  </a:lnTo>
                  <a:lnTo>
                    <a:pt x="2" y="46"/>
                  </a:lnTo>
                  <a:lnTo>
                    <a:pt x="6" y="48"/>
                  </a:lnTo>
                  <a:lnTo>
                    <a:pt x="11" y="50"/>
                  </a:lnTo>
                  <a:lnTo>
                    <a:pt x="15" y="50"/>
                  </a:lnTo>
                  <a:lnTo>
                    <a:pt x="21" y="51"/>
                  </a:lnTo>
                  <a:lnTo>
                    <a:pt x="25" y="52"/>
                  </a:lnTo>
                  <a:lnTo>
                    <a:pt x="32" y="52"/>
                  </a:lnTo>
                  <a:lnTo>
                    <a:pt x="37" y="53"/>
                  </a:lnTo>
                  <a:lnTo>
                    <a:pt x="42" y="53"/>
                  </a:lnTo>
                  <a:lnTo>
                    <a:pt x="46" y="53"/>
                  </a:lnTo>
                  <a:lnTo>
                    <a:pt x="48" y="53"/>
                  </a:lnTo>
                  <a:lnTo>
                    <a:pt x="51" y="51"/>
                  </a:lnTo>
                  <a:lnTo>
                    <a:pt x="55" y="48"/>
                  </a:lnTo>
                  <a:lnTo>
                    <a:pt x="61" y="45"/>
                  </a:lnTo>
                  <a:lnTo>
                    <a:pt x="68" y="41"/>
                  </a:lnTo>
                  <a:lnTo>
                    <a:pt x="75" y="38"/>
                  </a:lnTo>
                  <a:lnTo>
                    <a:pt x="82" y="35"/>
                  </a:lnTo>
                  <a:lnTo>
                    <a:pt x="87" y="32"/>
                  </a:lnTo>
                  <a:lnTo>
                    <a:pt x="92" y="31"/>
                  </a:lnTo>
                  <a:lnTo>
                    <a:pt x="97" y="31"/>
                  </a:lnTo>
                  <a:lnTo>
                    <a:pt x="101" y="30"/>
                  </a:lnTo>
                  <a:lnTo>
                    <a:pt x="107" y="30"/>
                  </a:lnTo>
                  <a:lnTo>
                    <a:pt x="112" y="30"/>
                  </a:lnTo>
                  <a:lnTo>
                    <a:pt x="117" y="30"/>
                  </a:lnTo>
                  <a:lnTo>
                    <a:pt x="122" y="30"/>
                  </a:lnTo>
                  <a:lnTo>
                    <a:pt x="127" y="30"/>
                  </a:lnTo>
                  <a:lnTo>
                    <a:pt x="130" y="30"/>
                  </a:lnTo>
                  <a:lnTo>
                    <a:pt x="137" y="31"/>
                  </a:lnTo>
                  <a:lnTo>
                    <a:pt x="142" y="31"/>
                  </a:lnTo>
                  <a:lnTo>
                    <a:pt x="145" y="30"/>
                  </a:lnTo>
                  <a:lnTo>
                    <a:pt x="147" y="28"/>
                  </a:lnTo>
                  <a:lnTo>
                    <a:pt x="145" y="23"/>
                  </a:lnTo>
                  <a:lnTo>
                    <a:pt x="140" y="20"/>
                  </a:lnTo>
                  <a:lnTo>
                    <a:pt x="132" y="15"/>
                  </a:lnTo>
                  <a:lnTo>
                    <a:pt x="125" y="12"/>
                  </a:lnTo>
                  <a:lnTo>
                    <a:pt x="118" y="9"/>
                  </a:lnTo>
                  <a:lnTo>
                    <a:pt x="110" y="8"/>
                  </a:lnTo>
                  <a:lnTo>
                    <a:pt x="105" y="7"/>
                  </a:lnTo>
                  <a:lnTo>
                    <a:pt x="99" y="6"/>
                  </a:lnTo>
                  <a:lnTo>
                    <a:pt x="93" y="5"/>
                  </a:lnTo>
                  <a:lnTo>
                    <a:pt x="86" y="2"/>
                  </a:lnTo>
                  <a:lnTo>
                    <a:pt x="79" y="1"/>
                  </a:lnTo>
                  <a:lnTo>
                    <a:pt x="75" y="0"/>
                  </a:lnTo>
                  <a:lnTo>
                    <a:pt x="72" y="1"/>
                  </a:lnTo>
                  <a:lnTo>
                    <a:pt x="68" y="4"/>
                  </a:lnTo>
                  <a:lnTo>
                    <a:pt x="63" y="6"/>
                  </a:lnTo>
                  <a:lnTo>
                    <a:pt x="56" y="9"/>
                  </a:lnTo>
                  <a:lnTo>
                    <a:pt x="51" y="13"/>
                  </a:lnTo>
                  <a:lnTo>
                    <a:pt x="44" y="16"/>
                  </a:lnTo>
                  <a:lnTo>
                    <a:pt x="39" y="18"/>
                  </a:lnTo>
                  <a:lnTo>
                    <a:pt x="36" y="20"/>
                  </a:lnTo>
                  <a:lnTo>
                    <a:pt x="32" y="21"/>
                  </a:lnTo>
                  <a:lnTo>
                    <a:pt x="27" y="22"/>
                  </a:lnTo>
                  <a:lnTo>
                    <a:pt x="22" y="23"/>
                  </a:lnTo>
                  <a:lnTo>
                    <a:pt x="16" y="24"/>
                  </a:lnTo>
                  <a:lnTo>
                    <a:pt x="10" y="27"/>
                  </a:lnTo>
                  <a:lnTo>
                    <a:pt x="4" y="30"/>
                  </a:lnTo>
                  <a:lnTo>
                    <a:pt x="1" y="33"/>
                  </a:lnTo>
                  <a:lnTo>
                    <a:pt x="0" y="38"/>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89" name="Freeform 220"/>
            <p:cNvSpPr>
              <a:spLocks/>
            </p:cNvSpPr>
            <p:nvPr/>
          </p:nvSpPr>
          <p:spPr bwMode="auto">
            <a:xfrm flipH="1">
              <a:off x="2112" y="2556"/>
              <a:ext cx="10" cy="10"/>
            </a:xfrm>
            <a:custGeom>
              <a:avLst/>
              <a:gdLst>
                <a:gd name="T0" fmla="*/ 1 w 20"/>
                <a:gd name="T1" fmla="*/ 1 h 19"/>
                <a:gd name="T2" fmla="*/ 1 w 20"/>
                <a:gd name="T3" fmla="*/ 1 h 19"/>
                <a:gd name="T4" fmla="*/ 1 w 20"/>
                <a:gd name="T5" fmla="*/ 1 h 19"/>
                <a:gd name="T6" fmla="*/ 1 w 20"/>
                <a:gd name="T7" fmla="*/ 1 h 19"/>
                <a:gd name="T8" fmla="*/ 1 w 20"/>
                <a:gd name="T9" fmla="*/ 0 h 19"/>
                <a:gd name="T10" fmla="*/ 1 w 20"/>
                <a:gd name="T11" fmla="*/ 1 h 19"/>
                <a:gd name="T12" fmla="*/ 1 w 20"/>
                <a:gd name="T13" fmla="*/ 1 h 19"/>
                <a:gd name="T14" fmla="*/ 1 w 20"/>
                <a:gd name="T15" fmla="*/ 1 h 19"/>
                <a:gd name="T16" fmla="*/ 0 w 20"/>
                <a:gd name="T17" fmla="*/ 1 h 19"/>
                <a:gd name="T18" fmla="*/ 1 w 20"/>
                <a:gd name="T19" fmla="*/ 1 h 19"/>
                <a:gd name="T20" fmla="*/ 1 w 20"/>
                <a:gd name="T21" fmla="*/ 1 h 19"/>
                <a:gd name="T22" fmla="*/ 1 w 20"/>
                <a:gd name="T23" fmla="*/ 1 h 19"/>
                <a:gd name="T24" fmla="*/ 1 w 20"/>
                <a:gd name="T25" fmla="*/ 1 h 19"/>
                <a:gd name="T26" fmla="*/ 1 w 20"/>
                <a:gd name="T27" fmla="*/ 1 h 19"/>
                <a:gd name="T28" fmla="*/ 1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20" y="10"/>
                  </a:moveTo>
                  <a:lnTo>
                    <a:pt x="19" y="7"/>
                  </a:lnTo>
                  <a:lnTo>
                    <a:pt x="18" y="3"/>
                  </a:lnTo>
                  <a:lnTo>
                    <a:pt x="14" y="1"/>
                  </a:lnTo>
                  <a:lnTo>
                    <a:pt x="11" y="0"/>
                  </a:lnTo>
                  <a:lnTo>
                    <a:pt x="7" y="1"/>
                  </a:lnTo>
                  <a:lnTo>
                    <a:pt x="4" y="2"/>
                  </a:lnTo>
                  <a:lnTo>
                    <a:pt x="2" y="6"/>
                  </a:lnTo>
                  <a:lnTo>
                    <a:pt x="0" y="9"/>
                  </a:lnTo>
                  <a:lnTo>
                    <a:pt x="2" y="12"/>
                  </a:lnTo>
                  <a:lnTo>
                    <a:pt x="3" y="16"/>
                  </a:lnTo>
                  <a:lnTo>
                    <a:pt x="6" y="18"/>
                  </a:lnTo>
                  <a:lnTo>
                    <a:pt x="10" y="19"/>
                  </a:lnTo>
                  <a:lnTo>
                    <a:pt x="13" y="18"/>
                  </a:lnTo>
                  <a:lnTo>
                    <a:pt x="17" y="17"/>
                  </a:lnTo>
                  <a:lnTo>
                    <a:pt x="19" y="14"/>
                  </a:lnTo>
                  <a:lnTo>
                    <a:pt x="20" y="1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90" name="Freeform 221"/>
            <p:cNvSpPr>
              <a:spLocks/>
            </p:cNvSpPr>
            <p:nvPr/>
          </p:nvSpPr>
          <p:spPr bwMode="auto">
            <a:xfrm flipH="1">
              <a:off x="2111" y="2401"/>
              <a:ext cx="135" cy="166"/>
            </a:xfrm>
            <a:custGeom>
              <a:avLst/>
              <a:gdLst>
                <a:gd name="T0" fmla="*/ 1 w 269"/>
                <a:gd name="T1" fmla="*/ 0 h 333"/>
                <a:gd name="T2" fmla="*/ 1 w 269"/>
                <a:gd name="T3" fmla="*/ 0 h 333"/>
                <a:gd name="T4" fmla="*/ 1 w 269"/>
                <a:gd name="T5" fmla="*/ 0 h 333"/>
                <a:gd name="T6" fmla="*/ 0 w 269"/>
                <a:gd name="T7" fmla="*/ 0 h 333"/>
                <a:gd name="T8" fmla="*/ 1 w 269"/>
                <a:gd name="T9" fmla="*/ 0 h 333"/>
                <a:gd name="T10" fmla="*/ 1 w 269"/>
                <a:gd name="T11" fmla="*/ 0 h 333"/>
                <a:gd name="T12" fmla="*/ 1 w 269"/>
                <a:gd name="T13" fmla="*/ 0 h 333"/>
                <a:gd name="T14" fmla="*/ 1 w 269"/>
                <a:gd name="T15" fmla="*/ 0 h 333"/>
                <a:gd name="T16" fmla="*/ 1 w 269"/>
                <a:gd name="T17" fmla="*/ 0 h 333"/>
                <a:gd name="T18" fmla="*/ 1 w 269"/>
                <a:gd name="T19" fmla="*/ 0 h 333"/>
                <a:gd name="T20" fmla="*/ 1 w 269"/>
                <a:gd name="T21" fmla="*/ 0 h 333"/>
                <a:gd name="T22" fmla="*/ 1 w 269"/>
                <a:gd name="T23" fmla="*/ 0 h 333"/>
                <a:gd name="T24" fmla="*/ 1 w 269"/>
                <a:gd name="T25" fmla="*/ 0 h 333"/>
                <a:gd name="T26" fmla="*/ 1 w 269"/>
                <a:gd name="T27" fmla="*/ 0 h 333"/>
                <a:gd name="T28" fmla="*/ 1 w 269"/>
                <a:gd name="T29" fmla="*/ 0 h 333"/>
                <a:gd name="T30" fmla="*/ 1 w 269"/>
                <a:gd name="T31" fmla="*/ 0 h 333"/>
                <a:gd name="T32" fmla="*/ 1 w 269"/>
                <a:gd name="T33" fmla="*/ 0 h 333"/>
                <a:gd name="T34" fmla="*/ 1 w 269"/>
                <a:gd name="T35" fmla="*/ 0 h 333"/>
                <a:gd name="T36" fmla="*/ 1 w 269"/>
                <a:gd name="T37" fmla="*/ 0 h 333"/>
                <a:gd name="T38" fmla="*/ 1 w 269"/>
                <a:gd name="T39" fmla="*/ 0 h 333"/>
                <a:gd name="T40" fmla="*/ 1 w 269"/>
                <a:gd name="T41" fmla="*/ 0 h 333"/>
                <a:gd name="T42" fmla="*/ 1 w 269"/>
                <a:gd name="T43" fmla="*/ 0 h 333"/>
                <a:gd name="T44" fmla="*/ 1 w 269"/>
                <a:gd name="T45" fmla="*/ 0 h 333"/>
                <a:gd name="T46" fmla="*/ 1 w 269"/>
                <a:gd name="T47" fmla="*/ 0 h 333"/>
                <a:gd name="T48" fmla="*/ 1 w 269"/>
                <a:gd name="T49" fmla="*/ 0 h 333"/>
                <a:gd name="T50" fmla="*/ 1 w 269"/>
                <a:gd name="T51" fmla="*/ 0 h 333"/>
                <a:gd name="T52" fmla="*/ 1 w 269"/>
                <a:gd name="T53" fmla="*/ 0 h 333"/>
                <a:gd name="T54" fmla="*/ 1 w 269"/>
                <a:gd name="T55" fmla="*/ 0 h 333"/>
                <a:gd name="T56" fmla="*/ 1 w 269"/>
                <a:gd name="T57" fmla="*/ 0 h 333"/>
                <a:gd name="T58" fmla="*/ 1 w 269"/>
                <a:gd name="T59" fmla="*/ 0 h 333"/>
                <a:gd name="T60" fmla="*/ 1 w 269"/>
                <a:gd name="T61" fmla="*/ 0 h 333"/>
                <a:gd name="T62" fmla="*/ 1 w 269"/>
                <a:gd name="T63" fmla="*/ 0 h 333"/>
                <a:gd name="T64" fmla="*/ 1 w 269"/>
                <a:gd name="T65" fmla="*/ 0 h 333"/>
                <a:gd name="T66" fmla="*/ 1 w 269"/>
                <a:gd name="T67" fmla="*/ 0 h 333"/>
                <a:gd name="T68" fmla="*/ 1 w 269"/>
                <a:gd name="T69" fmla="*/ 0 h 333"/>
                <a:gd name="T70" fmla="*/ 1 w 269"/>
                <a:gd name="T71" fmla="*/ 0 h 333"/>
                <a:gd name="T72" fmla="*/ 1 w 269"/>
                <a:gd name="T73" fmla="*/ 0 h 333"/>
                <a:gd name="T74" fmla="*/ 1 w 269"/>
                <a:gd name="T75" fmla="*/ 0 h 333"/>
                <a:gd name="T76" fmla="*/ 1 w 269"/>
                <a:gd name="T77" fmla="*/ 0 h 333"/>
                <a:gd name="T78" fmla="*/ 1 w 269"/>
                <a:gd name="T79" fmla="*/ 0 h 333"/>
                <a:gd name="T80" fmla="*/ 1 w 269"/>
                <a:gd name="T81" fmla="*/ 0 h 333"/>
                <a:gd name="T82" fmla="*/ 1 w 269"/>
                <a:gd name="T83" fmla="*/ 0 h 333"/>
                <a:gd name="T84" fmla="*/ 1 w 269"/>
                <a:gd name="T85" fmla="*/ 0 h 333"/>
                <a:gd name="T86" fmla="*/ 1 w 269"/>
                <a:gd name="T87" fmla="*/ 0 h 333"/>
                <a:gd name="T88" fmla="*/ 1 w 269"/>
                <a:gd name="T89" fmla="*/ 0 h 333"/>
                <a:gd name="T90" fmla="*/ 1 w 269"/>
                <a:gd name="T91" fmla="*/ 0 h 333"/>
                <a:gd name="T92" fmla="*/ 1 w 269"/>
                <a:gd name="T93" fmla="*/ 0 h 333"/>
                <a:gd name="T94" fmla="*/ 1 w 269"/>
                <a:gd name="T95" fmla="*/ 0 h 333"/>
                <a:gd name="T96" fmla="*/ 1 w 269"/>
                <a:gd name="T97" fmla="*/ 0 h 333"/>
                <a:gd name="T98" fmla="*/ 1 w 269"/>
                <a:gd name="T99" fmla="*/ 0 h 33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9"/>
                <a:gd name="T151" fmla="*/ 0 h 333"/>
                <a:gd name="T152" fmla="*/ 269 w 269"/>
                <a:gd name="T153" fmla="*/ 333 h 33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9" h="333">
                  <a:moveTo>
                    <a:pt x="15" y="282"/>
                  </a:moveTo>
                  <a:lnTo>
                    <a:pt x="8" y="279"/>
                  </a:lnTo>
                  <a:lnTo>
                    <a:pt x="3" y="274"/>
                  </a:lnTo>
                  <a:lnTo>
                    <a:pt x="1" y="271"/>
                  </a:lnTo>
                  <a:lnTo>
                    <a:pt x="1" y="267"/>
                  </a:lnTo>
                  <a:lnTo>
                    <a:pt x="1" y="261"/>
                  </a:lnTo>
                  <a:lnTo>
                    <a:pt x="1" y="252"/>
                  </a:lnTo>
                  <a:lnTo>
                    <a:pt x="0" y="243"/>
                  </a:lnTo>
                  <a:lnTo>
                    <a:pt x="0" y="236"/>
                  </a:lnTo>
                  <a:lnTo>
                    <a:pt x="1" y="228"/>
                  </a:lnTo>
                  <a:lnTo>
                    <a:pt x="2" y="216"/>
                  </a:lnTo>
                  <a:lnTo>
                    <a:pt x="4" y="205"/>
                  </a:lnTo>
                  <a:lnTo>
                    <a:pt x="6" y="193"/>
                  </a:lnTo>
                  <a:lnTo>
                    <a:pt x="9" y="172"/>
                  </a:lnTo>
                  <a:lnTo>
                    <a:pt x="16" y="136"/>
                  </a:lnTo>
                  <a:lnTo>
                    <a:pt x="23" y="101"/>
                  </a:lnTo>
                  <a:lnTo>
                    <a:pt x="26" y="82"/>
                  </a:lnTo>
                  <a:lnTo>
                    <a:pt x="29" y="73"/>
                  </a:lnTo>
                  <a:lnTo>
                    <a:pt x="30" y="60"/>
                  </a:lnTo>
                  <a:lnTo>
                    <a:pt x="32" y="47"/>
                  </a:lnTo>
                  <a:lnTo>
                    <a:pt x="34" y="37"/>
                  </a:lnTo>
                  <a:lnTo>
                    <a:pt x="35" y="32"/>
                  </a:lnTo>
                  <a:lnTo>
                    <a:pt x="38" y="28"/>
                  </a:lnTo>
                  <a:lnTo>
                    <a:pt x="41" y="22"/>
                  </a:lnTo>
                  <a:lnTo>
                    <a:pt x="45" y="17"/>
                  </a:lnTo>
                  <a:lnTo>
                    <a:pt x="49" y="12"/>
                  </a:lnTo>
                  <a:lnTo>
                    <a:pt x="56" y="8"/>
                  </a:lnTo>
                  <a:lnTo>
                    <a:pt x="63" y="3"/>
                  </a:lnTo>
                  <a:lnTo>
                    <a:pt x="72" y="1"/>
                  </a:lnTo>
                  <a:lnTo>
                    <a:pt x="80" y="0"/>
                  </a:lnTo>
                  <a:lnTo>
                    <a:pt x="88" y="0"/>
                  </a:lnTo>
                  <a:lnTo>
                    <a:pt x="97" y="2"/>
                  </a:lnTo>
                  <a:lnTo>
                    <a:pt x="103" y="6"/>
                  </a:lnTo>
                  <a:lnTo>
                    <a:pt x="110" y="12"/>
                  </a:lnTo>
                  <a:lnTo>
                    <a:pt x="115" y="18"/>
                  </a:lnTo>
                  <a:lnTo>
                    <a:pt x="120" y="28"/>
                  </a:lnTo>
                  <a:lnTo>
                    <a:pt x="123" y="38"/>
                  </a:lnTo>
                  <a:lnTo>
                    <a:pt x="126" y="59"/>
                  </a:lnTo>
                  <a:lnTo>
                    <a:pt x="124" y="74"/>
                  </a:lnTo>
                  <a:lnTo>
                    <a:pt x="117" y="88"/>
                  </a:lnTo>
                  <a:lnTo>
                    <a:pt x="108" y="102"/>
                  </a:lnTo>
                  <a:lnTo>
                    <a:pt x="106" y="112"/>
                  </a:lnTo>
                  <a:lnTo>
                    <a:pt x="105" y="130"/>
                  </a:lnTo>
                  <a:lnTo>
                    <a:pt x="101" y="154"/>
                  </a:lnTo>
                  <a:lnTo>
                    <a:pt x="95" y="180"/>
                  </a:lnTo>
                  <a:lnTo>
                    <a:pt x="91" y="192"/>
                  </a:lnTo>
                  <a:lnTo>
                    <a:pt x="86" y="205"/>
                  </a:lnTo>
                  <a:lnTo>
                    <a:pt x="82" y="216"/>
                  </a:lnTo>
                  <a:lnTo>
                    <a:pt x="78" y="223"/>
                  </a:lnTo>
                  <a:lnTo>
                    <a:pt x="76" y="228"/>
                  </a:lnTo>
                  <a:lnTo>
                    <a:pt x="76" y="231"/>
                  </a:lnTo>
                  <a:lnTo>
                    <a:pt x="77" y="234"/>
                  </a:lnTo>
                  <a:lnTo>
                    <a:pt x="80" y="234"/>
                  </a:lnTo>
                  <a:lnTo>
                    <a:pt x="86" y="234"/>
                  </a:lnTo>
                  <a:lnTo>
                    <a:pt x="91" y="234"/>
                  </a:lnTo>
                  <a:lnTo>
                    <a:pt x="97" y="235"/>
                  </a:lnTo>
                  <a:lnTo>
                    <a:pt x="101" y="236"/>
                  </a:lnTo>
                  <a:lnTo>
                    <a:pt x="107" y="238"/>
                  </a:lnTo>
                  <a:lnTo>
                    <a:pt x="113" y="241"/>
                  </a:lnTo>
                  <a:lnTo>
                    <a:pt x="118" y="242"/>
                  </a:lnTo>
                  <a:lnTo>
                    <a:pt x="124" y="244"/>
                  </a:lnTo>
                  <a:lnTo>
                    <a:pt x="131" y="246"/>
                  </a:lnTo>
                  <a:lnTo>
                    <a:pt x="137" y="249"/>
                  </a:lnTo>
                  <a:lnTo>
                    <a:pt x="145" y="252"/>
                  </a:lnTo>
                  <a:lnTo>
                    <a:pt x="152" y="256"/>
                  </a:lnTo>
                  <a:lnTo>
                    <a:pt x="159" y="260"/>
                  </a:lnTo>
                  <a:lnTo>
                    <a:pt x="166" y="264"/>
                  </a:lnTo>
                  <a:lnTo>
                    <a:pt x="173" y="267"/>
                  </a:lnTo>
                  <a:lnTo>
                    <a:pt x="178" y="271"/>
                  </a:lnTo>
                  <a:lnTo>
                    <a:pt x="186" y="274"/>
                  </a:lnTo>
                  <a:lnTo>
                    <a:pt x="197" y="280"/>
                  </a:lnTo>
                  <a:lnTo>
                    <a:pt x="209" y="286"/>
                  </a:lnTo>
                  <a:lnTo>
                    <a:pt x="224" y="292"/>
                  </a:lnTo>
                  <a:lnTo>
                    <a:pt x="237" y="299"/>
                  </a:lnTo>
                  <a:lnTo>
                    <a:pt x="249" y="305"/>
                  </a:lnTo>
                  <a:lnTo>
                    <a:pt x="258" y="309"/>
                  </a:lnTo>
                  <a:lnTo>
                    <a:pt x="262" y="311"/>
                  </a:lnTo>
                  <a:lnTo>
                    <a:pt x="266" y="313"/>
                  </a:lnTo>
                  <a:lnTo>
                    <a:pt x="268" y="317"/>
                  </a:lnTo>
                  <a:lnTo>
                    <a:pt x="269" y="321"/>
                  </a:lnTo>
                  <a:lnTo>
                    <a:pt x="268" y="325"/>
                  </a:lnTo>
                  <a:lnTo>
                    <a:pt x="266" y="328"/>
                  </a:lnTo>
                  <a:lnTo>
                    <a:pt x="262" y="330"/>
                  </a:lnTo>
                  <a:lnTo>
                    <a:pt x="258" y="332"/>
                  </a:lnTo>
                  <a:lnTo>
                    <a:pt x="252" y="333"/>
                  </a:lnTo>
                  <a:lnTo>
                    <a:pt x="243" y="333"/>
                  </a:lnTo>
                  <a:lnTo>
                    <a:pt x="229" y="332"/>
                  </a:lnTo>
                  <a:lnTo>
                    <a:pt x="212" y="330"/>
                  </a:lnTo>
                  <a:lnTo>
                    <a:pt x="191" y="329"/>
                  </a:lnTo>
                  <a:lnTo>
                    <a:pt x="169" y="326"/>
                  </a:lnTo>
                  <a:lnTo>
                    <a:pt x="146" y="323"/>
                  </a:lnTo>
                  <a:lnTo>
                    <a:pt x="124" y="320"/>
                  </a:lnTo>
                  <a:lnTo>
                    <a:pt x="105" y="315"/>
                  </a:lnTo>
                  <a:lnTo>
                    <a:pt x="97" y="313"/>
                  </a:lnTo>
                  <a:lnTo>
                    <a:pt x="85" y="310"/>
                  </a:lnTo>
                  <a:lnTo>
                    <a:pt x="72" y="305"/>
                  </a:lnTo>
                  <a:lnTo>
                    <a:pt x="58" y="299"/>
                  </a:lnTo>
                  <a:lnTo>
                    <a:pt x="45" y="294"/>
                  </a:lnTo>
                  <a:lnTo>
                    <a:pt x="33" y="289"/>
                  </a:lnTo>
                  <a:lnTo>
                    <a:pt x="22" y="284"/>
                  </a:lnTo>
                  <a:lnTo>
                    <a:pt x="15" y="282"/>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91" name="Freeform 222"/>
            <p:cNvSpPr>
              <a:spLocks/>
            </p:cNvSpPr>
            <p:nvPr/>
          </p:nvSpPr>
          <p:spPr bwMode="auto">
            <a:xfrm flipH="1">
              <a:off x="2112" y="2556"/>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1 h 19"/>
                <a:gd name="T12" fmla="*/ 1 w 20"/>
                <a:gd name="T13" fmla="*/ 1 h 19"/>
                <a:gd name="T14" fmla="*/ 1 w 20"/>
                <a:gd name="T15" fmla="*/ 0 h 19"/>
                <a:gd name="T16" fmla="*/ 1 w 20"/>
                <a:gd name="T17" fmla="*/ 0 h 19"/>
                <a:gd name="T18" fmla="*/ 1 w 20"/>
                <a:gd name="T19" fmla="*/ 1 h 19"/>
                <a:gd name="T20" fmla="*/ 1 w 20"/>
                <a:gd name="T21" fmla="*/ 1 h 19"/>
                <a:gd name="T22" fmla="*/ 0 w 20"/>
                <a:gd name="T23" fmla="*/ 1 h 19"/>
                <a:gd name="T24" fmla="*/ 0 w 20"/>
                <a:gd name="T25" fmla="*/ 1 h 19"/>
                <a:gd name="T26" fmla="*/ 1 w 20"/>
                <a:gd name="T27" fmla="*/ 1 h 19"/>
                <a:gd name="T28" fmla="*/ 1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12" y="19"/>
                  </a:moveTo>
                  <a:lnTo>
                    <a:pt x="15" y="18"/>
                  </a:lnTo>
                  <a:lnTo>
                    <a:pt x="19" y="15"/>
                  </a:lnTo>
                  <a:lnTo>
                    <a:pt x="20" y="11"/>
                  </a:lnTo>
                  <a:lnTo>
                    <a:pt x="20" y="8"/>
                  </a:lnTo>
                  <a:lnTo>
                    <a:pt x="19" y="4"/>
                  </a:lnTo>
                  <a:lnTo>
                    <a:pt x="15" y="1"/>
                  </a:lnTo>
                  <a:lnTo>
                    <a:pt x="12" y="0"/>
                  </a:lnTo>
                  <a:lnTo>
                    <a:pt x="7" y="0"/>
                  </a:lnTo>
                  <a:lnTo>
                    <a:pt x="4" y="1"/>
                  </a:lnTo>
                  <a:lnTo>
                    <a:pt x="2" y="4"/>
                  </a:lnTo>
                  <a:lnTo>
                    <a:pt x="0" y="8"/>
                  </a:lnTo>
                  <a:lnTo>
                    <a:pt x="0" y="11"/>
                  </a:lnTo>
                  <a:lnTo>
                    <a:pt x="2" y="15"/>
                  </a:lnTo>
                  <a:lnTo>
                    <a:pt x="5" y="18"/>
                  </a:lnTo>
                  <a:lnTo>
                    <a:pt x="8" y="19"/>
                  </a:lnTo>
                  <a:lnTo>
                    <a:pt x="12" y="19"/>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92" name="Freeform 223"/>
            <p:cNvSpPr>
              <a:spLocks/>
            </p:cNvSpPr>
            <p:nvPr/>
          </p:nvSpPr>
          <p:spPr bwMode="auto">
            <a:xfrm flipH="1">
              <a:off x="2202" y="2422"/>
              <a:ext cx="10" cy="10"/>
            </a:xfrm>
            <a:custGeom>
              <a:avLst/>
              <a:gdLst>
                <a:gd name="T0" fmla="*/ 1 w 19"/>
                <a:gd name="T1" fmla="*/ 1 h 18"/>
                <a:gd name="T2" fmla="*/ 1 w 19"/>
                <a:gd name="T3" fmla="*/ 1 h 18"/>
                <a:gd name="T4" fmla="*/ 1 w 19"/>
                <a:gd name="T5" fmla="*/ 1 h 18"/>
                <a:gd name="T6" fmla="*/ 1 w 19"/>
                <a:gd name="T7" fmla="*/ 1 h 18"/>
                <a:gd name="T8" fmla="*/ 1 w 19"/>
                <a:gd name="T9" fmla="*/ 1 h 18"/>
                <a:gd name="T10" fmla="*/ 1 w 19"/>
                <a:gd name="T11" fmla="*/ 1 h 18"/>
                <a:gd name="T12" fmla="*/ 1 w 19"/>
                <a:gd name="T13" fmla="*/ 1 h 18"/>
                <a:gd name="T14" fmla="*/ 1 w 19"/>
                <a:gd name="T15" fmla="*/ 0 h 18"/>
                <a:gd name="T16" fmla="*/ 1 w 19"/>
                <a:gd name="T17" fmla="*/ 0 h 18"/>
                <a:gd name="T18" fmla="*/ 1 w 19"/>
                <a:gd name="T19" fmla="*/ 1 h 18"/>
                <a:gd name="T20" fmla="*/ 1 w 19"/>
                <a:gd name="T21" fmla="*/ 1 h 18"/>
                <a:gd name="T22" fmla="*/ 0 w 19"/>
                <a:gd name="T23" fmla="*/ 1 h 18"/>
                <a:gd name="T24" fmla="*/ 0 w 19"/>
                <a:gd name="T25" fmla="*/ 1 h 18"/>
                <a:gd name="T26" fmla="*/ 1 w 19"/>
                <a:gd name="T27" fmla="*/ 1 h 18"/>
                <a:gd name="T28" fmla="*/ 1 w 19"/>
                <a:gd name="T29" fmla="*/ 1 h 18"/>
                <a:gd name="T30" fmla="*/ 1 w 19"/>
                <a:gd name="T31" fmla="*/ 1 h 18"/>
                <a:gd name="T32" fmla="*/ 1 w 19"/>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11" y="18"/>
                  </a:moveTo>
                  <a:lnTo>
                    <a:pt x="15" y="17"/>
                  </a:lnTo>
                  <a:lnTo>
                    <a:pt x="18" y="13"/>
                  </a:lnTo>
                  <a:lnTo>
                    <a:pt x="19" y="10"/>
                  </a:lnTo>
                  <a:lnTo>
                    <a:pt x="19" y="7"/>
                  </a:lnTo>
                  <a:lnTo>
                    <a:pt x="18" y="3"/>
                  </a:lnTo>
                  <a:lnTo>
                    <a:pt x="15" y="1"/>
                  </a:lnTo>
                  <a:lnTo>
                    <a:pt x="11" y="0"/>
                  </a:lnTo>
                  <a:lnTo>
                    <a:pt x="8" y="0"/>
                  </a:lnTo>
                  <a:lnTo>
                    <a:pt x="4" y="1"/>
                  </a:lnTo>
                  <a:lnTo>
                    <a:pt x="1" y="3"/>
                  </a:lnTo>
                  <a:lnTo>
                    <a:pt x="0" y="7"/>
                  </a:lnTo>
                  <a:lnTo>
                    <a:pt x="0" y="11"/>
                  </a:lnTo>
                  <a:lnTo>
                    <a:pt x="1" y="15"/>
                  </a:lnTo>
                  <a:lnTo>
                    <a:pt x="4" y="17"/>
                  </a:lnTo>
                  <a:lnTo>
                    <a:pt x="8" y="18"/>
                  </a:lnTo>
                  <a:lnTo>
                    <a:pt x="11"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93" name="Freeform 224"/>
            <p:cNvSpPr>
              <a:spLocks/>
            </p:cNvSpPr>
            <p:nvPr/>
          </p:nvSpPr>
          <p:spPr bwMode="auto">
            <a:xfrm flipH="1">
              <a:off x="2178" y="2399"/>
              <a:ext cx="65" cy="101"/>
            </a:xfrm>
            <a:custGeom>
              <a:avLst/>
              <a:gdLst>
                <a:gd name="T0" fmla="*/ 0 w 132"/>
                <a:gd name="T1" fmla="*/ 1 h 201"/>
                <a:gd name="T2" fmla="*/ 0 w 132"/>
                <a:gd name="T3" fmla="*/ 1 h 201"/>
                <a:gd name="T4" fmla="*/ 0 w 132"/>
                <a:gd name="T5" fmla="*/ 1 h 201"/>
                <a:gd name="T6" fmla="*/ 0 w 132"/>
                <a:gd name="T7" fmla="*/ 1 h 201"/>
                <a:gd name="T8" fmla="*/ 0 w 132"/>
                <a:gd name="T9" fmla="*/ 1 h 201"/>
                <a:gd name="T10" fmla="*/ 0 w 132"/>
                <a:gd name="T11" fmla="*/ 1 h 201"/>
                <a:gd name="T12" fmla="*/ 0 w 132"/>
                <a:gd name="T13" fmla="*/ 1 h 201"/>
                <a:gd name="T14" fmla="*/ 0 w 132"/>
                <a:gd name="T15" fmla="*/ 1 h 201"/>
                <a:gd name="T16" fmla="*/ 0 w 132"/>
                <a:gd name="T17" fmla="*/ 1 h 201"/>
                <a:gd name="T18" fmla="*/ 0 w 132"/>
                <a:gd name="T19" fmla="*/ 1 h 201"/>
                <a:gd name="T20" fmla="*/ 0 w 132"/>
                <a:gd name="T21" fmla="*/ 1 h 201"/>
                <a:gd name="T22" fmla="*/ 0 w 132"/>
                <a:gd name="T23" fmla="*/ 1 h 201"/>
                <a:gd name="T24" fmla="*/ 0 w 132"/>
                <a:gd name="T25" fmla="*/ 1 h 201"/>
                <a:gd name="T26" fmla="*/ 0 w 132"/>
                <a:gd name="T27" fmla="*/ 1 h 201"/>
                <a:gd name="T28" fmla="*/ 0 w 132"/>
                <a:gd name="T29" fmla="*/ 1 h 201"/>
                <a:gd name="T30" fmla="*/ 0 w 132"/>
                <a:gd name="T31" fmla="*/ 1 h 201"/>
                <a:gd name="T32" fmla="*/ 0 w 132"/>
                <a:gd name="T33" fmla="*/ 1 h 201"/>
                <a:gd name="T34" fmla="*/ 0 w 132"/>
                <a:gd name="T35" fmla="*/ 1 h 201"/>
                <a:gd name="T36" fmla="*/ 0 w 132"/>
                <a:gd name="T37" fmla="*/ 1 h 201"/>
                <a:gd name="T38" fmla="*/ 0 w 132"/>
                <a:gd name="T39" fmla="*/ 1 h 201"/>
                <a:gd name="T40" fmla="*/ 0 w 132"/>
                <a:gd name="T41" fmla="*/ 0 h 201"/>
                <a:gd name="T42" fmla="*/ 0 w 132"/>
                <a:gd name="T43" fmla="*/ 0 h 201"/>
                <a:gd name="T44" fmla="*/ 0 w 132"/>
                <a:gd name="T45" fmla="*/ 1 h 201"/>
                <a:gd name="T46" fmla="*/ 0 w 132"/>
                <a:gd name="T47" fmla="*/ 1 h 201"/>
                <a:gd name="T48" fmla="*/ 0 w 132"/>
                <a:gd name="T49" fmla="*/ 1 h 201"/>
                <a:gd name="T50" fmla="*/ 0 w 132"/>
                <a:gd name="T51" fmla="*/ 1 h 201"/>
                <a:gd name="T52" fmla="*/ 0 w 132"/>
                <a:gd name="T53" fmla="*/ 1 h 201"/>
                <a:gd name="T54" fmla="*/ 0 w 132"/>
                <a:gd name="T55" fmla="*/ 1 h 201"/>
                <a:gd name="T56" fmla="*/ 0 w 132"/>
                <a:gd name="T57" fmla="*/ 1 h 2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2"/>
                <a:gd name="T88" fmla="*/ 0 h 201"/>
                <a:gd name="T89" fmla="*/ 132 w 132"/>
                <a:gd name="T90" fmla="*/ 201 h 20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2" h="201">
                  <a:moveTo>
                    <a:pt x="0" y="179"/>
                  </a:moveTo>
                  <a:lnTo>
                    <a:pt x="8" y="185"/>
                  </a:lnTo>
                  <a:lnTo>
                    <a:pt x="19" y="190"/>
                  </a:lnTo>
                  <a:lnTo>
                    <a:pt x="30" y="193"/>
                  </a:lnTo>
                  <a:lnTo>
                    <a:pt x="43" y="196"/>
                  </a:lnTo>
                  <a:lnTo>
                    <a:pt x="56" y="199"/>
                  </a:lnTo>
                  <a:lnTo>
                    <a:pt x="68" y="200"/>
                  </a:lnTo>
                  <a:lnTo>
                    <a:pt x="81" y="201"/>
                  </a:lnTo>
                  <a:lnTo>
                    <a:pt x="91" y="201"/>
                  </a:lnTo>
                  <a:lnTo>
                    <a:pt x="97" y="185"/>
                  </a:lnTo>
                  <a:lnTo>
                    <a:pt x="104" y="165"/>
                  </a:lnTo>
                  <a:lnTo>
                    <a:pt x="110" y="143"/>
                  </a:lnTo>
                  <a:lnTo>
                    <a:pt x="116" y="122"/>
                  </a:lnTo>
                  <a:lnTo>
                    <a:pt x="121" y="101"/>
                  </a:lnTo>
                  <a:lnTo>
                    <a:pt x="126" y="84"/>
                  </a:lnTo>
                  <a:lnTo>
                    <a:pt x="128" y="70"/>
                  </a:lnTo>
                  <a:lnTo>
                    <a:pt x="131" y="62"/>
                  </a:lnTo>
                  <a:lnTo>
                    <a:pt x="132" y="38"/>
                  </a:lnTo>
                  <a:lnTo>
                    <a:pt x="124" y="19"/>
                  </a:lnTo>
                  <a:lnTo>
                    <a:pt x="109" y="6"/>
                  </a:lnTo>
                  <a:lnTo>
                    <a:pt x="90" y="0"/>
                  </a:lnTo>
                  <a:lnTo>
                    <a:pt x="69" y="0"/>
                  </a:lnTo>
                  <a:lnTo>
                    <a:pt x="50" y="6"/>
                  </a:lnTo>
                  <a:lnTo>
                    <a:pt x="34" y="21"/>
                  </a:lnTo>
                  <a:lnTo>
                    <a:pt x="23" y="43"/>
                  </a:lnTo>
                  <a:lnTo>
                    <a:pt x="19" y="66"/>
                  </a:lnTo>
                  <a:lnTo>
                    <a:pt x="12" y="109"/>
                  </a:lnTo>
                  <a:lnTo>
                    <a:pt x="4" y="153"/>
                  </a:lnTo>
                  <a:lnTo>
                    <a:pt x="0" y="179"/>
                  </a:lnTo>
                  <a:close/>
                </a:path>
              </a:pathLst>
            </a:cu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94" name="Rectangle 225"/>
            <p:cNvSpPr>
              <a:spLocks noChangeArrowheads="1"/>
            </p:cNvSpPr>
            <p:nvPr/>
          </p:nvSpPr>
          <p:spPr bwMode="auto">
            <a:xfrm flipH="1">
              <a:off x="1824" y="2574"/>
              <a:ext cx="318" cy="20"/>
            </a:xfrm>
            <a:prstGeom prst="rect">
              <a:avLst/>
            </a:prstGeom>
            <a:solidFill>
              <a:srgbClr val="7F9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l-GR"/>
            </a:p>
          </p:txBody>
        </p:sp>
        <p:sp>
          <p:nvSpPr>
            <p:cNvPr id="40195" name="Rectangle 226"/>
            <p:cNvSpPr>
              <a:spLocks noChangeArrowheads="1"/>
            </p:cNvSpPr>
            <p:nvPr/>
          </p:nvSpPr>
          <p:spPr bwMode="auto">
            <a:xfrm flipH="1">
              <a:off x="1840" y="2530"/>
              <a:ext cx="149" cy="44"/>
            </a:xfrm>
            <a:prstGeom prst="rect">
              <a:avLst/>
            </a:prstGeom>
            <a:solidFill>
              <a:srgbClr val="D6C6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l-GR"/>
            </a:p>
          </p:txBody>
        </p:sp>
        <p:sp>
          <p:nvSpPr>
            <p:cNvPr id="40196" name="Freeform 227"/>
            <p:cNvSpPr>
              <a:spLocks/>
            </p:cNvSpPr>
            <p:nvPr/>
          </p:nvSpPr>
          <p:spPr bwMode="auto">
            <a:xfrm flipH="1">
              <a:off x="1989" y="2530"/>
              <a:ext cx="54" cy="44"/>
            </a:xfrm>
            <a:custGeom>
              <a:avLst/>
              <a:gdLst>
                <a:gd name="T0" fmla="*/ 0 w 110"/>
                <a:gd name="T1" fmla="*/ 1 h 87"/>
                <a:gd name="T2" fmla="*/ 0 w 110"/>
                <a:gd name="T3" fmla="*/ 0 h 87"/>
                <a:gd name="T4" fmla="*/ 0 w 110"/>
                <a:gd name="T5" fmla="*/ 1 h 87"/>
                <a:gd name="T6" fmla="*/ 0 w 110"/>
                <a:gd name="T7" fmla="*/ 1 h 87"/>
                <a:gd name="T8" fmla="*/ 0 w 110"/>
                <a:gd name="T9" fmla="*/ 1 h 87"/>
                <a:gd name="T10" fmla="*/ 0 60000 65536"/>
                <a:gd name="T11" fmla="*/ 0 60000 65536"/>
                <a:gd name="T12" fmla="*/ 0 60000 65536"/>
                <a:gd name="T13" fmla="*/ 0 60000 65536"/>
                <a:gd name="T14" fmla="*/ 0 60000 65536"/>
                <a:gd name="T15" fmla="*/ 0 w 110"/>
                <a:gd name="T16" fmla="*/ 0 h 87"/>
                <a:gd name="T17" fmla="*/ 110 w 110"/>
                <a:gd name="T18" fmla="*/ 87 h 87"/>
              </a:gdLst>
              <a:ahLst/>
              <a:cxnLst>
                <a:cxn ang="T10">
                  <a:pos x="T0" y="T1"/>
                </a:cxn>
                <a:cxn ang="T11">
                  <a:pos x="T2" y="T3"/>
                </a:cxn>
                <a:cxn ang="T12">
                  <a:pos x="T4" y="T5"/>
                </a:cxn>
                <a:cxn ang="T13">
                  <a:pos x="T6" y="T7"/>
                </a:cxn>
                <a:cxn ang="T14">
                  <a:pos x="T8" y="T9"/>
                </a:cxn>
              </a:cxnLst>
              <a:rect l="T15" t="T16" r="T17" b="T18"/>
              <a:pathLst>
                <a:path w="110" h="87">
                  <a:moveTo>
                    <a:pt x="110" y="87"/>
                  </a:moveTo>
                  <a:lnTo>
                    <a:pt x="110" y="0"/>
                  </a:lnTo>
                  <a:lnTo>
                    <a:pt x="0" y="17"/>
                  </a:lnTo>
                  <a:lnTo>
                    <a:pt x="0" y="87"/>
                  </a:lnTo>
                  <a:lnTo>
                    <a:pt x="110" y="87"/>
                  </a:lnTo>
                  <a:close/>
                </a:path>
              </a:pathLst>
            </a:custGeom>
            <a:solidFill>
              <a:srgbClr val="B79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97" name="Freeform 228"/>
            <p:cNvSpPr>
              <a:spLocks/>
            </p:cNvSpPr>
            <p:nvPr/>
          </p:nvSpPr>
          <p:spPr bwMode="auto">
            <a:xfrm flipH="1">
              <a:off x="2117" y="2566"/>
              <a:ext cx="22" cy="8"/>
            </a:xfrm>
            <a:custGeom>
              <a:avLst/>
              <a:gdLst>
                <a:gd name="T0" fmla="*/ 1 w 44"/>
                <a:gd name="T1" fmla="*/ 1 h 16"/>
                <a:gd name="T2" fmla="*/ 1 w 44"/>
                <a:gd name="T3" fmla="*/ 0 h 16"/>
                <a:gd name="T4" fmla="*/ 1 w 44"/>
                <a:gd name="T5" fmla="*/ 1 h 16"/>
                <a:gd name="T6" fmla="*/ 1 w 44"/>
                <a:gd name="T7" fmla="*/ 1 h 16"/>
                <a:gd name="T8" fmla="*/ 1 w 44"/>
                <a:gd name="T9" fmla="*/ 1 h 16"/>
                <a:gd name="T10" fmla="*/ 0 w 44"/>
                <a:gd name="T11" fmla="*/ 1 h 16"/>
                <a:gd name="T12" fmla="*/ 0 w 44"/>
                <a:gd name="T13" fmla="*/ 1 h 16"/>
                <a:gd name="T14" fmla="*/ 0 w 44"/>
                <a:gd name="T15" fmla="*/ 1 h 16"/>
                <a:gd name="T16" fmla="*/ 0 w 44"/>
                <a:gd name="T17" fmla="*/ 1 h 16"/>
                <a:gd name="T18" fmla="*/ 0 w 44"/>
                <a:gd name="T19" fmla="*/ 1 h 16"/>
                <a:gd name="T20" fmla="*/ 0 w 44"/>
                <a:gd name="T21" fmla="*/ 1 h 16"/>
                <a:gd name="T22" fmla="*/ 1 w 44"/>
                <a:gd name="T23" fmla="*/ 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
                <a:gd name="T37" fmla="*/ 0 h 16"/>
                <a:gd name="T38" fmla="*/ 44 w 44"/>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 h="16">
                  <a:moveTo>
                    <a:pt x="44" y="16"/>
                  </a:moveTo>
                  <a:lnTo>
                    <a:pt x="44" y="0"/>
                  </a:lnTo>
                  <a:lnTo>
                    <a:pt x="4" y="6"/>
                  </a:lnTo>
                  <a:lnTo>
                    <a:pt x="2" y="6"/>
                  </a:lnTo>
                  <a:lnTo>
                    <a:pt x="1" y="6"/>
                  </a:lnTo>
                  <a:lnTo>
                    <a:pt x="0" y="7"/>
                  </a:lnTo>
                  <a:lnTo>
                    <a:pt x="0" y="8"/>
                  </a:lnTo>
                  <a:lnTo>
                    <a:pt x="0" y="11"/>
                  </a:lnTo>
                  <a:lnTo>
                    <a:pt x="0" y="13"/>
                  </a:lnTo>
                  <a:lnTo>
                    <a:pt x="0" y="15"/>
                  </a:lnTo>
                  <a:lnTo>
                    <a:pt x="0" y="16"/>
                  </a:lnTo>
                  <a:lnTo>
                    <a:pt x="44" y="16"/>
                  </a:lnTo>
                  <a:close/>
                </a:path>
              </a:pathLst>
            </a:custGeom>
            <a:solidFill>
              <a:srgbClr val="C1AA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98" name="Freeform 229"/>
            <p:cNvSpPr>
              <a:spLocks/>
            </p:cNvSpPr>
            <p:nvPr/>
          </p:nvSpPr>
          <p:spPr bwMode="auto">
            <a:xfrm flipH="1">
              <a:off x="2004" y="2553"/>
              <a:ext cx="113" cy="21"/>
            </a:xfrm>
            <a:custGeom>
              <a:avLst/>
              <a:gdLst>
                <a:gd name="T0" fmla="*/ 0 w 227"/>
                <a:gd name="T1" fmla="*/ 1 h 41"/>
                <a:gd name="T2" fmla="*/ 0 w 227"/>
                <a:gd name="T3" fmla="*/ 1 h 41"/>
                <a:gd name="T4" fmla="*/ 0 w 227"/>
                <a:gd name="T5" fmla="*/ 1 h 41"/>
                <a:gd name="T6" fmla="*/ 0 w 227"/>
                <a:gd name="T7" fmla="*/ 1 h 41"/>
                <a:gd name="T8" fmla="*/ 0 w 227"/>
                <a:gd name="T9" fmla="*/ 1 h 41"/>
                <a:gd name="T10" fmla="*/ 0 w 227"/>
                <a:gd name="T11" fmla="*/ 1 h 41"/>
                <a:gd name="T12" fmla="*/ 0 w 227"/>
                <a:gd name="T13" fmla="*/ 1 h 41"/>
                <a:gd name="T14" fmla="*/ 0 w 227"/>
                <a:gd name="T15" fmla="*/ 0 h 41"/>
                <a:gd name="T16" fmla="*/ 0 w 227"/>
                <a:gd name="T17" fmla="*/ 0 h 41"/>
                <a:gd name="T18" fmla="*/ 0 w 227"/>
                <a:gd name="T19" fmla="*/ 1 h 41"/>
                <a:gd name="T20" fmla="*/ 0 w 227"/>
                <a:gd name="T21" fmla="*/ 1 h 41"/>
                <a:gd name="T22" fmla="*/ 0 w 227"/>
                <a:gd name="T23" fmla="*/ 1 h 41"/>
                <a:gd name="T24" fmla="*/ 0 w 227"/>
                <a:gd name="T25" fmla="*/ 1 h 41"/>
                <a:gd name="T26" fmla="*/ 0 w 227"/>
                <a:gd name="T27" fmla="*/ 1 h 41"/>
                <a:gd name="T28" fmla="*/ 0 w 227"/>
                <a:gd name="T29" fmla="*/ 1 h 41"/>
                <a:gd name="T30" fmla="*/ 0 w 227"/>
                <a:gd name="T31" fmla="*/ 1 h 41"/>
                <a:gd name="T32" fmla="*/ 0 w 227"/>
                <a:gd name="T33" fmla="*/ 1 h 41"/>
                <a:gd name="T34" fmla="*/ 0 w 227"/>
                <a:gd name="T35" fmla="*/ 1 h 41"/>
                <a:gd name="T36" fmla="*/ 0 w 227"/>
                <a:gd name="T37" fmla="*/ 1 h 41"/>
                <a:gd name="T38" fmla="*/ 0 w 227"/>
                <a:gd name="T39" fmla="*/ 1 h 41"/>
                <a:gd name="T40" fmla="*/ 0 w 227"/>
                <a:gd name="T41" fmla="*/ 1 h 41"/>
                <a:gd name="T42" fmla="*/ 0 w 227"/>
                <a:gd name="T43" fmla="*/ 1 h 41"/>
                <a:gd name="T44" fmla="*/ 0 w 227"/>
                <a:gd name="T45" fmla="*/ 1 h 41"/>
                <a:gd name="T46" fmla="*/ 0 w 227"/>
                <a:gd name="T47" fmla="*/ 1 h 41"/>
                <a:gd name="T48" fmla="*/ 0 w 227"/>
                <a:gd name="T49" fmla="*/ 1 h 41"/>
                <a:gd name="T50" fmla="*/ 0 w 227"/>
                <a:gd name="T51" fmla="*/ 1 h 41"/>
                <a:gd name="T52" fmla="*/ 0 w 227"/>
                <a:gd name="T53" fmla="*/ 1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7"/>
                <a:gd name="T82" fmla="*/ 0 h 41"/>
                <a:gd name="T83" fmla="*/ 227 w 227"/>
                <a:gd name="T84" fmla="*/ 41 h 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7" h="41">
                  <a:moveTo>
                    <a:pt x="0" y="41"/>
                  </a:moveTo>
                  <a:lnTo>
                    <a:pt x="227" y="41"/>
                  </a:lnTo>
                  <a:lnTo>
                    <a:pt x="227" y="31"/>
                  </a:lnTo>
                  <a:lnTo>
                    <a:pt x="227" y="21"/>
                  </a:lnTo>
                  <a:lnTo>
                    <a:pt x="227" y="10"/>
                  </a:lnTo>
                  <a:lnTo>
                    <a:pt x="227" y="5"/>
                  </a:lnTo>
                  <a:lnTo>
                    <a:pt x="225" y="1"/>
                  </a:lnTo>
                  <a:lnTo>
                    <a:pt x="223" y="0"/>
                  </a:lnTo>
                  <a:lnTo>
                    <a:pt x="217" y="0"/>
                  </a:lnTo>
                  <a:lnTo>
                    <a:pt x="209" y="1"/>
                  </a:lnTo>
                  <a:lnTo>
                    <a:pt x="204" y="2"/>
                  </a:lnTo>
                  <a:lnTo>
                    <a:pt x="194" y="3"/>
                  </a:lnTo>
                  <a:lnTo>
                    <a:pt x="183" y="5"/>
                  </a:lnTo>
                  <a:lnTo>
                    <a:pt x="168" y="7"/>
                  </a:lnTo>
                  <a:lnTo>
                    <a:pt x="152" y="8"/>
                  </a:lnTo>
                  <a:lnTo>
                    <a:pt x="134" y="10"/>
                  </a:lnTo>
                  <a:lnTo>
                    <a:pt x="116" y="13"/>
                  </a:lnTo>
                  <a:lnTo>
                    <a:pt x="98" y="15"/>
                  </a:lnTo>
                  <a:lnTo>
                    <a:pt x="79" y="16"/>
                  </a:lnTo>
                  <a:lnTo>
                    <a:pt x="61" y="18"/>
                  </a:lnTo>
                  <a:lnTo>
                    <a:pt x="45" y="21"/>
                  </a:lnTo>
                  <a:lnTo>
                    <a:pt x="30" y="22"/>
                  </a:lnTo>
                  <a:lnTo>
                    <a:pt x="17" y="23"/>
                  </a:lnTo>
                  <a:lnTo>
                    <a:pt x="8" y="24"/>
                  </a:lnTo>
                  <a:lnTo>
                    <a:pt x="2" y="25"/>
                  </a:lnTo>
                  <a:lnTo>
                    <a:pt x="0" y="25"/>
                  </a:lnTo>
                  <a:lnTo>
                    <a:pt x="0" y="41"/>
                  </a:lnTo>
                  <a:close/>
                </a:path>
              </a:pathLst>
            </a:custGeom>
            <a:solidFill>
              <a:srgbClr val="D6C6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nvGrpSpPr>
            <p:cNvPr id="40199" name="Group 230"/>
            <p:cNvGrpSpPr>
              <a:grpSpLocks/>
            </p:cNvGrpSpPr>
            <p:nvPr/>
          </p:nvGrpSpPr>
          <p:grpSpPr bwMode="auto">
            <a:xfrm>
              <a:off x="1847" y="2256"/>
              <a:ext cx="187" cy="274"/>
              <a:chOff x="1752" y="2160"/>
              <a:chExt cx="187" cy="274"/>
            </a:xfrm>
          </p:grpSpPr>
          <p:sp>
            <p:nvSpPr>
              <p:cNvPr id="40200" name="Freeform 231"/>
              <p:cNvSpPr>
                <a:spLocks/>
              </p:cNvSpPr>
              <p:nvPr/>
            </p:nvSpPr>
            <p:spPr bwMode="auto">
              <a:xfrm flipH="1">
                <a:off x="1752" y="2160"/>
                <a:ext cx="187" cy="274"/>
              </a:xfrm>
              <a:custGeom>
                <a:avLst/>
                <a:gdLst>
                  <a:gd name="T0" fmla="*/ 1 w 302"/>
                  <a:gd name="T1" fmla="*/ 184 h 279"/>
                  <a:gd name="T2" fmla="*/ 1 w 302"/>
                  <a:gd name="T3" fmla="*/ 184 h 279"/>
                  <a:gd name="T4" fmla="*/ 1 w 302"/>
                  <a:gd name="T5" fmla="*/ 184 h 279"/>
                  <a:gd name="T6" fmla="*/ 1 w 302"/>
                  <a:gd name="T7" fmla="*/ 184 h 279"/>
                  <a:gd name="T8" fmla="*/ 1 w 302"/>
                  <a:gd name="T9" fmla="*/ 184 h 279"/>
                  <a:gd name="T10" fmla="*/ 1 w 302"/>
                  <a:gd name="T11" fmla="*/ 184 h 279"/>
                  <a:gd name="T12" fmla="*/ 1 w 302"/>
                  <a:gd name="T13" fmla="*/ 184 h 279"/>
                  <a:gd name="T14" fmla="*/ 1 w 302"/>
                  <a:gd name="T15" fmla="*/ 184 h 279"/>
                  <a:gd name="T16" fmla="*/ 1 w 302"/>
                  <a:gd name="T17" fmla="*/ 182 h 279"/>
                  <a:gd name="T18" fmla="*/ 1 w 302"/>
                  <a:gd name="T19" fmla="*/ 174 h 279"/>
                  <a:gd name="T20" fmla="*/ 1 w 302"/>
                  <a:gd name="T21" fmla="*/ 171 h 279"/>
                  <a:gd name="T22" fmla="*/ 1 w 302"/>
                  <a:gd name="T23" fmla="*/ 167 h 279"/>
                  <a:gd name="T24" fmla="*/ 1 w 302"/>
                  <a:gd name="T25" fmla="*/ 167 h 279"/>
                  <a:gd name="T26" fmla="*/ 1 w 302"/>
                  <a:gd name="T27" fmla="*/ 167 h 279"/>
                  <a:gd name="T28" fmla="*/ 1 w 302"/>
                  <a:gd name="T29" fmla="*/ 165 h 279"/>
                  <a:gd name="T30" fmla="*/ 1 w 302"/>
                  <a:gd name="T31" fmla="*/ 141 h 279"/>
                  <a:gd name="T32" fmla="*/ 1 w 302"/>
                  <a:gd name="T33" fmla="*/ 74 h 279"/>
                  <a:gd name="T34" fmla="*/ 1 w 302"/>
                  <a:gd name="T35" fmla="*/ 53 h 279"/>
                  <a:gd name="T36" fmla="*/ 1 w 302"/>
                  <a:gd name="T37" fmla="*/ 45 h 279"/>
                  <a:gd name="T38" fmla="*/ 1 w 302"/>
                  <a:gd name="T39" fmla="*/ 42 h 279"/>
                  <a:gd name="T40" fmla="*/ 1 w 302"/>
                  <a:gd name="T41" fmla="*/ 34 h 279"/>
                  <a:gd name="T42" fmla="*/ 1 w 302"/>
                  <a:gd name="T43" fmla="*/ 27 h 279"/>
                  <a:gd name="T44" fmla="*/ 1 w 302"/>
                  <a:gd name="T45" fmla="*/ 27 h 279"/>
                  <a:gd name="T46" fmla="*/ 1 w 302"/>
                  <a:gd name="T47" fmla="*/ 27 h 279"/>
                  <a:gd name="T48" fmla="*/ 1 w 302"/>
                  <a:gd name="T49" fmla="*/ 27 h 279"/>
                  <a:gd name="T50" fmla="*/ 1 w 302"/>
                  <a:gd name="T51" fmla="*/ 27 h 279"/>
                  <a:gd name="T52" fmla="*/ 1 w 302"/>
                  <a:gd name="T53" fmla="*/ 27 h 279"/>
                  <a:gd name="T54" fmla="*/ 1 w 302"/>
                  <a:gd name="T55" fmla="*/ 22 h 279"/>
                  <a:gd name="T56" fmla="*/ 1 w 302"/>
                  <a:gd name="T57" fmla="*/ 16 h 279"/>
                  <a:gd name="T58" fmla="*/ 1 w 302"/>
                  <a:gd name="T59" fmla="*/ 8 h 279"/>
                  <a:gd name="T60" fmla="*/ 1 w 302"/>
                  <a:gd name="T61" fmla="*/ 3 h 279"/>
                  <a:gd name="T62" fmla="*/ 1 w 302"/>
                  <a:gd name="T63" fmla="*/ 0 h 279"/>
                  <a:gd name="T64" fmla="*/ 1 w 302"/>
                  <a:gd name="T65" fmla="*/ 0 h 279"/>
                  <a:gd name="T66" fmla="*/ 1 w 302"/>
                  <a:gd name="T67" fmla="*/ 3 h 279"/>
                  <a:gd name="T68" fmla="*/ 1 w 302"/>
                  <a:gd name="T69" fmla="*/ 11 h 279"/>
                  <a:gd name="T70" fmla="*/ 1 w 302"/>
                  <a:gd name="T71" fmla="*/ 22 h 279"/>
                  <a:gd name="T72" fmla="*/ 1 w 302"/>
                  <a:gd name="T73" fmla="*/ 27 h 279"/>
                  <a:gd name="T74" fmla="*/ 1 w 302"/>
                  <a:gd name="T75" fmla="*/ 27 h 279"/>
                  <a:gd name="T76" fmla="*/ 0 w 302"/>
                  <a:gd name="T77" fmla="*/ 27 h 279"/>
                  <a:gd name="T78" fmla="*/ 0 w 302"/>
                  <a:gd name="T79" fmla="*/ 60 h 279"/>
                  <a:gd name="T80" fmla="*/ 0 w 302"/>
                  <a:gd name="T81" fmla="*/ 137 h 279"/>
                  <a:gd name="T82" fmla="*/ 0 w 302"/>
                  <a:gd name="T83" fmla="*/ 165 h 279"/>
                  <a:gd name="T84" fmla="*/ 1 w 302"/>
                  <a:gd name="T85" fmla="*/ 169 h 279"/>
                  <a:gd name="T86" fmla="*/ 1 w 302"/>
                  <a:gd name="T87" fmla="*/ 171 h 279"/>
                  <a:gd name="T88" fmla="*/ 1 w 302"/>
                  <a:gd name="T89" fmla="*/ 172 h 279"/>
                  <a:gd name="T90" fmla="*/ 1 w 302"/>
                  <a:gd name="T91" fmla="*/ 176 h 279"/>
                  <a:gd name="T92" fmla="*/ 1 w 302"/>
                  <a:gd name="T93" fmla="*/ 184 h 2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02"/>
                  <a:gd name="T142" fmla="*/ 0 h 279"/>
                  <a:gd name="T143" fmla="*/ 302 w 302"/>
                  <a:gd name="T144" fmla="*/ 279 h 27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02" h="279">
                    <a:moveTo>
                      <a:pt x="56" y="279"/>
                    </a:moveTo>
                    <a:lnTo>
                      <a:pt x="59" y="279"/>
                    </a:lnTo>
                    <a:lnTo>
                      <a:pt x="66" y="279"/>
                    </a:lnTo>
                    <a:lnTo>
                      <a:pt x="76" y="279"/>
                    </a:lnTo>
                    <a:lnTo>
                      <a:pt x="89" y="279"/>
                    </a:lnTo>
                    <a:lnTo>
                      <a:pt x="105" y="279"/>
                    </a:lnTo>
                    <a:lnTo>
                      <a:pt x="122" y="279"/>
                    </a:lnTo>
                    <a:lnTo>
                      <a:pt x="140" y="279"/>
                    </a:lnTo>
                    <a:lnTo>
                      <a:pt x="160" y="279"/>
                    </a:lnTo>
                    <a:lnTo>
                      <a:pt x="180" y="279"/>
                    </a:lnTo>
                    <a:lnTo>
                      <a:pt x="198" y="279"/>
                    </a:lnTo>
                    <a:lnTo>
                      <a:pt x="215" y="279"/>
                    </a:lnTo>
                    <a:lnTo>
                      <a:pt x="230" y="279"/>
                    </a:lnTo>
                    <a:lnTo>
                      <a:pt x="244" y="279"/>
                    </a:lnTo>
                    <a:lnTo>
                      <a:pt x="254" y="279"/>
                    </a:lnTo>
                    <a:lnTo>
                      <a:pt x="260" y="279"/>
                    </a:lnTo>
                    <a:lnTo>
                      <a:pt x="263" y="279"/>
                    </a:lnTo>
                    <a:lnTo>
                      <a:pt x="263" y="275"/>
                    </a:lnTo>
                    <a:lnTo>
                      <a:pt x="264" y="269"/>
                    </a:lnTo>
                    <a:lnTo>
                      <a:pt x="265" y="263"/>
                    </a:lnTo>
                    <a:lnTo>
                      <a:pt x="265" y="259"/>
                    </a:lnTo>
                    <a:lnTo>
                      <a:pt x="274" y="257"/>
                    </a:lnTo>
                    <a:lnTo>
                      <a:pt x="278" y="250"/>
                    </a:lnTo>
                    <a:lnTo>
                      <a:pt x="280" y="250"/>
                    </a:lnTo>
                    <a:lnTo>
                      <a:pt x="284" y="250"/>
                    </a:lnTo>
                    <a:lnTo>
                      <a:pt x="290" y="250"/>
                    </a:lnTo>
                    <a:lnTo>
                      <a:pt x="294" y="250"/>
                    </a:lnTo>
                    <a:lnTo>
                      <a:pt x="296" y="250"/>
                    </a:lnTo>
                    <a:lnTo>
                      <a:pt x="299" y="249"/>
                    </a:lnTo>
                    <a:lnTo>
                      <a:pt x="301" y="247"/>
                    </a:lnTo>
                    <a:lnTo>
                      <a:pt x="302" y="242"/>
                    </a:lnTo>
                    <a:lnTo>
                      <a:pt x="302" y="216"/>
                    </a:lnTo>
                    <a:lnTo>
                      <a:pt x="302" y="164"/>
                    </a:lnTo>
                    <a:lnTo>
                      <a:pt x="302" y="111"/>
                    </a:lnTo>
                    <a:lnTo>
                      <a:pt x="302" y="82"/>
                    </a:lnTo>
                    <a:lnTo>
                      <a:pt x="301" y="76"/>
                    </a:lnTo>
                    <a:lnTo>
                      <a:pt x="298" y="72"/>
                    </a:lnTo>
                    <a:lnTo>
                      <a:pt x="295" y="68"/>
                    </a:lnTo>
                    <a:lnTo>
                      <a:pt x="290" y="66"/>
                    </a:lnTo>
                    <a:lnTo>
                      <a:pt x="286" y="65"/>
                    </a:lnTo>
                    <a:lnTo>
                      <a:pt x="279" y="61"/>
                    </a:lnTo>
                    <a:lnTo>
                      <a:pt x="269" y="57"/>
                    </a:lnTo>
                    <a:lnTo>
                      <a:pt x="260" y="53"/>
                    </a:lnTo>
                    <a:lnTo>
                      <a:pt x="251" y="49"/>
                    </a:lnTo>
                    <a:lnTo>
                      <a:pt x="243" y="45"/>
                    </a:lnTo>
                    <a:lnTo>
                      <a:pt x="237" y="43"/>
                    </a:lnTo>
                    <a:lnTo>
                      <a:pt x="235" y="42"/>
                    </a:lnTo>
                    <a:lnTo>
                      <a:pt x="235" y="41"/>
                    </a:lnTo>
                    <a:lnTo>
                      <a:pt x="235" y="38"/>
                    </a:lnTo>
                    <a:lnTo>
                      <a:pt x="235" y="36"/>
                    </a:lnTo>
                    <a:lnTo>
                      <a:pt x="235" y="33"/>
                    </a:lnTo>
                    <a:lnTo>
                      <a:pt x="233" y="30"/>
                    </a:lnTo>
                    <a:lnTo>
                      <a:pt x="229" y="27"/>
                    </a:lnTo>
                    <a:lnTo>
                      <a:pt x="225" y="24"/>
                    </a:lnTo>
                    <a:lnTo>
                      <a:pt x="220" y="22"/>
                    </a:lnTo>
                    <a:lnTo>
                      <a:pt x="211" y="20"/>
                    </a:lnTo>
                    <a:lnTo>
                      <a:pt x="200" y="16"/>
                    </a:lnTo>
                    <a:lnTo>
                      <a:pt x="189" y="13"/>
                    </a:lnTo>
                    <a:lnTo>
                      <a:pt x="176" y="8"/>
                    </a:lnTo>
                    <a:lnTo>
                      <a:pt x="166" y="6"/>
                    </a:lnTo>
                    <a:lnTo>
                      <a:pt x="158" y="3"/>
                    </a:lnTo>
                    <a:lnTo>
                      <a:pt x="153" y="1"/>
                    </a:lnTo>
                    <a:lnTo>
                      <a:pt x="147" y="0"/>
                    </a:lnTo>
                    <a:lnTo>
                      <a:pt x="143" y="0"/>
                    </a:lnTo>
                    <a:lnTo>
                      <a:pt x="137" y="0"/>
                    </a:lnTo>
                    <a:lnTo>
                      <a:pt x="131" y="1"/>
                    </a:lnTo>
                    <a:lnTo>
                      <a:pt x="124" y="3"/>
                    </a:lnTo>
                    <a:lnTo>
                      <a:pt x="112" y="6"/>
                    </a:lnTo>
                    <a:lnTo>
                      <a:pt x="93" y="11"/>
                    </a:lnTo>
                    <a:lnTo>
                      <a:pt x="74" y="16"/>
                    </a:lnTo>
                    <a:lnTo>
                      <a:pt x="53" y="22"/>
                    </a:lnTo>
                    <a:lnTo>
                      <a:pt x="36" y="27"/>
                    </a:lnTo>
                    <a:lnTo>
                      <a:pt x="22" y="30"/>
                    </a:lnTo>
                    <a:lnTo>
                      <a:pt x="16" y="31"/>
                    </a:lnTo>
                    <a:lnTo>
                      <a:pt x="7" y="35"/>
                    </a:lnTo>
                    <a:lnTo>
                      <a:pt x="2" y="38"/>
                    </a:lnTo>
                    <a:lnTo>
                      <a:pt x="0" y="44"/>
                    </a:lnTo>
                    <a:lnTo>
                      <a:pt x="0" y="52"/>
                    </a:lnTo>
                    <a:lnTo>
                      <a:pt x="0" y="83"/>
                    </a:lnTo>
                    <a:lnTo>
                      <a:pt x="0" y="147"/>
                    </a:lnTo>
                    <a:lnTo>
                      <a:pt x="0" y="210"/>
                    </a:lnTo>
                    <a:lnTo>
                      <a:pt x="0" y="242"/>
                    </a:lnTo>
                    <a:lnTo>
                      <a:pt x="0" y="247"/>
                    </a:lnTo>
                    <a:lnTo>
                      <a:pt x="1" y="250"/>
                    </a:lnTo>
                    <a:lnTo>
                      <a:pt x="3" y="254"/>
                    </a:lnTo>
                    <a:lnTo>
                      <a:pt x="6" y="255"/>
                    </a:lnTo>
                    <a:lnTo>
                      <a:pt x="9" y="256"/>
                    </a:lnTo>
                    <a:lnTo>
                      <a:pt x="14" y="258"/>
                    </a:lnTo>
                    <a:lnTo>
                      <a:pt x="18" y="259"/>
                    </a:lnTo>
                    <a:lnTo>
                      <a:pt x="19" y="259"/>
                    </a:lnTo>
                    <a:lnTo>
                      <a:pt x="24" y="265"/>
                    </a:lnTo>
                    <a:lnTo>
                      <a:pt x="45" y="269"/>
                    </a:lnTo>
                    <a:lnTo>
                      <a:pt x="56" y="279"/>
                    </a:lnTo>
                    <a:close/>
                  </a:path>
                </a:pathLst>
              </a:custGeom>
              <a:solidFill>
                <a:srgbClr val="D6C6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201" name="Freeform 232"/>
              <p:cNvSpPr>
                <a:spLocks/>
              </p:cNvSpPr>
              <p:nvPr/>
            </p:nvSpPr>
            <p:spPr bwMode="auto">
              <a:xfrm flipH="1">
                <a:off x="1794" y="2162"/>
                <a:ext cx="47" cy="240"/>
              </a:xfrm>
              <a:custGeom>
                <a:avLst/>
                <a:gdLst>
                  <a:gd name="T0" fmla="*/ 0 w 97"/>
                  <a:gd name="T1" fmla="*/ 1 h 245"/>
                  <a:gd name="T2" fmla="*/ 0 w 97"/>
                  <a:gd name="T3" fmla="*/ 3 h 245"/>
                  <a:gd name="T4" fmla="*/ 0 w 97"/>
                  <a:gd name="T5" fmla="*/ 6 h 245"/>
                  <a:gd name="T6" fmla="*/ 0 w 97"/>
                  <a:gd name="T7" fmla="*/ 8 h 245"/>
                  <a:gd name="T8" fmla="*/ 0 w 97"/>
                  <a:gd name="T9" fmla="*/ 13 h 245"/>
                  <a:gd name="T10" fmla="*/ 0 w 97"/>
                  <a:gd name="T11" fmla="*/ 16 h 245"/>
                  <a:gd name="T12" fmla="*/ 0 w 97"/>
                  <a:gd name="T13" fmla="*/ 20 h 245"/>
                  <a:gd name="T14" fmla="*/ 0 w 97"/>
                  <a:gd name="T15" fmla="*/ 22 h 245"/>
                  <a:gd name="T16" fmla="*/ 0 w 97"/>
                  <a:gd name="T17" fmla="*/ 24 h 245"/>
                  <a:gd name="T18" fmla="*/ 0 w 97"/>
                  <a:gd name="T19" fmla="*/ 24 h 245"/>
                  <a:gd name="T20" fmla="*/ 0 w 97"/>
                  <a:gd name="T21" fmla="*/ 24 h 245"/>
                  <a:gd name="T22" fmla="*/ 0 w 97"/>
                  <a:gd name="T23" fmla="*/ 24 h 245"/>
                  <a:gd name="T24" fmla="*/ 0 w 97"/>
                  <a:gd name="T25" fmla="*/ 24 h 245"/>
                  <a:gd name="T26" fmla="*/ 0 w 97"/>
                  <a:gd name="T27" fmla="*/ 42 h 245"/>
                  <a:gd name="T28" fmla="*/ 0 w 97"/>
                  <a:gd name="T29" fmla="*/ 80 h 245"/>
                  <a:gd name="T30" fmla="*/ 0 w 97"/>
                  <a:gd name="T31" fmla="*/ 120 h 245"/>
                  <a:gd name="T32" fmla="*/ 0 w 97"/>
                  <a:gd name="T33" fmla="*/ 144 h 245"/>
                  <a:gd name="T34" fmla="*/ 0 w 97"/>
                  <a:gd name="T35" fmla="*/ 147 h 245"/>
                  <a:gd name="T36" fmla="*/ 0 w 97"/>
                  <a:gd name="T37" fmla="*/ 150 h 245"/>
                  <a:gd name="T38" fmla="*/ 0 w 97"/>
                  <a:gd name="T39" fmla="*/ 153 h 245"/>
                  <a:gd name="T40" fmla="*/ 0 w 97"/>
                  <a:gd name="T41" fmla="*/ 153 h 245"/>
                  <a:gd name="T42" fmla="*/ 0 w 97"/>
                  <a:gd name="T43" fmla="*/ 153 h 245"/>
                  <a:gd name="T44" fmla="*/ 0 w 97"/>
                  <a:gd name="T45" fmla="*/ 153 h 245"/>
                  <a:gd name="T46" fmla="*/ 0 w 97"/>
                  <a:gd name="T47" fmla="*/ 153 h 245"/>
                  <a:gd name="T48" fmla="*/ 0 w 97"/>
                  <a:gd name="T49" fmla="*/ 153 h 245"/>
                  <a:gd name="T50" fmla="*/ 0 w 97"/>
                  <a:gd name="T51" fmla="*/ 153 h 245"/>
                  <a:gd name="T52" fmla="*/ 0 w 97"/>
                  <a:gd name="T53" fmla="*/ 153 h 245"/>
                  <a:gd name="T54" fmla="*/ 0 w 97"/>
                  <a:gd name="T55" fmla="*/ 153 h 245"/>
                  <a:gd name="T56" fmla="*/ 0 w 97"/>
                  <a:gd name="T57" fmla="*/ 153 h 245"/>
                  <a:gd name="T58" fmla="*/ 0 w 97"/>
                  <a:gd name="T59" fmla="*/ 152 h 245"/>
                  <a:gd name="T60" fmla="*/ 0 w 97"/>
                  <a:gd name="T61" fmla="*/ 150 h 245"/>
                  <a:gd name="T62" fmla="*/ 0 w 97"/>
                  <a:gd name="T63" fmla="*/ 148 h 245"/>
                  <a:gd name="T64" fmla="*/ 0 w 97"/>
                  <a:gd name="T65" fmla="*/ 147 h 245"/>
                  <a:gd name="T66" fmla="*/ 0 w 97"/>
                  <a:gd name="T67" fmla="*/ 121 h 245"/>
                  <a:gd name="T68" fmla="*/ 0 w 97"/>
                  <a:gd name="T69" fmla="*/ 75 h 245"/>
                  <a:gd name="T70" fmla="*/ 0 w 97"/>
                  <a:gd name="T71" fmla="*/ 24 h 245"/>
                  <a:gd name="T72" fmla="*/ 0 w 97"/>
                  <a:gd name="T73" fmla="*/ 8 h 245"/>
                  <a:gd name="T74" fmla="*/ 0 w 97"/>
                  <a:gd name="T75" fmla="*/ 6 h 245"/>
                  <a:gd name="T76" fmla="*/ 0 w 97"/>
                  <a:gd name="T77" fmla="*/ 4 h 245"/>
                  <a:gd name="T78" fmla="*/ 0 w 97"/>
                  <a:gd name="T79" fmla="*/ 1 h 245"/>
                  <a:gd name="T80" fmla="*/ 0 w 97"/>
                  <a:gd name="T81" fmla="*/ 0 h 245"/>
                  <a:gd name="T82" fmla="*/ 0 w 97"/>
                  <a:gd name="T83" fmla="*/ 1 h 245"/>
                  <a:gd name="T84" fmla="*/ 0 w 97"/>
                  <a:gd name="T85" fmla="*/ 1 h 245"/>
                  <a:gd name="T86" fmla="*/ 0 w 97"/>
                  <a:gd name="T87" fmla="*/ 1 h 245"/>
                  <a:gd name="T88" fmla="*/ 0 w 97"/>
                  <a:gd name="T89" fmla="*/ 1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7"/>
                  <a:gd name="T136" fmla="*/ 0 h 245"/>
                  <a:gd name="T137" fmla="*/ 97 w 97"/>
                  <a:gd name="T138" fmla="*/ 245 h 2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7" h="245">
                    <a:moveTo>
                      <a:pt x="15" y="1"/>
                    </a:moveTo>
                    <a:lnTo>
                      <a:pt x="20" y="3"/>
                    </a:lnTo>
                    <a:lnTo>
                      <a:pt x="28" y="6"/>
                    </a:lnTo>
                    <a:lnTo>
                      <a:pt x="38" y="8"/>
                    </a:lnTo>
                    <a:lnTo>
                      <a:pt x="51" y="13"/>
                    </a:lnTo>
                    <a:lnTo>
                      <a:pt x="62" y="16"/>
                    </a:lnTo>
                    <a:lnTo>
                      <a:pt x="73" y="20"/>
                    </a:lnTo>
                    <a:lnTo>
                      <a:pt x="82" y="22"/>
                    </a:lnTo>
                    <a:lnTo>
                      <a:pt x="87" y="24"/>
                    </a:lnTo>
                    <a:lnTo>
                      <a:pt x="91" y="27"/>
                    </a:lnTo>
                    <a:lnTo>
                      <a:pt x="95" y="30"/>
                    </a:lnTo>
                    <a:lnTo>
                      <a:pt x="97" y="33"/>
                    </a:lnTo>
                    <a:lnTo>
                      <a:pt x="97" y="36"/>
                    </a:lnTo>
                    <a:lnTo>
                      <a:pt x="97" y="65"/>
                    </a:lnTo>
                    <a:lnTo>
                      <a:pt x="97" y="129"/>
                    </a:lnTo>
                    <a:lnTo>
                      <a:pt x="97" y="196"/>
                    </a:lnTo>
                    <a:lnTo>
                      <a:pt x="97" y="231"/>
                    </a:lnTo>
                    <a:lnTo>
                      <a:pt x="96" y="236"/>
                    </a:lnTo>
                    <a:lnTo>
                      <a:pt x="95" y="241"/>
                    </a:lnTo>
                    <a:lnTo>
                      <a:pt x="92" y="244"/>
                    </a:lnTo>
                    <a:lnTo>
                      <a:pt x="89" y="245"/>
                    </a:lnTo>
                    <a:lnTo>
                      <a:pt x="84" y="245"/>
                    </a:lnTo>
                    <a:lnTo>
                      <a:pt x="74" y="245"/>
                    </a:lnTo>
                    <a:lnTo>
                      <a:pt x="60" y="245"/>
                    </a:lnTo>
                    <a:lnTo>
                      <a:pt x="45" y="245"/>
                    </a:lnTo>
                    <a:lnTo>
                      <a:pt x="29" y="245"/>
                    </a:lnTo>
                    <a:lnTo>
                      <a:pt x="15" y="245"/>
                    </a:lnTo>
                    <a:lnTo>
                      <a:pt x="5" y="245"/>
                    </a:lnTo>
                    <a:lnTo>
                      <a:pt x="0" y="245"/>
                    </a:lnTo>
                    <a:lnTo>
                      <a:pt x="6" y="243"/>
                    </a:lnTo>
                    <a:lnTo>
                      <a:pt x="9" y="241"/>
                    </a:lnTo>
                    <a:lnTo>
                      <a:pt x="11" y="237"/>
                    </a:lnTo>
                    <a:lnTo>
                      <a:pt x="12" y="234"/>
                    </a:lnTo>
                    <a:lnTo>
                      <a:pt x="12" y="197"/>
                    </a:lnTo>
                    <a:lnTo>
                      <a:pt x="12" y="121"/>
                    </a:lnTo>
                    <a:lnTo>
                      <a:pt x="12" y="45"/>
                    </a:lnTo>
                    <a:lnTo>
                      <a:pt x="12" y="8"/>
                    </a:lnTo>
                    <a:lnTo>
                      <a:pt x="11" y="6"/>
                    </a:lnTo>
                    <a:lnTo>
                      <a:pt x="9" y="4"/>
                    </a:lnTo>
                    <a:lnTo>
                      <a:pt x="7" y="1"/>
                    </a:lnTo>
                    <a:lnTo>
                      <a:pt x="5" y="0"/>
                    </a:lnTo>
                    <a:lnTo>
                      <a:pt x="8" y="1"/>
                    </a:lnTo>
                    <a:lnTo>
                      <a:pt x="11" y="1"/>
                    </a:lnTo>
                    <a:lnTo>
                      <a:pt x="13" y="1"/>
                    </a:lnTo>
                    <a:lnTo>
                      <a:pt x="15" y="1"/>
                    </a:lnTo>
                    <a:close/>
                  </a:path>
                </a:pathLst>
              </a:custGeom>
              <a:solidFill>
                <a:srgbClr val="B79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202" name="Freeform 233"/>
              <p:cNvSpPr>
                <a:spLocks/>
              </p:cNvSpPr>
              <p:nvPr/>
            </p:nvSpPr>
            <p:spPr bwMode="auto">
              <a:xfrm flipH="1">
                <a:off x="1755" y="2414"/>
                <a:ext cx="170" cy="20"/>
              </a:xfrm>
              <a:custGeom>
                <a:avLst/>
                <a:gdLst>
                  <a:gd name="T0" fmla="*/ 1 w 246"/>
                  <a:gd name="T1" fmla="*/ 0 h 20"/>
                  <a:gd name="T2" fmla="*/ 1 w 246"/>
                  <a:gd name="T3" fmla="*/ 4 h 20"/>
                  <a:gd name="T4" fmla="*/ 1 w 246"/>
                  <a:gd name="T5" fmla="*/ 10 h 20"/>
                  <a:gd name="T6" fmla="*/ 1 w 246"/>
                  <a:gd name="T7" fmla="*/ 16 h 20"/>
                  <a:gd name="T8" fmla="*/ 1 w 246"/>
                  <a:gd name="T9" fmla="*/ 20 h 20"/>
                  <a:gd name="T10" fmla="*/ 1 w 246"/>
                  <a:gd name="T11" fmla="*/ 20 h 20"/>
                  <a:gd name="T12" fmla="*/ 1 w 246"/>
                  <a:gd name="T13" fmla="*/ 20 h 20"/>
                  <a:gd name="T14" fmla="*/ 1 w 246"/>
                  <a:gd name="T15" fmla="*/ 20 h 20"/>
                  <a:gd name="T16" fmla="*/ 1 w 246"/>
                  <a:gd name="T17" fmla="*/ 20 h 20"/>
                  <a:gd name="T18" fmla="*/ 1 w 246"/>
                  <a:gd name="T19" fmla="*/ 20 h 20"/>
                  <a:gd name="T20" fmla="*/ 1 w 246"/>
                  <a:gd name="T21" fmla="*/ 20 h 20"/>
                  <a:gd name="T22" fmla="*/ 1 w 246"/>
                  <a:gd name="T23" fmla="*/ 20 h 20"/>
                  <a:gd name="T24" fmla="*/ 1 w 246"/>
                  <a:gd name="T25" fmla="*/ 20 h 20"/>
                  <a:gd name="T26" fmla="*/ 1 w 246"/>
                  <a:gd name="T27" fmla="*/ 20 h 20"/>
                  <a:gd name="T28" fmla="*/ 1 w 246"/>
                  <a:gd name="T29" fmla="*/ 20 h 20"/>
                  <a:gd name="T30" fmla="*/ 1 w 246"/>
                  <a:gd name="T31" fmla="*/ 20 h 20"/>
                  <a:gd name="T32" fmla="*/ 1 w 246"/>
                  <a:gd name="T33" fmla="*/ 20 h 20"/>
                  <a:gd name="T34" fmla="*/ 1 w 246"/>
                  <a:gd name="T35" fmla="*/ 20 h 20"/>
                  <a:gd name="T36" fmla="*/ 1 w 246"/>
                  <a:gd name="T37" fmla="*/ 20 h 20"/>
                  <a:gd name="T38" fmla="*/ 1 w 246"/>
                  <a:gd name="T39" fmla="*/ 20 h 20"/>
                  <a:gd name="T40" fmla="*/ 1 w 246"/>
                  <a:gd name="T41" fmla="*/ 20 h 20"/>
                  <a:gd name="T42" fmla="*/ 1 w 246"/>
                  <a:gd name="T43" fmla="*/ 10 h 20"/>
                  <a:gd name="T44" fmla="*/ 1 w 246"/>
                  <a:gd name="T45" fmla="*/ 6 h 20"/>
                  <a:gd name="T46" fmla="*/ 0 w 246"/>
                  <a:gd name="T47" fmla="*/ 0 h 20"/>
                  <a:gd name="T48" fmla="*/ 1 w 246"/>
                  <a:gd name="T49" fmla="*/ 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6"/>
                  <a:gd name="T76" fmla="*/ 0 h 20"/>
                  <a:gd name="T77" fmla="*/ 246 w 246"/>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6" h="20">
                    <a:moveTo>
                      <a:pt x="246" y="0"/>
                    </a:moveTo>
                    <a:lnTo>
                      <a:pt x="246" y="4"/>
                    </a:lnTo>
                    <a:lnTo>
                      <a:pt x="245" y="10"/>
                    </a:lnTo>
                    <a:lnTo>
                      <a:pt x="244" y="16"/>
                    </a:lnTo>
                    <a:lnTo>
                      <a:pt x="244" y="20"/>
                    </a:lnTo>
                    <a:lnTo>
                      <a:pt x="241" y="20"/>
                    </a:lnTo>
                    <a:lnTo>
                      <a:pt x="235" y="20"/>
                    </a:lnTo>
                    <a:lnTo>
                      <a:pt x="225" y="20"/>
                    </a:lnTo>
                    <a:lnTo>
                      <a:pt x="211" y="20"/>
                    </a:lnTo>
                    <a:lnTo>
                      <a:pt x="196" y="20"/>
                    </a:lnTo>
                    <a:lnTo>
                      <a:pt x="179" y="20"/>
                    </a:lnTo>
                    <a:lnTo>
                      <a:pt x="161" y="20"/>
                    </a:lnTo>
                    <a:lnTo>
                      <a:pt x="141" y="20"/>
                    </a:lnTo>
                    <a:lnTo>
                      <a:pt x="121" y="20"/>
                    </a:lnTo>
                    <a:lnTo>
                      <a:pt x="103" y="20"/>
                    </a:lnTo>
                    <a:lnTo>
                      <a:pt x="86" y="20"/>
                    </a:lnTo>
                    <a:lnTo>
                      <a:pt x="70" y="20"/>
                    </a:lnTo>
                    <a:lnTo>
                      <a:pt x="57" y="20"/>
                    </a:lnTo>
                    <a:lnTo>
                      <a:pt x="47" y="20"/>
                    </a:lnTo>
                    <a:lnTo>
                      <a:pt x="40" y="20"/>
                    </a:lnTo>
                    <a:lnTo>
                      <a:pt x="37" y="20"/>
                    </a:lnTo>
                    <a:lnTo>
                      <a:pt x="26" y="10"/>
                    </a:lnTo>
                    <a:lnTo>
                      <a:pt x="5" y="6"/>
                    </a:lnTo>
                    <a:lnTo>
                      <a:pt x="0" y="0"/>
                    </a:lnTo>
                    <a:lnTo>
                      <a:pt x="246" y="0"/>
                    </a:lnTo>
                    <a:close/>
                  </a:path>
                </a:pathLst>
              </a:custGeom>
              <a:solidFill>
                <a:srgbClr val="9972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203" name="Freeform 234"/>
              <p:cNvSpPr>
                <a:spLocks/>
              </p:cNvSpPr>
              <p:nvPr/>
            </p:nvSpPr>
            <p:spPr bwMode="auto">
              <a:xfrm flipH="1">
                <a:off x="1850" y="2184"/>
                <a:ext cx="76" cy="207"/>
              </a:xfrm>
              <a:custGeom>
                <a:avLst/>
                <a:gdLst>
                  <a:gd name="T0" fmla="*/ 1 w 111"/>
                  <a:gd name="T1" fmla="*/ 3 h 209"/>
                  <a:gd name="T2" fmla="*/ 1 w 111"/>
                  <a:gd name="T3" fmla="*/ 5 h 209"/>
                  <a:gd name="T4" fmla="*/ 1 w 111"/>
                  <a:gd name="T5" fmla="*/ 8 h 209"/>
                  <a:gd name="T6" fmla="*/ 1 w 111"/>
                  <a:gd name="T7" fmla="*/ 11 h 209"/>
                  <a:gd name="T8" fmla="*/ 1 w 111"/>
                  <a:gd name="T9" fmla="*/ 13 h 209"/>
                  <a:gd name="T10" fmla="*/ 1 w 111"/>
                  <a:gd name="T11" fmla="*/ 17 h 209"/>
                  <a:gd name="T12" fmla="*/ 1 w 111"/>
                  <a:gd name="T13" fmla="*/ 20 h 209"/>
                  <a:gd name="T14" fmla="*/ 1 w 111"/>
                  <a:gd name="T15" fmla="*/ 24 h 209"/>
                  <a:gd name="T16" fmla="*/ 1 w 111"/>
                  <a:gd name="T17" fmla="*/ 27 h 209"/>
                  <a:gd name="T18" fmla="*/ 1 w 111"/>
                  <a:gd name="T19" fmla="*/ 28 h 209"/>
                  <a:gd name="T20" fmla="*/ 1 w 111"/>
                  <a:gd name="T21" fmla="*/ 30 h 209"/>
                  <a:gd name="T22" fmla="*/ 1 w 111"/>
                  <a:gd name="T23" fmla="*/ 31 h 209"/>
                  <a:gd name="T24" fmla="*/ 1 w 111"/>
                  <a:gd name="T25" fmla="*/ 33 h 209"/>
                  <a:gd name="T26" fmla="*/ 1 w 111"/>
                  <a:gd name="T27" fmla="*/ 52 h 209"/>
                  <a:gd name="T28" fmla="*/ 1 w 111"/>
                  <a:gd name="T29" fmla="*/ 95 h 209"/>
                  <a:gd name="T30" fmla="*/ 1 w 111"/>
                  <a:gd name="T31" fmla="*/ 143 h 209"/>
                  <a:gd name="T32" fmla="*/ 1 w 111"/>
                  <a:gd name="T33" fmla="*/ 159 h 209"/>
                  <a:gd name="T34" fmla="*/ 1 w 111"/>
                  <a:gd name="T35" fmla="*/ 160 h 209"/>
                  <a:gd name="T36" fmla="*/ 1 w 111"/>
                  <a:gd name="T37" fmla="*/ 160 h 209"/>
                  <a:gd name="T38" fmla="*/ 1 w 111"/>
                  <a:gd name="T39" fmla="*/ 161 h 209"/>
                  <a:gd name="T40" fmla="*/ 1 w 111"/>
                  <a:gd name="T41" fmla="*/ 162 h 209"/>
                  <a:gd name="T42" fmla="*/ 1 w 111"/>
                  <a:gd name="T43" fmla="*/ 163 h 209"/>
                  <a:gd name="T44" fmla="*/ 1 w 111"/>
                  <a:gd name="T45" fmla="*/ 163 h 209"/>
                  <a:gd name="T46" fmla="*/ 1 w 111"/>
                  <a:gd name="T47" fmla="*/ 162 h 209"/>
                  <a:gd name="T48" fmla="*/ 0 w 111"/>
                  <a:gd name="T49" fmla="*/ 161 h 209"/>
                  <a:gd name="T50" fmla="*/ 0 w 111"/>
                  <a:gd name="T51" fmla="*/ 143 h 209"/>
                  <a:gd name="T52" fmla="*/ 0 w 111"/>
                  <a:gd name="T53" fmla="*/ 93 h 209"/>
                  <a:gd name="T54" fmla="*/ 0 w 111"/>
                  <a:gd name="T55" fmla="*/ 52 h 209"/>
                  <a:gd name="T56" fmla="*/ 0 w 111"/>
                  <a:gd name="T57" fmla="*/ 31 h 209"/>
                  <a:gd name="T58" fmla="*/ 0 w 111"/>
                  <a:gd name="T59" fmla="*/ 27 h 209"/>
                  <a:gd name="T60" fmla="*/ 1 w 111"/>
                  <a:gd name="T61" fmla="*/ 25 h 209"/>
                  <a:gd name="T62" fmla="*/ 1 w 111"/>
                  <a:gd name="T63" fmla="*/ 24 h 209"/>
                  <a:gd name="T64" fmla="*/ 1 w 111"/>
                  <a:gd name="T65" fmla="*/ 24 h 209"/>
                  <a:gd name="T66" fmla="*/ 1 w 111"/>
                  <a:gd name="T67" fmla="*/ 23 h 209"/>
                  <a:gd name="T68" fmla="*/ 1 w 111"/>
                  <a:gd name="T69" fmla="*/ 19 h 209"/>
                  <a:gd name="T70" fmla="*/ 1 w 111"/>
                  <a:gd name="T71" fmla="*/ 16 h 209"/>
                  <a:gd name="T72" fmla="*/ 1 w 111"/>
                  <a:gd name="T73" fmla="*/ 11 h 209"/>
                  <a:gd name="T74" fmla="*/ 1 w 111"/>
                  <a:gd name="T75" fmla="*/ 8 h 209"/>
                  <a:gd name="T76" fmla="*/ 1 w 111"/>
                  <a:gd name="T77" fmla="*/ 4 h 209"/>
                  <a:gd name="T78" fmla="*/ 1 w 111"/>
                  <a:gd name="T79" fmla="*/ 1 h 209"/>
                  <a:gd name="T80" fmla="*/ 1 w 111"/>
                  <a:gd name="T81" fmla="*/ 0 h 209"/>
                  <a:gd name="T82" fmla="*/ 1 w 111"/>
                  <a:gd name="T83" fmla="*/ 0 h 209"/>
                  <a:gd name="T84" fmla="*/ 1 w 111"/>
                  <a:gd name="T85" fmla="*/ 1 h 209"/>
                  <a:gd name="T86" fmla="*/ 1 w 111"/>
                  <a:gd name="T87" fmla="*/ 2 h 209"/>
                  <a:gd name="T88" fmla="*/ 1 w 111"/>
                  <a:gd name="T89" fmla="*/ 3 h 20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1"/>
                  <a:gd name="T136" fmla="*/ 0 h 209"/>
                  <a:gd name="T137" fmla="*/ 111 w 111"/>
                  <a:gd name="T138" fmla="*/ 209 h 20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1" h="209">
                    <a:moveTo>
                      <a:pt x="111" y="3"/>
                    </a:moveTo>
                    <a:lnTo>
                      <a:pt x="98" y="5"/>
                    </a:lnTo>
                    <a:lnTo>
                      <a:pt x="85" y="8"/>
                    </a:lnTo>
                    <a:lnTo>
                      <a:pt x="72" y="11"/>
                    </a:lnTo>
                    <a:lnTo>
                      <a:pt x="58" y="13"/>
                    </a:lnTo>
                    <a:lnTo>
                      <a:pt x="44" y="17"/>
                    </a:lnTo>
                    <a:lnTo>
                      <a:pt x="31" y="20"/>
                    </a:lnTo>
                    <a:lnTo>
                      <a:pt x="21" y="24"/>
                    </a:lnTo>
                    <a:lnTo>
                      <a:pt x="12" y="27"/>
                    </a:lnTo>
                    <a:lnTo>
                      <a:pt x="11" y="28"/>
                    </a:lnTo>
                    <a:lnTo>
                      <a:pt x="8" y="30"/>
                    </a:lnTo>
                    <a:lnTo>
                      <a:pt x="7" y="31"/>
                    </a:lnTo>
                    <a:lnTo>
                      <a:pt x="7" y="33"/>
                    </a:lnTo>
                    <a:lnTo>
                      <a:pt x="7" y="61"/>
                    </a:lnTo>
                    <a:lnTo>
                      <a:pt x="7" y="118"/>
                    </a:lnTo>
                    <a:lnTo>
                      <a:pt x="7" y="176"/>
                    </a:lnTo>
                    <a:lnTo>
                      <a:pt x="7" y="205"/>
                    </a:lnTo>
                    <a:lnTo>
                      <a:pt x="7" y="206"/>
                    </a:lnTo>
                    <a:lnTo>
                      <a:pt x="7" y="207"/>
                    </a:lnTo>
                    <a:lnTo>
                      <a:pt x="8" y="208"/>
                    </a:lnTo>
                    <a:lnTo>
                      <a:pt x="6" y="209"/>
                    </a:lnTo>
                    <a:lnTo>
                      <a:pt x="4" y="209"/>
                    </a:lnTo>
                    <a:lnTo>
                      <a:pt x="1" y="208"/>
                    </a:lnTo>
                    <a:lnTo>
                      <a:pt x="0" y="207"/>
                    </a:lnTo>
                    <a:lnTo>
                      <a:pt x="0" y="176"/>
                    </a:lnTo>
                    <a:lnTo>
                      <a:pt x="0" y="116"/>
                    </a:lnTo>
                    <a:lnTo>
                      <a:pt x="0" y="58"/>
                    </a:lnTo>
                    <a:lnTo>
                      <a:pt x="0" y="31"/>
                    </a:lnTo>
                    <a:lnTo>
                      <a:pt x="0" y="27"/>
                    </a:lnTo>
                    <a:lnTo>
                      <a:pt x="1" y="25"/>
                    </a:lnTo>
                    <a:lnTo>
                      <a:pt x="4" y="24"/>
                    </a:lnTo>
                    <a:lnTo>
                      <a:pt x="6" y="24"/>
                    </a:lnTo>
                    <a:lnTo>
                      <a:pt x="11" y="23"/>
                    </a:lnTo>
                    <a:lnTo>
                      <a:pt x="22" y="19"/>
                    </a:lnTo>
                    <a:lnTo>
                      <a:pt x="37" y="16"/>
                    </a:lnTo>
                    <a:lnTo>
                      <a:pt x="55" y="11"/>
                    </a:lnTo>
                    <a:lnTo>
                      <a:pt x="73" y="8"/>
                    </a:lnTo>
                    <a:lnTo>
                      <a:pt x="88" y="4"/>
                    </a:lnTo>
                    <a:lnTo>
                      <a:pt x="99" y="1"/>
                    </a:lnTo>
                    <a:lnTo>
                      <a:pt x="105" y="0"/>
                    </a:lnTo>
                    <a:lnTo>
                      <a:pt x="108" y="0"/>
                    </a:lnTo>
                    <a:lnTo>
                      <a:pt x="110" y="1"/>
                    </a:lnTo>
                    <a:lnTo>
                      <a:pt x="111" y="2"/>
                    </a:lnTo>
                    <a:lnTo>
                      <a:pt x="111" y="3"/>
                    </a:lnTo>
                    <a:close/>
                  </a:path>
                </a:pathLst>
              </a:custGeom>
              <a:solidFill>
                <a:srgbClr val="9972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204" name="Freeform 235"/>
              <p:cNvSpPr>
                <a:spLocks/>
              </p:cNvSpPr>
              <p:nvPr/>
            </p:nvSpPr>
            <p:spPr bwMode="auto">
              <a:xfrm flipH="1">
                <a:off x="1850" y="2188"/>
                <a:ext cx="72" cy="201"/>
              </a:xfrm>
              <a:custGeom>
                <a:avLst/>
                <a:gdLst>
                  <a:gd name="T0" fmla="*/ 1 w 104"/>
                  <a:gd name="T1" fmla="*/ 126 h 205"/>
                  <a:gd name="T2" fmla="*/ 1 w 104"/>
                  <a:gd name="T3" fmla="*/ 126 h 205"/>
                  <a:gd name="T4" fmla="*/ 1 w 104"/>
                  <a:gd name="T5" fmla="*/ 126 h 205"/>
                  <a:gd name="T6" fmla="*/ 1 w 104"/>
                  <a:gd name="T7" fmla="*/ 127 h 205"/>
                  <a:gd name="T8" fmla="*/ 1 w 104"/>
                  <a:gd name="T9" fmla="*/ 127 h 205"/>
                  <a:gd name="T10" fmla="*/ 1 w 104"/>
                  <a:gd name="T11" fmla="*/ 128 h 205"/>
                  <a:gd name="T12" fmla="*/ 1 w 104"/>
                  <a:gd name="T13" fmla="*/ 128 h 205"/>
                  <a:gd name="T14" fmla="*/ 1 w 104"/>
                  <a:gd name="T15" fmla="*/ 129 h 205"/>
                  <a:gd name="T16" fmla="*/ 1 w 104"/>
                  <a:gd name="T17" fmla="*/ 129 h 205"/>
                  <a:gd name="T18" fmla="*/ 0 w 104"/>
                  <a:gd name="T19" fmla="*/ 128 h 205"/>
                  <a:gd name="T20" fmla="*/ 0 w 104"/>
                  <a:gd name="T21" fmla="*/ 128 h 205"/>
                  <a:gd name="T22" fmla="*/ 0 w 104"/>
                  <a:gd name="T23" fmla="*/ 128 h 205"/>
                  <a:gd name="T24" fmla="*/ 0 w 104"/>
                  <a:gd name="T25" fmla="*/ 127 h 205"/>
                  <a:gd name="T26" fmla="*/ 0 w 104"/>
                  <a:gd name="T27" fmla="*/ 112 h 205"/>
                  <a:gd name="T28" fmla="*/ 0 w 104"/>
                  <a:gd name="T29" fmla="*/ 72 h 205"/>
                  <a:gd name="T30" fmla="*/ 0 w 104"/>
                  <a:gd name="T31" fmla="*/ 35 h 205"/>
                  <a:gd name="T32" fmla="*/ 0 w 104"/>
                  <a:gd name="T33" fmla="*/ 25 h 205"/>
                  <a:gd name="T34" fmla="*/ 0 w 104"/>
                  <a:gd name="T35" fmla="*/ 25 h 205"/>
                  <a:gd name="T36" fmla="*/ 1 w 104"/>
                  <a:gd name="T37" fmla="*/ 25 h 205"/>
                  <a:gd name="T38" fmla="*/ 1 w 104"/>
                  <a:gd name="T39" fmla="*/ 25 h 205"/>
                  <a:gd name="T40" fmla="*/ 1 w 104"/>
                  <a:gd name="T41" fmla="*/ 24 h 205"/>
                  <a:gd name="T42" fmla="*/ 1 w 104"/>
                  <a:gd name="T43" fmla="*/ 21 h 205"/>
                  <a:gd name="T44" fmla="*/ 1 w 104"/>
                  <a:gd name="T45" fmla="*/ 17 h 205"/>
                  <a:gd name="T46" fmla="*/ 1 w 104"/>
                  <a:gd name="T47" fmla="*/ 14 h 205"/>
                  <a:gd name="T48" fmla="*/ 1 w 104"/>
                  <a:gd name="T49" fmla="*/ 10 h 205"/>
                  <a:gd name="T50" fmla="*/ 1 w 104"/>
                  <a:gd name="T51" fmla="*/ 8 h 205"/>
                  <a:gd name="T52" fmla="*/ 1 w 104"/>
                  <a:gd name="T53" fmla="*/ 5 h 205"/>
                  <a:gd name="T54" fmla="*/ 1 w 104"/>
                  <a:gd name="T55" fmla="*/ 2 h 205"/>
                  <a:gd name="T56" fmla="*/ 1 w 104"/>
                  <a:gd name="T57" fmla="*/ 0 h 205"/>
                  <a:gd name="T58" fmla="*/ 1 w 104"/>
                  <a:gd name="T59" fmla="*/ 25 h 205"/>
                  <a:gd name="T60" fmla="*/ 1 w 104"/>
                  <a:gd name="T61" fmla="*/ 66 h 205"/>
                  <a:gd name="T62" fmla="*/ 1 w 104"/>
                  <a:gd name="T63" fmla="*/ 106 h 205"/>
                  <a:gd name="T64" fmla="*/ 1 w 104"/>
                  <a:gd name="T65" fmla="*/ 124 h 205"/>
                  <a:gd name="T66" fmla="*/ 1 w 104"/>
                  <a:gd name="T67" fmla="*/ 124 h 205"/>
                  <a:gd name="T68" fmla="*/ 1 w 104"/>
                  <a:gd name="T69" fmla="*/ 125 h 205"/>
                  <a:gd name="T70" fmla="*/ 1 w 104"/>
                  <a:gd name="T71" fmla="*/ 126 h 205"/>
                  <a:gd name="T72" fmla="*/ 1 w 104"/>
                  <a:gd name="T73" fmla="*/ 126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4"/>
                  <a:gd name="T112" fmla="*/ 0 h 205"/>
                  <a:gd name="T113" fmla="*/ 104 w 104"/>
                  <a:gd name="T114" fmla="*/ 205 h 2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4" h="205">
                    <a:moveTo>
                      <a:pt x="99" y="199"/>
                    </a:moveTo>
                    <a:lnTo>
                      <a:pt x="95" y="199"/>
                    </a:lnTo>
                    <a:lnTo>
                      <a:pt x="84" y="200"/>
                    </a:lnTo>
                    <a:lnTo>
                      <a:pt x="70" y="202"/>
                    </a:lnTo>
                    <a:lnTo>
                      <a:pt x="54" y="202"/>
                    </a:lnTo>
                    <a:lnTo>
                      <a:pt x="38" y="203"/>
                    </a:lnTo>
                    <a:lnTo>
                      <a:pt x="23" y="204"/>
                    </a:lnTo>
                    <a:lnTo>
                      <a:pt x="10" y="205"/>
                    </a:lnTo>
                    <a:lnTo>
                      <a:pt x="1" y="205"/>
                    </a:lnTo>
                    <a:lnTo>
                      <a:pt x="0" y="204"/>
                    </a:lnTo>
                    <a:lnTo>
                      <a:pt x="0" y="203"/>
                    </a:lnTo>
                    <a:lnTo>
                      <a:pt x="0" y="202"/>
                    </a:lnTo>
                    <a:lnTo>
                      <a:pt x="0" y="173"/>
                    </a:lnTo>
                    <a:lnTo>
                      <a:pt x="0" y="115"/>
                    </a:lnTo>
                    <a:lnTo>
                      <a:pt x="0" y="58"/>
                    </a:lnTo>
                    <a:lnTo>
                      <a:pt x="0" y="30"/>
                    </a:lnTo>
                    <a:lnTo>
                      <a:pt x="0" y="28"/>
                    </a:lnTo>
                    <a:lnTo>
                      <a:pt x="1" y="27"/>
                    </a:lnTo>
                    <a:lnTo>
                      <a:pt x="4" y="25"/>
                    </a:lnTo>
                    <a:lnTo>
                      <a:pt x="5" y="24"/>
                    </a:lnTo>
                    <a:lnTo>
                      <a:pt x="14" y="21"/>
                    </a:lnTo>
                    <a:lnTo>
                      <a:pt x="24" y="17"/>
                    </a:lnTo>
                    <a:lnTo>
                      <a:pt x="37" y="14"/>
                    </a:lnTo>
                    <a:lnTo>
                      <a:pt x="51" y="10"/>
                    </a:lnTo>
                    <a:lnTo>
                      <a:pt x="65" y="8"/>
                    </a:lnTo>
                    <a:lnTo>
                      <a:pt x="78" y="5"/>
                    </a:lnTo>
                    <a:lnTo>
                      <a:pt x="91" y="2"/>
                    </a:lnTo>
                    <a:lnTo>
                      <a:pt x="104" y="0"/>
                    </a:lnTo>
                    <a:lnTo>
                      <a:pt x="104" y="37"/>
                    </a:lnTo>
                    <a:lnTo>
                      <a:pt x="104" y="103"/>
                    </a:lnTo>
                    <a:lnTo>
                      <a:pt x="104" y="165"/>
                    </a:lnTo>
                    <a:lnTo>
                      <a:pt x="104" y="195"/>
                    </a:lnTo>
                    <a:lnTo>
                      <a:pt x="104" y="197"/>
                    </a:lnTo>
                    <a:lnTo>
                      <a:pt x="103" y="198"/>
                    </a:lnTo>
                    <a:lnTo>
                      <a:pt x="101" y="199"/>
                    </a:lnTo>
                    <a:lnTo>
                      <a:pt x="99" y="199"/>
                    </a:lnTo>
                    <a:close/>
                  </a:path>
                </a:pathLst>
              </a:custGeom>
              <a:solidFill>
                <a:srgbClr val="0A3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grpSp>
      <p:sp>
        <p:nvSpPr>
          <p:cNvPr id="39949" name="Text Box 236"/>
          <p:cNvSpPr txBox="1">
            <a:spLocks noChangeArrowheads="1"/>
          </p:cNvSpPr>
          <p:nvPr/>
        </p:nvSpPr>
        <p:spPr bwMode="auto">
          <a:xfrm>
            <a:off x="4427538" y="5661025"/>
            <a:ext cx="685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sz="1100" dirty="0">
                <a:latin typeface="+mj-lt"/>
              </a:rPr>
              <a:t>Regional server</a:t>
            </a:r>
          </a:p>
          <a:p>
            <a:pPr algn="ctr" eaLnBrk="1" hangingPunct="1"/>
            <a:r>
              <a:rPr lang="en-GB" sz="1100" dirty="0">
                <a:latin typeface="+mj-lt"/>
              </a:rPr>
              <a:t>(Med)</a:t>
            </a:r>
          </a:p>
        </p:txBody>
      </p:sp>
      <p:pic>
        <p:nvPicPr>
          <p:cNvPr id="39950" name="Picture 237" descr="MCj0349993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35736" y="335756"/>
            <a:ext cx="468312"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4190" name="Oval 238"/>
          <p:cNvSpPr>
            <a:spLocks noChangeArrowheads="1"/>
          </p:cNvSpPr>
          <p:nvPr/>
        </p:nvSpPr>
        <p:spPr bwMode="auto">
          <a:xfrm>
            <a:off x="684213" y="4076700"/>
            <a:ext cx="865187" cy="8636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254191" name="Oval 239"/>
          <p:cNvSpPr>
            <a:spLocks noChangeArrowheads="1"/>
          </p:cNvSpPr>
          <p:nvPr/>
        </p:nvSpPr>
        <p:spPr bwMode="auto">
          <a:xfrm>
            <a:off x="468313" y="3860800"/>
            <a:ext cx="1296987" cy="12954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254192" name="Oval 240"/>
          <p:cNvSpPr>
            <a:spLocks noChangeArrowheads="1"/>
          </p:cNvSpPr>
          <p:nvPr/>
        </p:nvSpPr>
        <p:spPr bwMode="auto">
          <a:xfrm>
            <a:off x="828675" y="4221163"/>
            <a:ext cx="576263" cy="576262"/>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254193" name="Oval 241"/>
          <p:cNvSpPr>
            <a:spLocks noChangeArrowheads="1"/>
          </p:cNvSpPr>
          <p:nvPr/>
        </p:nvSpPr>
        <p:spPr bwMode="auto">
          <a:xfrm>
            <a:off x="973138" y="4365625"/>
            <a:ext cx="287337" cy="28733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254194" name="Line 242"/>
          <p:cNvSpPr>
            <a:spLocks noChangeShapeType="1"/>
          </p:cNvSpPr>
          <p:nvPr/>
        </p:nvSpPr>
        <p:spPr bwMode="auto">
          <a:xfrm flipH="1" flipV="1">
            <a:off x="4745038" y="4772025"/>
            <a:ext cx="28575" cy="744538"/>
          </a:xfrm>
          <a:prstGeom prst="line">
            <a:avLst/>
          </a:prstGeom>
          <a:noFill/>
          <a:ln w="2540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54195" name="Line 243"/>
          <p:cNvSpPr>
            <a:spLocks noChangeShapeType="1"/>
          </p:cNvSpPr>
          <p:nvPr/>
        </p:nvSpPr>
        <p:spPr bwMode="auto">
          <a:xfrm>
            <a:off x="4614863" y="2911475"/>
            <a:ext cx="1587" cy="269875"/>
          </a:xfrm>
          <a:prstGeom prst="line">
            <a:avLst/>
          </a:prstGeom>
          <a:noFill/>
          <a:ln w="2540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GB"/>
          </a:p>
        </p:txBody>
      </p:sp>
      <p:grpSp>
        <p:nvGrpSpPr>
          <p:cNvPr id="39957" name="Group 244"/>
          <p:cNvGrpSpPr>
            <a:grpSpLocks/>
          </p:cNvGrpSpPr>
          <p:nvPr/>
        </p:nvGrpSpPr>
        <p:grpSpPr bwMode="auto">
          <a:xfrm>
            <a:off x="4356100" y="1196975"/>
            <a:ext cx="503238" cy="649288"/>
            <a:chOff x="1824" y="2160"/>
            <a:chExt cx="593" cy="718"/>
          </a:xfrm>
        </p:grpSpPr>
        <p:sp>
          <p:nvSpPr>
            <p:cNvPr id="39987" name="Freeform 245"/>
            <p:cNvSpPr>
              <a:spLocks/>
            </p:cNvSpPr>
            <p:nvPr/>
          </p:nvSpPr>
          <p:spPr bwMode="auto">
            <a:xfrm flipH="1">
              <a:off x="2075" y="2405"/>
              <a:ext cx="53" cy="44"/>
            </a:xfrm>
            <a:custGeom>
              <a:avLst/>
              <a:gdLst>
                <a:gd name="T0" fmla="*/ 1 w 105"/>
                <a:gd name="T1" fmla="*/ 0 h 89"/>
                <a:gd name="T2" fmla="*/ 1 w 105"/>
                <a:gd name="T3" fmla="*/ 0 h 89"/>
                <a:gd name="T4" fmla="*/ 0 w 105"/>
                <a:gd name="T5" fmla="*/ 0 h 89"/>
                <a:gd name="T6" fmla="*/ 0 w 105"/>
                <a:gd name="T7" fmla="*/ 0 h 89"/>
                <a:gd name="T8" fmla="*/ 1 w 105"/>
                <a:gd name="T9" fmla="*/ 0 h 89"/>
                <a:gd name="T10" fmla="*/ 1 w 105"/>
                <a:gd name="T11" fmla="*/ 0 h 89"/>
                <a:gd name="T12" fmla="*/ 1 w 105"/>
                <a:gd name="T13" fmla="*/ 0 h 89"/>
                <a:gd name="T14" fmla="*/ 1 w 105"/>
                <a:gd name="T15" fmla="*/ 0 h 89"/>
                <a:gd name="T16" fmla="*/ 1 w 105"/>
                <a:gd name="T17" fmla="*/ 0 h 89"/>
                <a:gd name="T18" fmla="*/ 1 w 105"/>
                <a:gd name="T19" fmla="*/ 0 h 89"/>
                <a:gd name="T20" fmla="*/ 1 w 105"/>
                <a:gd name="T21" fmla="*/ 0 h 89"/>
                <a:gd name="T22" fmla="*/ 1 w 105"/>
                <a:gd name="T23" fmla="*/ 0 h 89"/>
                <a:gd name="T24" fmla="*/ 1 w 105"/>
                <a:gd name="T25" fmla="*/ 0 h 89"/>
                <a:gd name="T26" fmla="*/ 1 w 105"/>
                <a:gd name="T27" fmla="*/ 0 h 89"/>
                <a:gd name="T28" fmla="*/ 1 w 105"/>
                <a:gd name="T29" fmla="*/ 0 h 89"/>
                <a:gd name="T30" fmla="*/ 1 w 105"/>
                <a:gd name="T31" fmla="*/ 0 h 89"/>
                <a:gd name="T32" fmla="*/ 1 w 105"/>
                <a:gd name="T33" fmla="*/ 0 h 89"/>
                <a:gd name="T34" fmla="*/ 1 w 105"/>
                <a:gd name="T35" fmla="*/ 0 h 89"/>
                <a:gd name="T36" fmla="*/ 1 w 105"/>
                <a:gd name="T37" fmla="*/ 0 h 89"/>
                <a:gd name="T38" fmla="*/ 1 w 105"/>
                <a:gd name="T39" fmla="*/ 0 h 89"/>
                <a:gd name="T40" fmla="*/ 1 w 105"/>
                <a:gd name="T41" fmla="*/ 0 h 89"/>
                <a:gd name="T42" fmla="*/ 1 w 105"/>
                <a:gd name="T43" fmla="*/ 0 h 89"/>
                <a:gd name="T44" fmla="*/ 1 w 105"/>
                <a:gd name="T45" fmla="*/ 0 h 89"/>
                <a:gd name="T46" fmla="*/ 1 w 105"/>
                <a:gd name="T47" fmla="*/ 0 h 89"/>
                <a:gd name="T48" fmla="*/ 1 w 105"/>
                <a:gd name="T49" fmla="*/ 0 h 89"/>
                <a:gd name="T50" fmla="*/ 1 w 105"/>
                <a:gd name="T51" fmla="*/ 0 h 89"/>
                <a:gd name="T52" fmla="*/ 1 w 105"/>
                <a:gd name="T53" fmla="*/ 0 h 89"/>
                <a:gd name="T54" fmla="*/ 1 w 105"/>
                <a:gd name="T55" fmla="*/ 0 h 89"/>
                <a:gd name="T56" fmla="*/ 1 w 105"/>
                <a:gd name="T57" fmla="*/ 0 h 89"/>
                <a:gd name="T58" fmla="*/ 1 w 105"/>
                <a:gd name="T59" fmla="*/ 0 h 89"/>
                <a:gd name="T60" fmla="*/ 1 w 105"/>
                <a:gd name="T61" fmla="*/ 0 h 89"/>
                <a:gd name="T62" fmla="*/ 1 w 105"/>
                <a:gd name="T63" fmla="*/ 0 h 89"/>
                <a:gd name="T64" fmla="*/ 1 w 105"/>
                <a:gd name="T65" fmla="*/ 0 h 89"/>
                <a:gd name="T66" fmla="*/ 1 w 105"/>
                <a:gd name="T67" fmla="*/ 0 h 89"/>
                <a:gd name="T68" fmla="*/ 1 w 105"/>
                <a:gd name="T69" fmla="*/ 0 h 89"/>
                <a:gd name="T70" fmla="*/ 1 w 105"/>
                <a:gd name="T71" fmla="*/ 0 h 89"/>
                <a:gd name="T72" fmla="*/ 1 w 105"/>
                <a:gd name="T73" fmla="*/ 0 h 89"/>
                <a:gd name="T74" fmla="*/ 1 w 105"/>
                <a:gd name="T75" fmla="*/ 0 h 89"/>
                <a:gd name="T76" fmla="*/ 1 w 105"/>
                <a:gd name="T77" fmla="*/ 0 h 89"/>
                <a:gd name="T78" fmla="*/ 1 w 105"/>
                <a:gd name="T79" fmla="*/ 0 h 89"/>
                <a:gd name="T80" fmla="*/ 1 w 105"/>
                <a:gd name="T81" fmla="*/ 0 h 89"/>
                <a:gd name="T82" fmla="*/ 1 w 105"/>
                <a:gd name="T83" fmla="*/ 0 h 89"/>
                <a:gd name="T84" fmla="*/ 1 w 105"/>
                <a:gd name="T85" fmla="*/ 0 h 89"/>
                <a:gd name="T86" fmla="*/ 1 w 105"/>
                <a:gd name="T87" fmla="*/ 0 h 89"/>
                <a:gd name="T88" fmla="*/ 1 w 105"/>
                <a:gd name="T89" fmla="*/ 0 h 89"/>
                <a:gd name="T90" fmla="*/ 1 w 105"/>
                <a:gd name="T91" fmla="*/ 0 h 89"/>
                <a:gd name="T92" fmla="*/ 1 w 105"/>
                <a:gd name="T93" fmla="*/ 0 h 89"/>
                <a:gd name="T94" fmla="*/ 1 w 105"/>
                <a:gd name="T95" fmla="*/ 0 h 89"/>
                <a:gd name="T96" fmla="*/ 1 w 105"/>
                <a:gd name="T97" fmla="*/ 0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5"/>
                <a:gd name="T148" fmla="*/ 0 h 89"/>
                <a:gd name="T149" fmla="*/ 105 w 105"/>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5" h="89">
                  <a:moveTo>
                    <a:pt x="5" y="19"/>
                  </a:moveTo>
                  <a:lnTo>
                    <a:pt x="2" y="15"/>
                  </a:lnTo>
                  <a:lnTo>
                    <a:pt x="0" y="12"/>
                  </a:lnTo>
                  <a:lnTo>
                    <a:pt x="0" y="8"/>
                  </a:lnTo>
                  <a:lnTo>
                    <a:pt x="1" y="5"/>
                  </a:lnTo>
                  <a:lnTo>
                    <a:pt x="5" y="2"/>
                  </a:lnTo>
                  <a:lnTo>
                    <a:pt x="8" y="0"/>
                  </a:lnTo>
                  <a:lnTo>
                    <a:pt x="11" y="0"/>
                  </a:lnTo>
                  <a:lnTo>
                    <a:pt x="15" y="2"/>
                  </a:lnTo>
                  <a:lnTo>
                    <a:pt x="18" y="4"/>
                  </a:lnTo>
                  <a:lnTo>
                    <a:pt x="26" y="6"/>
                  </a:lnTo>
                  <a:lnTo>
                    <a:pt x="36" y="9"/>
                  </a:lnTo>
                  <a:lnTo>
                    <a:pt x="47" y="13"/>
                  </a:lnTo>
                  <a:lnTo>
                    <a:pt x="58" y="16"/>
                  </a:lnTo>
                  <a:lnTo>
                    <a:pt x="67" y="19"/>
                  </a:lnTo>
                  <a:lnTo>
                    <a:pt x="74" y="21"/>
                  </a:lnTo>
                  <a:lnTo>
                    <a:pt x="77" y="23"/>
                  </a:lnTo>
                  <a:lnTo>
                    <a:pt x="82" y="29"/>
                  </a:lnTo>
                  <a:lnTo>
                    <a:pt x="89" y="36"/>
                  </a:lnTo>
                  <a:lnTo>
                    <a:pt x="94" y="44"/>
                  </a:lnTo>
                  <a:lnTo>
                    <a:pt x="99" y="48"/>
                  </a:lnTo>
                  <a:lnTo>
                    <a:pt x="101" y="51"/>
                  </a:lnTo>
                  <a:lnTo>
                    <a:pt x="104" y="53"/>
                  </a:lnTo>
                  <a:lnTo>
                    <a:pt x="105" y="57"/>
                  </a:lnTo>
                  <a:lnTo>
                    <a:pt x="105" y="60"/>
                  </a:lnTo>
                  <a:lnTo>
                    <a:pt x="105" y="66"/>
                  </a:lnTo>
                  <a:lnTo>
                    <a:pt x="105" y="76"/>
                  </a:lnTo>
                  <a:lnTo>
                    <a:pt x="105" y="84"/>
                  </a:lnTo>
                  <a:lnTo>
                    <a:pt x="101" y="89"/>
                  </a:lnTo>
                  <a:lnTo>
                    <a:pt x="99" y="89"/>
                  </a:lnTo>
                  <a:lnTo>
                    <a:pt x="97" y="85"/>
                  </a:lnTo>
                  <a:lnTo>
                    <a:pt x="94" y="83"/>
                  </a:lnTo>
                  <a:lnTo>
                    <a:pt x="93" y="80"/>
                  </a:lnTo>
                  <a:lnTo>
                    <a:pt x="91" y="76"/>
                  </a:lnTo>
                  <a:lnTo>
                    <a:pt x="90" y="70"/>
                  </a:lnTo>
                  <a:lnTo>
                    <a:pt x="87" y="66"/>
                  </a:lnTo>
                  <a:lnTo>
                    <a:pt x="85" y="63"/>
                  </a:lnTo>
                  <a:lnTo>
                    <a:pt x="82" y="61"/>
                  </a:lnTo>
                  <a:lnTo>
                    <a:pt x="75" y="55"/>
                  </a:lnTo>
                  <a:lnTo>
                    <a:pt x="68" y="51"/>
                  </a:lnTo>
                  <a:lnTo>
                    <a:pt x="61" y="48"/>
                  </a:lnTo>
                  <a:lnTo>
                    <a:pt x="54" y="46"/>
                  </a:lnTo>
                  <a:lnTo>
                    <a:pt x="44" y="43"/>
                  </a:lnTo>
                  <a:lnTo>
                    <a:pt x="33" y="38"/>
                  </a:lnTo>
                  <a:lnTo>
                    <a:pt x="28" y="35"/>
                  </a:lnTo>
                  <a:lnTo>
                    <a:pt x="22" y="31"/>
                  </a:lnTo>
                  <a:lnTo>
                    <a:pt x="15" y="27"/>
                  </a:lnTo>
                  <a:lnTo>
                    <a:pt x="8" y="21"/>
                  </a:lnTo>
                  <a:lnTo>
                    <a:pt x="5" y="19"/>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88" name="Freeform 246"/>
            <p:cNvSpPr>
              <a:spLocks/>
            </p:cNvSpPr>
            <p:nvPr/>
          </p:nvSpPr>
          <p:spPr bwMode="auto">
            <a:xfrm flipH="1">
              <a:off x="2118" y="2406"/>
              <a:ext cx="9" cy="9"/>
            </a:xfrm>
            <a:custGeom>
              <a:avLst/>
              <a:gdLst>
                <a:gd name="T0" fmla="*/ 1 w 18"/>
                <a:gd name="T1" fmla="*/ 0 h 19"/>
                <a:gd name="T2" fmla="*/ 1 w 18"/>
                <a:gd name="T3" fmla="*/ 0 h 19"/>
                <a:gd name="T4" fmla="*/ 1 w 18"/>
                <a:gd name="T5" fmla="*/ 0 h 19"/>
                <a:gd name="T6" fmla="*/ 1 w 18"/>
                <a:gd name="T7" fmla="*/ 0 h 19"/>
                <a:gd name="T8" fmla="*/ 1 w 18"/>
                <a:gd name="T9" fmla="*/ 0 h 19"/>
                <a:gd name="T10" fmla="*/ 1 w 18"/>
                <a:gd name="T11" fmla="*/ 0 h 19"/>
                <a:gd name="T12" fmla="*/ 1 w 18"/>
                <a:gd name="T13" fmla="*/ 0 h 19"/>
                <a:gd name="T14" fmla="*/ 1 w 18"/>
                <a:gd name="T15" fmla="*/ 0 h 19"/>
                <a:gd name="T16" fmla="*/ 1 w 18"/>
                <a:gd name="T17" fmla="*/ 0 h 19"/>
                <a:gd name="T18" fmla="*/ 0 w 18"/>
                <a:gd name="T19" fmla="*/ 0 h 19"/>
                <a:gd name="T20" fmla="*/ 0 w 18"/>
                <a:gd name="T21" fmla="*/ 0 h 19"/>
                <a:gd name="T22" fmla="*/ 1 w 18"/>
                <a:gd name="T23" fmla="*/ 0 h 19"/>
                <a:gd name="T24" fmla="*/ 1 w 18"/>
                <a:gd name="T25" fmla="*/ 0 h 19"/>
                <a:gd name="T26" fmla="*/ 1 w 18"/>
                <a:gd name="T27" fmla="*/ 0 h 19"/>
                <a:gd name="T28" fmla="*/ 1 w 18"/>
                <a:gd name="T29" fmla="*/ 0 h 19"/>
                <a:gd name="T30" fmla="*/ 1 w 18"/>
                <a:gd name="T31" fmla="*/ 0 h 19"/>
                <a:gd name="T32" fmla="*/ 1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17" y="15"/>
                  </a:moveTo>
                  <a:lnTo>
                    <a:pt x="18" y="12"/>
                  </a:lnTo>
                  <a:lnTo>
                    <a:pt x="18" y="7"/>
                  </a:lnTo>
                  <a:lnTo>
                    <a:pt x="17" y="4"/>
                  </a:lnTo>
                  <a:lnTo>
                    <a:pt x="14" y="1"/>
                  </a:lnTo>
                  <a:lnTo>
                    <a:pt x="10" y="0"/>
                  </a:lnTo>
                  <a:lnTo>
                    <a:pt x="7" y="0"/>
                  </a:lnTo>
                  <a:lnTo>
                    <a:pt x="4" y="1"/>
                  </a:lnTo>
                  <a:lnTo>
                    <a:pt x="1" y="5"/>
                  </a:lnTo>
                  <a:lnTo>
                    <a:pt x="0" y="8"/>
                  </a:lnTo>
                  <a:lnTo>
                    <a:pt x="0" y="12"/>
                  </a:lnTo>
                  <a:lnTo>
                    <a:pt x="1" y="15"/>
                  </a:lnTo>
                  <a:lnTo>
                    <a:pt x="4" y="18"/>
                  </a:lnTo>
                  <a:lnTo>
                    <a:pt x="7" y="19"/>
                  </a:lnTo>
                  <a:lnTo>
                    <a:pt x="12" y="19"/>
                  </a:lnTo>
                  <a:lnTo>
                    <a:pt x="15" y="18"/>
                  </a:lnTo>
                  <a:lnTo>
                    <a:pt x="17" y="15"/>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89" name="Freeform 247"/>
            <p:cNvSpPr>
              <a:spLocks/>
            </p:cNvSpPr>
            <p:nvPr/>
          </p:nvSpPr>
          <p:spPr bwMode="auto">
            <a:xfrm flipH="1">
              <a:off x="2118" y="2264"/>
              <a:ext cx="169" cy="151"/>
            </a:xfrm>
            <a:custGeom>
              <a:avLst/>
              <a:gdLst>
                <a:gd name="T0" fmla="*/ 1 w 337"/>
                <a:gd name="T1" fmla="*/ 1 h 302"/>
                <a:gd name="T2" fmla="*/ 1 w 337"/>
                <a:gd name="T3" fmla="*/ 1 h 302"/>
                <a:gd name="T4" fmla="*/ 1 w 337"/>
                <a:gd name="T5" fmla="*/ 1 h 302"/>
                <a:gd name="T6" fmla="*/ 1 w 337"/>
                <a:gd name="T7" fmla="*/ 1 h 302"/>
                <a:gd name="T8" fmla="*/ 1 w 337"/>
                <a:gd name="T9" fmla="*/ 1 h 302"/>
                <a:gd name="T10" fmla="*/ 1 w 337"/>
                <a:gd name="T11" fmla="*/ 1 h 302"/>
                <a:gd name="T12" fmla="*/ 1 w 337"/>
                <a:gd name="T13" fmla="*/ 1 h 302"/>
                <a:gd name="T14" fmla="*/ 1 w 337"/>
                <a:gd name="T15" fmla="*/ 1 h 302"/>
                <a:gd name="T16" fmla="*/ 1 w 337"/>
                <a:gd name="T17" fmla="*/ 1 h 302"/>
                <a:gd name="T18" fmla="*/ 1 w 337"/>
                <a:gd name="T19" fmla="*/ 1 h 302"/>
                <a:gd name="T20" fmla="*/ 1 w 337"/>
                <a:gd name="T21" fmla="*/ 1 h 302"/>
                <a:gd name="T22" fmla="*/ 1 w 337"/>
                <a:gd name="T23" fmla="*/ 1 h 302"/>
                <a:gd name="T24" fmla="*/ 1 w 337"/>
                <a:gd name="T25" fmla="*/ 1 h 302"/>
                <a:gd name="T26" fmla="*/ 1 w 337"/>
                <a:gd name="T27" fmla="*/ 1 h 302"/>
                <a:gd name="T28" fmla="*/ 1 w 337"/>
                <a:gd name="T29" fmla="*/ 1 h 302"/>
                <a:gd name="T30" fmla="*/ 1 w 337"/>
                <a:gd name="T31" fmla="*/ 1 h 302"/>
                <a:gd name="T32" fmla="*/ 1 w 337"/>
                <a:gd name="T33" fmla="*/ 1 h 302"/>
                <a:gd name="T34" fmla="*/ 1 w 337"/>
                <a:gd name="T35" fmla="*/ 1 h 302"/>
                <a:gd name="T36" fmla="*/ 1 w 337"/>
                <a:gd name="T37" fmla="*/ 1 h 302"/>
                <a:gd name="T38" fmla="*/ 1 w 337"/>
                <a:gd name="T39" fmla="*/ 1 h 302"/>
                <a:gd name="T40" fmla="*/ 1 w 337"/>
                <a:gd name="T41" fmla="*/ 1 h 302"/>
                <a:gd name="T42" fmla="*/ 1 w 337"/>
                <a:gd name="T43" fmla="*/ 1 h 302"/>
                <a:gd name="T44" fmla="*/ 1 w 337"/>
                <a:gd name="T45" fmla="*/ 1 h 302"/>
                <a:gd name="T46" fmla="*/ 1 w 337"/>
                <a:gd name="T47" fmla="*/ 1 h 302"/>
                <a:gd name="T48" fmla="*/ 1 w 337"/>
                <a:gd name="T49" fmla="*/ 1 h 302"/>
                <a:gd name="T50" fmla="*/ 1 w 337"/>
                <a:gd name="T51" fmla="*/ 1 h 302"/>
                <a:gd name="T52" fmla="*/ 1 w 337"/>
                <a:gd name="T53" fmla="*/ 1 h 302"/>
                <a:gd name="T54" fmla="*/ 1 w 337"/>
                <a:gd name="T55" fmla="*/ 1 h 302"/>
                <a:gd name="T56" fmla="*/ 1 w 337"/>
                <a:gd name="T57" fmla="*/ 1 h 302"/>
                <a:gd name="T58" fmla="*/ 1 w 337"/>
                <a:gd name="T59" fmla="*/ 1 h 302"/>
                <a:gd name="T60" fmla="*/ 1 w 337"/>
                <a:gd name="T61" fmla="*/ 1 h 302"/>
                <a:gd name="T62" fmla="*/ 1 w 337"/>
                <a:gd name="T63" fmla="*/ 1 h 302"/>
                <a:gd name="T64" fmla="*/ 1 w 337"/>
                <a:gd name="T65" fmla="*/ 1 h 302"/>
                <a:gd name="T66" fmla="*/ 1 w 337"/>
                <a:gd name="T67" fmla="*/ 1 h 302"/>
                <a:gd name="T68" fmla="*/ 1 w 337"/>
                <a:gd name="T69" fmla="*/ 1 h 302"/>
                <a:gd name="T70" fmla="*/ 1 w 337"/>
                <a:gd name="T71" fmla="*/ 1 h 302"/>
                <a:gd name="T72" fmla="*/ 1 w 337"/>
                <a:gd name="T73" fmla="*/ 1 h 302"/>
                <a:gd name="T74" fmla="*/ 1 w 337"/>
                <a:gd name="T75" fmla="*/ 1 h 302"/>
                <a:gd name="T76" fmla="*/ 1 w 337"/>
                <a:gd name="T77" fmla="*/ 1 h 302"/>
                <a:gd name="T78" fmla="*/ 1 w 337"/>
                <a:gd name="T79" fmla="*/ 1 h 302"/>
                <a:gd name="T80" fmla="*/ 1 w 337"/>
                <a:gd name="T81" fmla="*/ 1 h 302"/>
                <a:gd name="T82" fmla="*/ 1 w 337"/>
                <a:gd name="T83" fmla="*/ 1 h 302"/>
                <a:gd name="T84" fmla="*/ 1 w 337"/>
                <a:gd name="T85" fmla="*/ 1 h 302"/>
                <a:gd name="T86" fmla="*/ 1 w 337"/>
                <a:gd name="T87" fmla="*/ 1 h 3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37"/>
                <a:gd name="T133" fmla="*/ 0 h 302"/>
                <a:gd name="T134" fmla="*/ 337 w 337"/>
                <a:gd name="T135" fmla="*/ 302 h 3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37" h="302">
                  <a:moveTo>
                    <a:pt x="326" y="302"/>
                  </a:moveTo>
                  <a:lnTo>
                    <a:pt x="328" y="302"/>
                  </a:lnTo>
                  <a:lnTo>
                    <a:pt x="331" y="302"/>
                  </a:lnTo>
                  <a:lnTo>
                    <a:pt x="333" y="301"/>
                  </a:lnTo>
                  <a:lnTo>
                    <a:pt x="335" y="299"/>
                  </a:lnTo>
                  <a:lnTo>
                    <a:pt x="337" y="296"/>
                  </a:lnTo>
                  <a:lnTo>
                    <a:pt x="337" y="292"/>
                  </a:lnTo>
                  <a:lnTo>
                    <a:pt x="337" y="289"/>
                  </a:lnTo>
                  <a:lnTo>
                    <a:pt x="335" y="286"/>
                  </a:lnTo>
                  <a:lnTo>
                    <a:pt x="331" y="282"/>
                  </a:lnTo>
                  <a:lnTo>
                    <a:pt x="327" y="279"/>
                  </a:lnTo>
                  <a:lnTo>
                    <a:pt x="323" y="274"/>
                  </a:lnTo>
                  <a:lnTo>
                    <a:pt x="317" y="271"/>
                  </a:lnTo>
                  <a:lnTo>
                    <a:pt x="311" y="267"/>
                  </a:lnTo>
                  <a:lnTo>
                    <a:pt x="305" y="264"/>
                  </a:lnTo>
                  <a:lnTo>
                    <a:pt x="299" y="259"/>
                  </a:lnTo>
                  <a:lnTo>
                    <a:pt x="293" y="254"/>
                  </a:lnTo>
                  <a:lnTo>
                    <a:pt x="286" y="249"/>
                  </a:lnTo>
                  <a:lnTo>
                    <a:pt x="279" y="243"/>
                  </a:lnTo>
                  <a:lnTo>
                    <a:pt x="271" y="236"/>
                  </a:lnTo>
                  <a:lnTo>
                    <a:pt x="264" y="229"/>
                  </a:lnTo>
                  <a:lnTo>
                    <a:pt x="256" y="222"/>
                  </a:lnTo>
                  <a:lnTo>
                    <a:pt x="249" y="216"/>
                  </a:lnTo>
                  <a:lnTo>
                    <a:pt x="243" y="211"/>
                  </a:lnTo>
                  <a:lnTo>
                    <a:pt x="238" y="205"/>
                  </a:lnTo>
                  <a:lnTo>
                    <a:pt x="229" y="196"/>
                  </a:lnTo>
                  <a:lnTo>
                    <a:pt x="219" y="189"/>
                  </a:lnTo>
                  <a:lnTo>
                    <a:pt x="208" y="183"/>
                  </a:lnTo>
                  <a:lnTo>
                    <a:pt x="199" y="177"/>
                  </a:lnTo>
                  <a:lnTo>
                    <a:pt x="191" y="174"/>
                  </a:lnTo>
                  <a:lnTo>
                    <a:pt x="184" y="170"/>
                  </a:lnTo>
                  <a:lnTo>
                    <a:pt x="180" y="167"/>
                  </a:lnTo>
                  <a:lnTo>
                    <a:pt x="176" y="165"/>
                  </a:lnTo>
                  <a:lnTo>
                    <a:pt x="170" y="154"/>
                  </a:lnTo>
                  <a:lnTo>
                    <a:pt x="164" y="143"/>
                  </a:lnTo>
                  <a:lnTo>
                    <a:pt x="155" y="130"/>
                  </a:lnTo>
                  <a:lnTo>
                    <a:pt x="146" y="116"/>
                  </a:lnTo>
                  <a:lnTo>
                    <a:pt x="136" y="101"/>
                  </a:lnTo>
                  <a:lnTo>
                    <a:pt x="124" y="86"/>
                  </a:lnTo>
                  <a:lnTo>
                    <a:pt x="111" y="70"/>
                  </a:lnTo>
                  <a:lnTo>
                    <a:pt x="96" y="54"/>
                  </a:lnTo>
                  <a:lnTo>
                    <a:pt x="90" y="46"/>
                  </a:lnTo>
                  <a:lnTo>
                    <a:pt x="83" y="35"/>
                  </a:lnTo>
                  <a:lnTo>
                    <a:pt x="75" y="23"/>
                  </a:lnTo>
                  <a:lnTo>
                    <a:pt x="68" y="15"/>
                  </a:lnTo>
                  <a:lnTo>
                    <a:pt x="53" y="4"/>
                  </a:lnTo>
                  <a:lnTo>
                    <a:pt x="37" y="0"/>
                  </a:lnTo>
                  <a:lnTo>
                    <a:pt x="23" y="2"/>
                  </a:lnTo>
                  <a:lnTo>
                    <a:pt x="11" y="10"/>
                  </a:lnTo>
                  <a:lnTo>
                    <a:pt x="3" y="22"/>
                  </a:lnTo>
                  <a:lnTo>
                    <a:pt x="0" y="36"/>
                  </a:lnTo>
                  <a:lnTo>
                    <a:pt x="3" y="51"/>
                  </a:lnTo>
                  <a:lnTo>
                    <a:pt x="14" y="66"/>
                  </a:lnTo>
                  <a:lnTo>
                    <a:pt x="22" y="74"/>
                  </a:lnTo>
                  <a:lnTo>
                    <a:pt x="32" y="85"/>
                  </a:lnTo>
                  <a:lnTo>
                    <a:pt x="43" y="97"/>
                  </a:lnTo>
                  <a:lnTo>
                    <a:pt x="53" y="109"/>
                  </a:lnTo>
                  <a:lnTo>
                    <a:pt x="62" y="121"/>
                  </a:lnTo>
                  <a:lnTo>
                    <a:pt x="71" y="132"/>
                  </a:lnTo>
                  <a:lnTo>
                    <a:pt x="78" y="141"/>
                  </a:lnTo>
                  <a:lnTo>
                    <a:pt x="84" y="147"/>
                  </a:lnTo>
                  <a:lnTo>
                    <a:pt x="90" y="153"/>
                  </a:lnTo>
                  <a:lnTo>
                    <a:pt x="98" y="160"/>
                  </a:lnTo>
                  <a:lnTo>
                    <a:pt x="106" y="168"/>
                  </a:lnTo>
                  <a:lnTo>
                    <a:pt x="115" y="177"/>
                  </a:lnTo>
                  <a:lnTo>
                    <a:pt x="123" y="185"/>
                  </a:lnTo>
                  <a:lnTo>
                    <a:pt x="131" y="193"/>
                  </a:lnTo>
                  <a:lnTo>
                    <a:pt x="138" y="199"/>
                  </a:lnTo>
                  <a:lnTo>
                    <a:pt x="142" y="203"/>
                  </a:lnTo>
                  <a:lnTo>
                    <a:pt x="147" y="207"/>
                  </a:lnTo>
                  <a:lnTo>
                    <a:pt x="153" y="213"/>
                  </a:lnTo>
                  <a:lnTo>
                    <a:pt x="160" y="218"/>
                  </a:lnTo>
                  <a:lnTo>
                    <a:pt x="169" y="223"/>
                  </a:lnTo>
                  <a:lnTo>
                    <a:pt x="175" y="227"/>
                  </a:lnTo>
                  <a:lnTo>
                    <a:pt x="182" y="231"/>
                  </a:lnTo>
                  <a:lnTo>
                    <a:pt x="190" y="237"/>
                  </a:lnTo>
                  <a:lnTo>
                    <a:pt x="198" y="243"/>
                  </a:lnTo>
                  <a:lnTo>
                    <a:pt x="207" y="249"/>
                  </a:lnTo>
                  <a:lnTo>
                    <a:pt x="218" y="254"/>
                  </a:lnTo>
                  <a:lnTo>
                    <a:pt x="227" y="260"/>
                  </a:lnTo>
                  <a:lnTo>
                    <a:pt x="236" y="266"/>
                  </a:lnTo>
                  <a:lnTo>
                    <a:pt x="246" y="272"/>
                  </a:lnTo>
                  <a:lnTo>
                    <a:pt x="257" y="277"/>
                  </a:lnTo>
                  <a:lnTo>
                    <a:pt x="270" y="283"/>
                  </a:lnTo>
                  <a:lnTo>
                    <a:pt x="281" y="289"/>
                  </a:lnTo>
                  <a:lnTo>
                    <a:pt x="293" y="294"/>
                  </a:lnTo>
                  <a:lnTo>
                    <a:pt x="305" y="298"/>
                  </a:lnTo>
                  <a:lnTo>
                    <a:pt x="316" y="301"/>
                  </a:lnTo>
                  <a:lnTo>
                    <a:pt x="326" y="302"/>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90" name="Freeform 248"/>
            <p:cNvSpPr>
              <a:spLocks/>
            </p:cNvSpPr>
            <p:nvPr/>
          </p:nvSpPr>
          <p:spPr bwMode="auto">
            <a:xfrm flipH="1">
              <a:off x="2118" y="2406"/>
              <a:ext cx="9" cy="9"/>
            </a:xfrm>
            <a:custGeom>
              <a:avLst/>
              <a:gdLst>
                <a:gd name="T0" fmla="*/ 1 w 18"/>
                <a:gd name="T1" fmla="*/ 0 h 19"/>
                <a:gd name="T2" fmla="*/ 1 w 18"/>
                <a:gd name="T3" fmla="*/ 0 h 19"/>
                <a:gd name="T4" fmla="*/ 1 w 18"/>
                <a:gd name="T5" fmla="*/ 0 h 19"/>
                <a:gd name="T6" fmla="*/ 1 w 18"/>
                <a:gd name="T7" fmla="*/ 0 h 19"/>
                <a:gd name="T8" fmla="*/ 1 w 18"/>
                <a:gd name="T9" fmla="*/ 0 h 19"/>
                <a:gd name="T10" fmla="*/ 1 w 18"/>
                <a:gd name="T11" fmla="*/ 0 h 19"/>
                <a:gd name="T12" fmla="*/ 1 w 18"/>
                <a:gd name="T13" fmla="*/ 0 h 19"/>
                <a:gd name="T14" fmla="*/ 1 w 18"/>
                <a:gd name="T15" fmla="*/ 0 h 19"/>
                <a:gd name="T16" fmla="*/ 1 w 18"/>
                <a:gd name="T17" fmla="*/ 0 h 19"/>
                <a:gd name="T18" fmla="*/ 0 w 18"/>
                <a:gd name="T19" fmla="*/ 0 h 19"/>
                <a:gd name="T20" fmla="*/ 0 w 18"/>
                <a:gd name="T21" fmla="*/ 0 h 19"/>
                <a:gd name="T22" fmla="*/ 0 w 18"/>
                <a:gd name="T23" fmla="*/ 0 h 19"/>
                <a:gd name="T24" fmla="*/ 1 w 18"/>
                <a:gd name="T25" fmla="*/ 0 h 19"/>
                <a:gd name="T26" fmla="*/ 1 w 18"/>
                <a:gd name="T27" fmla="*/ 0 h 19"/>
                <a:gd name="T28" fmla="*/ 1 w 18"/>
                <a:gd name="T29" fmla="*/ 0 h 19"/>
                <a:gd name="T30" fmla="*/ 1 w 18"/>
                <a:gd name="T31" fmla="*/ 0 h 19"/>
                <a:gd name="T32" fmla="*/ 1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16" y="16"/>
                  </a:moveTo>
                  <a:lnTo>
                    <a:pt x="18" y="13"/>
                  </a:lnTo>
                  <a:lnTo>
                    <a:pt x="18" y="9"/>
                  </a:lnTo>
                  <a:lnTo>
                    <a:pt x="18" y="6"/>
                  </a:lnTo>
                  <a:lnTo>
                    <a:pt x="16" y="3"/>
                  </a:lnTo>
                  <a:lnTo>
                    <a:pt x="13" y="0"/>
                  </a:lnTo>
                  <a:lnTo>
                    <a:pt x="9" y="0"/>
                  </a:lnTo>
                  <a:lnTo>
                    <a:pt x="6" y="0"/>
                  </a:lnTo>
                  <a:lnTo>
                    <a:pt x="2" y="3"/>
                  </a:lnTo>
                  <a:lnTo>
                    <a:pt x="0" y="6"/>
                  </a:lnTo>
                  <a:lnTo>
                    <a:pt x="0" y="9"/>
                  </a:lnTo>
                  <a:lnTo>
                    <a:pt x="0" y="13"/>
                  </a:lnTo>
                  <a:lnTo>
                    <a:pt x="2" y="16"/>
                  </a:lnTo>
                  <a:lnTo>
                    <a:pt x="6" y="19"/>
                  </a:lnTo>
                  <a:lnTo>
                    <a:pt x="9" y="19"/>
                  </a:lnTo>
                  <a:lnTo>
                    <a:pt x="13" y="19"/>
                  </a:lnTo>
                  <a:lnTo>
                    <a:pt x="16" y="16"/>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91" name="Freeform 249"/>
            <p:cNvSpPr>
              <a:spLocks/>
            </p:cNvSpPr>
            <p:nvPr/>
          </p:nvSpPr>
          <p:spPr bwMode="auto">
            <a:xfrm flipH="1">
              <a:off x="2262" y="2281"/>
              <a:ext cx="10" cy="10"/>
            </a:xfrm>
            <a:custGeom>
              <a:avLst/>
              <a:gdLst>
                <a:gd name="T0" fmla="*/ 1 w 19"/>
                <a:gd name="T1" fmla="*/ 1 h 18"/>
                <a:gd name="T2" fmla="*/ 1 w 19"/>
                <a:gd name="T3" fmla="*/ 1 h 18"/>
                <a:gd name="T4" fmla="*/ 1 w 19"/>
                <a:gd name="T5" fmla="*/ 1 h 18"/>
                <a:gd name="T6" fmla="*/ 1 w 19"/>
                <a:gd name="T7" fmla="*/ 1 h 18"/>
                <a:gd name="T8" fmla="*/ 1 w 19"/>
                <a:gd name="T9" fmla="*/ 1 h 18"/>
                <a:gd name="T10" fmla="*/ 1 w 19"/>
                <a:gd name="T11" fmla="*/ 0 h 18"/>
                <a:gd name="T12" fmla="*/ 1 w 19"/>
                <a:gd name="T13" fmla="*/ 0 h 18"/>
                <a:gd name="T14" fmla="*/ 1 w 19"/>
                <a:gd name="T15" fmla="*/ 0 h 18"/>
                <a:gd name="T16" fmla="*/ 1 w 19"/>
                <a:gd name="T17" fmla="*/ 1 h 18"/>
                <a:gd name="T18" fmla="*/ 1 w 19"/>
                <a:gd name="T19" fmla="*/ 1 h 18"/>
                <a:gd name="T20" fmla="*/ 0 w 19"/>
                <a:gd name="T21" fmla="*/ 1 h 18"/>
                <a:gd name="T22" fmla="*/ 1 w 19"/>
                <a:gd name="T23" fmla="*/ 1 h 18"/>
                <a:gd name="T24" fmla="*/ 1 w 19"/>
                <a:gd name="T25" fmla="*/ 1 h 18"/>
                <a:gd name="T26" fmla="*/ 1 w 19"/>
                <a:gd name="T27" fmla="*/ 1 h 18"/>
                <a:gd name="T28" fmla="*/ 1 w 19"/>
                <a:gd name="T29" fmla="*/ 1 h 18"/>
                <a:gd name="T30" fmla="*/ 1 w 19"/>
                <a:gd name="T31" fmla="*/ 1 h 18"/>
                <a:gd name="T32" fmla="*/ 1 w 19"/>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16" y="16"/>
                  </a:moveTo>
                  <a:lnTo>
                    <a:pt x="18" y="12"/>
                  </a:lnTo>
                  <a:lnTo>
                    <a:pt x="19" y="9"/>
                  </a:lnTo>
                  <a:lnTo>
                    <a:pt x="19" y="5"/>
                  </a:lnTo>
                  <a:lnTo>
                    <a:pt x="17" y="2"/>
                  </a:lnTo>
                  <a:lnTo>
                    <a:pt x="14" y="0"/>
                  </a:lnTo>
                  <a:lnTo>
                    <a:pt x="10" y="0"/>
                  </a:lnTo>
                  <a:lnTo>
                    <a:pt x="7" y="0"/>
                  </a:lnTo>
                  <a:lnTo>
                    <a:pt x="3" y="2"/>
                  </a:lnTo>
                  <a:lnTo>
                    <a:pt x="1" y="5"/>
                  </a:lnTo>
                  <a:lnTo>
                    <a:pt x="0" y="9"/>
                  </a:lnTo>
                  <a:lnTo>
                    <a:pt x="1" y="12"/>
                  </a:lnTo>
                  <a:lnTo>
                    <a:pt x="3" y="16"/>
                  </a:lnTo>
                  <a:lnTo>
                    <a:pt x="7" y="18"/>
                  </a:lnTo>
                  <a:lnTo>
                    <a:pt x="10" y="18"/>
                  </a:lnTo>
                  <a:lnTo>
                    <a:pt x="13" y="18"/>
                  </a:lnTo>
                  <a:lnTo>
                    <a:pt x="16" y="16"/>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92" name="Freeform 250"/>
            <p:cNvSpPr>
              <a:spLocks/>
            </p:cNvSpPr>
            <p:nvPr/>
          </p:nvSpPr>
          <p:spPr bwMode="auto">
            <a:xfrm flipH="1">
              <a:off x="2138" y="2262"/>
              <a:ext cx="153" cy="149"/>
            </a:xfrm>
            <a:custGeom>
              <a:avLst/>
              <a:gdLst>
                <a:gd name="T0" fmla="*/ 1 w 305"/>
                <a:gd name="T1" fmla="*/ 0 h 299"/>
                <a:gd name="T2" fmla="*/ 1 w 305"/>
                <a:gd name="T3" fmla="*/ 0 h 299"/>
                <a:gd name="T4" fmla="*/ 1 w 305"/>
                <a:gd name="T5" fmla="*/ 0 h 299"/>
                <a:gd name="T6" fmla="*/ 1 w 305"/>
                <a:gd name="T7" fmla="*/ 0 h 299"/>
                <a:gd name="T8" fmla="*/ 1 w 305"/>
                <a:gd name="T9" fmla="*/ 0 h 299"/>
                <a:gd name="T10" fmla="*/ 1 w 305"/>
                <a:gd name="T11" fmla="*/ 0 h 299"/>
                <a:gd name="T12" fmla="*/ 0 w 305"/>
                <a:gd name="T13" fmla="*/ 0 h 299"/>
                <a:gd name="T14" fmla="*/ 1 w 305"/>
                <a:gd name="T15" fmla="*/ 0 h 299"/>
                <a:gd name="T16" fmla="*/ 1 w 305"/>
                <a:gd name="T17" fmla="*/ 0 h 299"/>
                <a:gd name="T18" fmla="*/ 1 w 305"/>
                <a:gd name="T19" fmla="*/ 0 h 299"/>
                <a:gd name="T20" fmla="*/ 1 w 305"/>
                <a:gd name="T21" fmla="*/ 0 h 299"/>
                <a:gd name="T22" fmla="*/ 1 w 305"/>
                <a:gd name="T23" fmla="*/ 0 h 299"/>
                <a:gd name="T24" fmla="*/ 1 w 305"/>
                <a:gd name="T25" fmla="*/ 0 h 299"/>
                <a:gd name="T26" fmla="*/ 1 w 305"/>
                <a:gd name="T27" fmla="*/ 0 h 299"/>
                <a:gd name="T28" fmla="*/ 1 w 305"/>
                <a:gd name="T29" fmla="*/ 0 h 299"/>
                <a:gd name="T30" fmla="*/ 1 w 305"/>
                <a:gd name="T31" fmla="*/ 0 h 299"/>
                <a:gd name="T32" fmla="*/ 1 w 305"/>
                <a:gd name="T33" fmla="*/ 0 h 299"/>
                <a:gd name="T34" fmla="*/ 1 w 305"/>
                <a:gd name="T35" fmla="*/ 0 h 299"/>
                <a:gd name="T36" fmla="*/ 1 w 305"/>
                <a:gd name="T37" fmla="*/ 0 h 299"/>
                <a:gd name="T38" fmla="*/ 1 w 305"/>
                <a:gd name="T39" fmla="*/ 0 h 299"/>
                <a:gd name="T40" fmla="*/ 1 w 305"/>
                <a:gd name="T41" fmla="*/ 0 h 299"/>
                <a:gd name="T42" fmla="*/ 1 w 305"/>
                <a:gd name="T43" fmla="*/ 0 h 299"/>
                <a:gd name="T44" fmla="*/ 1 w 305"/>
                <a:gd name="T45" fmla="*/ 0 h 299"/>
                <a:gd name="T46" fmla="*/ 1 w 305"/>
                <a:gd name="T47" fmla="*/ 0 h 299"/>
                <a:gd name="T48" fmla="*/ 1 w 305"/>
                <a:gd name="T49" fmla="*/ 0 h 299"/>
                <a:gd name="T50" fmla="*/ 1 w 305"/>
                <a:gd name="T51" fmla="*/ 0 h 299"/>
                <a:gd name="T52" fmla="*/ 1 w 305"/>
                <a:gd name="T53" fmla="*/ 0 h 299"/>
                <a:gd name="T54" fmla="*/ 1 w 305"/>
                <a:gd name="T55" fmla="*/ 0 h 299"/>
                <a:gd name="T56" fmla="*/ 1 w 305"/>
                <a:gd name="T57" fmla="*/ 0 h 299"/>
                <a:gd name="T58" fmla="*/ 1 w 305"/>
                <a:gd name="T59" fmla="*/ 0 h 299"/>
                <a:gd name="T60" fmla="*/ 1 w 305"/>
                <a:gd name="T61" fmla="*/ 0 h 299"/>
                <a:gd name="T62" fmla="*/ 1 w 305"/>
                <a:gd name="T63" fmla="*/ 0 h 299"/>
                <a:gd name="T64" fmla="*/ 1 w 305"/>
                <a:gd name="T65" fmla="*/ 0 h 299"/>
                <a:gd name="T66" fmla="*/ 1 w 305"/>
                <a:gd name="T67" fmla="*/ 0 h 299"/>
                <a:gd name="T68" fmla="*/ 1 w 305"/>
                <a:gd name="T69" fmla="*/ 0 h 299"/>
                <a:gd name="T70" fmla="*/ 1 w 305"/>
                <a:gd name="T71" fmla="*/ 0 h 299"/>
                <a:gd name="T72" fmla="*/ 1 w 305"/>
                <a:gd name="T73" fmla="*/ 0 h 299"/>
                <a:gd name="T74" fmla="*/ 1 w 305"/>
                <a:gd name="T75" fmla="*/ 0 h 299"/>
                <a:gd name="T76" fmla="*/ 1 w 305"/>
                <a:gd name="T77" fmla="*/ 0 h 299"/>
                <a:gd name="T78" fmla="*/ 1 w 305"/>
                <a:gd name="T79" fmla="*/ 0 h 299"/>
                <a:gd name="T80" fmla="*/ 1 w 305"/>
                <a:gd name="T81" fmla="*/ 0 h 299"/>
                <a:gd name="T82" fmla="*/ 1 w 305"/>
                <a:gd name="T83" fmla="*/ 0 h 299"/>
                <a:gd name="T84" fmla="*/ 1 w 305"/>
                <a:gd name="T85" fmla="*/ 0 h 299"/>
                <a:gd name="T86" fmla="*/ 1 w 305"/>
                <a:gd name="T87" fmla="*/ 0 h 299"/>
                <a:gd name="T88" fmla="*/ 1 w 305"/>
                <a:gd name="T89" fmla="*/ 0 h 299"/>
                <a:gd name="T90" fmla="*/ 1 w 305"/>
                <a:gd name="T91" fmla="*/ 0 h 299"/>
                <a:gd name="T92" fmla="*/ 1 w 305"/>
                <a:gd name="T93" fmla="*/ 0 h 299"/>
                <a:gd name="T94" fmla="*/ 1 w 305"/>
                <a:gd name="T95" fmla="*/ 0 h 2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05"/>
                <a:gd name="T145" fmla="*/ 0 h 299"/>
                <a:gd name="T146" fmla="*/ 305 w 305"/>
                <a:gd name="T147" fmla="*/ 299 h 2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05" h="299">
                  <a:moveTo>
                    <a:pt x="120" y="59"/>
                  </a:moveTo>
                  <a:lnTo>
                    <a:pt x="114" y="52"/>
                  </a:lnTo>
                  <a:lnTo>
                    <a:pt x="108" y="44"/>
                  </a:lnTo>
                  <a:lnTo>
                    <a:pt x="101" y="35"/>
                  </a:lnTo>
                  <a:lnTo>
                    <a:pt x="93" y="26"/>
                  </a:lnTo>
                  <a:lnTo>
                    <a:pt x="84" y="17"/>
                  </a:lnTo>
                  <a:lnTo>
                    <a:pt x="75" y="10"/>
                  </a:lnTo>
                  <a:lnTo>
                    <a:pt x="64" y="4"/>
                  </a:lnTo>
                  <a:lnTo>
                    <a:pt x="54" y="0"/>
                  </a:lnTo>
                  <a:lnTo>
                    <a:pt x="32" y="0"/>
                  </a:lnTo>
                  <a:lnTo>
                    <a:pt x="16" y="4"/>
                  </a:lnTo>
                  <a:lnTo>
                    <a:pt x="6" y="13"/>
                  </a:lnTo>
                  <a:lnTo>
                    <a:pt x="1" y="24"/>
                  </a:lnTo>
                  <a:lnTo>
                    <a:pt x="0" y="35"/>
                  </a:lnTo>
                  <a:lnTo>
                    <a:pt x="1" y="47"/>
                  </a:lnTo>
                  <a:lnTo>
                    <a:pt x="6" y="57"/>
                  </a:lnTo>
                  <a:lnTo>
                    <a:pt x="10" y="65"/>
                  </a:lnTo>
                  <a:lnTo>
                    <a:pt x="17" y="74"/>
                  </a:lnTo>
                  <a:lnTo>
                    <a:pt x="25" y="87"/>
                  </a:lnTo>
                  <a:lnTo>
                    <a:pt x="34" y="103"/>
                  </a:lnTo>
                  <a:lnTo>
                    <a:pt x="44" y="118"/>
                  </a:lnTo>
                  <a:lnTo>
                    <a:pt x="52" y="134"/>
                  </a:lnTo>
                  <a:lnTo>
                    <a:pt x="60" y="147"/>
                  </a:lnTo>
                  <a:lnTo>
                    <a:pt x="67" y="157"/>
                  </a:lnTo>
                  <a:lnTo>
                    <a:pt x="71" y="163"/>
                  </a:lnTo>
                  <a:lnTo>
                    <a:pt x="76" y="166"/>
                  </a:lnTo>
                  <a:lnTo>
                    <a:pt x="82" y="172"/>
                  </a:lnTo>
                  <a:lnTo>
                    <a:pt x="89" y="178"/>
                  </a:lnTo>
                  <a:lnTo>
                    <a:pt x="94" y="185"/>
                  </a:lnTo>
                  <a:lnTo>
                    <a:pt x="100" y="192"/>
                  </a:lnTo>
                  <a:lnTo>
                    <a:pt x="106" y="197"/>
                  </a:lnTo>
                  <a:lnTo>
                    <a:pt x="110" y="203"/>
                  </a:lnTo>
                  <a:lnTo>
                    <a:pt x="114" y="207"/>
                  </a:lnTo>
                  <a:lnTo>
                    <a:pt x="119" y="211"/>
                  </a:lnTo>
                  <a:lnTo>
                    <a:pt x="127" y="220"/>
                  </a:lnTo>
                  <a:lnTo>
                    <a:pt x="137" y="231"/>
                  </a:lnTo>
                  <a:lnTo>
                    <a:pt x="148" y="242"/>
                  </a:lnTo>
                  <a:lnTo>
                    <a:pt x="159" y="254"/>
                  </a:lnTo>
                  <a:lnTo>
                    <a:pt x="169" y="264"/>
                  </a:lnTo>
                  <a:lnTo>
                    <a:pt x="176" y="272"/>
                  </a:lnTo>
                  <a:lnTo>
                    <a:pt x="181" y="278"/>
                  </a:lnTo>
                  <a:lnTo>
                    <a:pt x="183" y="281"/>
                  </a:lnTo>
                  <a:lnTo>
                    <a:pt x="188" y="285"/>
                  </a:lnTo>
                  <a:lnTo>
                    <a:pt x="191" y="289"/>
                  </a:lnTo>
                  <a:lnTo>
                    <a:pt x="197" y="293"/>
                  </a:lnTo>
                  <a:lnTo>
                    <a:pt x="201" y="295"/>
                  </a:lnTo>
                  <a:lnTo>
                    <a:pt x="207" y="297"/>
                  </a:lnTo>
                  <a:lnTo>
                    <a:pt x="213" y="299"/>
                  </a:lnTo>
                  <a:lnTo>
                    <a:pt x="218" y="299"/>
                  </a:lnTo>
                  <a:lnTo>
                    <a:pt x="227" y="299"/>
                  </a:lnTo>
                  <a:lnTo>
                    <a:pt x="235" y="299"/>
                  </a:lnTo>
                  <a:lnTo>
                    <a:pt x="242" y="299"/>
                  </a:lnTo>
                  <a:lnTo>
                    <a:pt x="246" y="295"/>
                  </a:lnTo>
                  <a:lnTo>
                    <a:pt x="249" y="291"/>
                  </a:lnTo>
                  <a:lnTo>
                    <a:pt x="252" y="287"/>
                  </a:lnTo>
                  <a:lnTo>
                    <a:pt x="256" y="285"/>
                  </a:lnTo>
                  <a:lnTo>
                    <a:pt x="260" y="285"/>
                  </a:lnTo>
                  <a:lnTo>
                    <a:pt x="266" y="287"/>
                  </a:lnTo>
                  <a:lnTo>
                    <a:pt x="274" y="289"/>
                  </a:lnTo>
                  <a:lnTo>
                    <a:pt x="281" y="292"/>
                  </a:lnTo>
                  <a:lnTo>
                    <a:pt x="283" y="293"/>
                  </a:lnTo>
                  <a:lnTo>
                    <a:pt x="287" y="282"/>
                  </a:lnTo>
                  <a:lnTo>
                    <a:pt x="292" y="273"/>
                  </a:lnTo>
                  <a:lnTo>
                    <a:pt x="298" y="265"/>
                  </a:lnTo>
                  <a:lnTo>
                    <a:pt x="305" y="261"/>
                  </a:lnTo>
                  <a:lnTo>
                    <a:pt x="298" y="254"/>
                  </a:lnTo>
                  <a:lnTo>
                    <a:pt x="291" y="247"/>
                  </a:lnTo>
                  <a:lnTo>
                    <a:pt x="284" y="242"/>
                  </a:lnTo>
                  <a:lnTo>
                    <a:pt x="281" y="239"/>
                  </a:lnTo>
                  <a:lnTo>
                    <a:pt x="281" y="234"/>
                  </a:lnTo>
                  <a:lnTo>
                    <a:pt x="279" y="230"/>
                  </a:lnTo>
                  <a:lnTo>
                    <a:pt x="276" y="226"/>
                  </a:lnTo>
                  <a:lnTo>
                    <a:pt x="272" y="224"/>
                  </a:lnTo>
                  <a:lnTo>
                    <a:pt x="268" y="221"/>
                  </a:lnTo>
                  <a:lnTo>
                    <a:pt x="263" y="218"/>
                  </a:lnTo>
                  <a:lnTo>
                    <a:pt x="257" y="213"/>
                  </a:lnTo>
                  <a:lnTo>
                    <a:pt x="251" y="208"/>
                  </a:lnTo>
                  <a:lnTo>
                    <a:pt x="245" y="201"/>
                  </a:lnTo>
                  <a:lnTo>
                    <a:pt x="240" y="196"/>
                  </a:lnTo>
                  <a:lnTo>
                    <a:pt x="235" y="192"/>
                  </a:lnTo>
                  <a:lnTo>
                    <a:pt x="233" y="188"/>
                  </a:lnTo>
                  <a:lnTo>
                    <a:pt x="228" y="185"/>
                  </a:lnTo>
                  <a:lnTo>
                    <a:pt x="222" y="182"/>
                  </a:lnTo>
                  <a:lnTo>
                    <a:pt x="215" y="182"/>
                  </a:lnTo>
                  <a:lnTo>
                    <a:pt x="207" y="180"/>
                  </a:lnTo>
                  <a:lnTo>
                    <a:pt x="199" y="175"/>
                  </a:lnTo>
                  <a:lnTo>
                    <a:pt x="192" y="169"/>
                  </a:lnTo>
                  <a:lnTo>
                    <a:pt x="185" y="160"/>
                  </a:lnTo>
                  <a:lnTo>
                    <a:pt x="181" y="154"/>
                  </a:lnTo>
                  <a:lnTo>
                    <a:pt x="177" y="147"/>
                  </a:lnTo>
                  <a:lnTo>
                    <a:pt x="172" y="136"/>
                  </a:lnTo>
                  <a:lnTo>
                    <a:pt x="163" y="123"/>
                  </a:lnTo>
                  <a:lnTo>
                    <a:pt x="154" y="108"/>
                  </a:lnTo>
                  <a:lnTo>
                    <a:pt x="144" y="93"/>
                  </a:lnTo>
                  <a:lnTo>
                    <a:pt x="135" y="79"/>
                  </a:lnTo>
                  <a:lnTo>
                    <a:pt x="125" y="67"/>
                  </a:lnTo>
                  <a:lnTo>
                    <a:pt x="120" y="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93" name="Freeform 251"/>
            <p:cNvSpPr>
              <a:spLocks/>
            </p:cNvSpPr>
            <p:nvPr/>
          </p:nvSpPr>
          <p:spPr bwMode="auto">
            <a:xfrm flipH="1">
              <a:off x="2291" y="2432"/>
              <a:ext cx="85" cy="369"/>
            </a:xfrm>
            <a:custGeom>
              <a:avLst/>
              <a:gdLst>
                <a:gd name="T0" fmla="*/ 1 w 170"/>
                <a:gd name="T1" fmla="*/ 0 h 739"/>
                <a:gd name="T2" fmla="*/ 1 w 170"/>
                <a:gd name="T3" fmla="*/ 0 h 739"/>
                <a:gd name="T4" fmla="*/ 1 w 170"/>
                <a:gd name="T5" fmla="*/ 0 h 739"/>
                <a:gd name="T6" fmla="*/ 1 w 170"/>
                <a:gd name="T7" fmla="*/ 0 h 739"/>
                <a:gd name="T8" fmla="*/ 1 w 170"/>
                <a:gd name="T9" fmla="*/ 0 h 739"/>
                <a:gd name="T10" fmla="*/ 1 w 170"/>
                <a:gd name="T11" fmla="*/ 0 h 739"/>
                <a:gd name="T12" fmla="*/ 1 w 170"/>
                <a:gd name="T13" fmla="*/ 0 h 739"/>
                <a:gd name="T14" fmla="*/ 1 w 170"/>
                <a:gd name="T15" fmla="*/ 0 h 739"/>
                <a:gd name="T16" fmla="*/ 1 w 170"/>
                <a:gd name="T17" fmla="*/ 0 h 739"/>
                <a:gd name="T18" fmla="*/ 1 w 170"/>
                <a:gd name="T19" fmla="*/ 0 h 739"/>
                <a:gd name="T20" fmla="*/ 1 w 170"/>
                <a:gd name="T21" fmla="*/ 0 h 739"/>
                <a:gd name="T22" fmla="*/ 1 w 170"/>
                <a:gd name="T23" fmla="*/ 0 h 739"/>
                <a:gd name="T24" fmla="*/ 1 w 170"/>
                <a:gd name="T25" fmla="*/ 0 h 739"/>
                <a:gd name="T26" fmla="*/ 1 w 170"/>
                <a:gd name="T27" fmla="*/ 0 h 739"/>
                <a:gd name="T28" fmla="*/ 1 w 170"/>
                <a:gd name="T29" fmla="*/ 0 h 739"/>
                <a:gd name="T30" fmla="*/ 1 w 170"/>
                <a:gd name="T31" fmla="*/ 0 h 739"/>
                <a:gd name="T32" fmla="*/ 1 w 170"/>
                <a:gd name="T33" fmla="*/ 0 h 739"/>
                <a:gd name="T34" fmla="*/ 1 w 170"/>
                <a:gd name="T35" fmla="*/ 0 h 739"/>
                <a:gd name="T36" fmla="*/ 1 w 170"/>
                <a:gd name="T37" fmla="*/ 0 h 739"/>
                <a:gd name="T38" fmla="*/ 1 w 170"/>
                <a:gd name="T39" fmla="*/ 0 h 739"/>
                <a:gd name="T40" fmla="*/ 1 w 170"/>
                <a:gd name="T41" fmla="*/ 0 h 739"/>
                <a:gd name="T42" fmla="*/ 1 w 170"/>
                <a:gd name="T43" fmla="*/ 0 h 739"/>
                <a:gd name="T44" fmla="*/ 1 w 170"/>
                <a:gd name="T45" fmla="*/ 0 h 739"/>
                <a:gd name="T46" fmla="*/ 1 w 170"/>
                <a:gd name="T47" fmla="*/ 0 h 739"/>
                <a:gd name="T48" fmla="*/ 1 w 170"/>
                <a:gd name="T49" fmla="*/ 0 h 739"/>
                <a:gd name="T50" fmla="*/ 1 w 170"/>
                <a:gd name="T51" fmla="*/ 0 h 739"/>
                <a:gd name="T52" fmla="*/ 1 w 170"/>
                <a:gd name="T53" fmla="*/ 0 h 739"/>
                <a:gd name="T54" fmla="*/ 1 w 170"/>
                <a:gd name="T55" fmla="*/ 0 h 739"/>
                <a:gd name="T56" fmla="*/ 1 w 170"/>
                <a:gd name="T57" fmla="*/ 0 h 739"/>
                <a:gd name="T58" fmla="*/ 1 w 170"/>
                <a:gd name="T59" fmla="*/ 0 h 739"/>
                <a:gd name="T60" fmla="*/ 1 w 170"/>
                <a:gd name="T61" fmla="*/ 0 h 739"/>
                <a:gd name="T62" fmla="*/ 1 w 170"/>
                <a:gd name="T63" fmla="*/ 0 h 739"/>
                <a:gd name="T64" fmla="*/ 1 w 170"/>
                <a:gd name="T65" fmla="*/ 0 h 739"/>
                <a:gd name="T66" fmla="*/ 1 w 170"/>
                <a:gd name="T67" fmla="*/ 0 h 739"/>
                <a:gd name="T68" fmla="*/ 1 w 170"/>
                <a:gd name="T69" fmla="*/ 0 h 739"/>
                <a:gd name="T70" fmla="*/ 1 w 170"/>
                <a:gd name="T71" fmla="*/ 0 h 7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0"/>
                <a:gd name="T109" fmla="*/ 0 h 739"/>
                <a:gd name="T110" fmla="*/ 170 w 170"/>
                <a:gd name="T111" fmla="*/ 739 h 73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0" h="739">
                  <a:moveTo>
                    <a:pt x="45" y="1"/>
                  </a:moveTo>
                  <a:lnTo>
                    <a:pt x="30" y="7"/>
                  </a:lnTo>
                  <a:lnTo>
                    <a:pt x="19" y="17"/>
                  </a:lnTo>
                  <a:lnTo>
                    <a:pt x="11" y="31"/>
                  </a:lnTo>
                  <a:lnTo>
                    <a:pt x="5" y="47"/>
                  </a:lnTo>
                  <a:lnTo>
                    <a:pt x="2" y="66"/>
                  </a:lnTo>
                  <a:lnTo>
                    <a:pt x="0" y="84"/>
                  </a:lnTo>
                  <a:lnTo>
                    <a:pt x="2" y="102"/>
                  </a:lnTo>
                  <a:lnTo>
                    <a:pt x="4" y="120"/>
                  </a:lnTo>
                  <a:lnTo>
                    <a:pt x="12" y="150"/>
                  </a:lnTo>
                  <a:lnTo>
                    <a:pt x="23" y="187"/>
                  </a:lnTo>
                  <a:lnTo>
                    <a:pt x="40" y="227"/>
                  </a:lnTo>
                  <a:lnTo>
                    <a:pt x="56" y="268"/>
                  </a:lnTo>
                  <a:lnTo>
                    <a:pt x="72" y="306"/>
                  </a:lnTo>
                  <a:lnTo>
                    <a:pt x="87" y="341"/>
                  </a:lnTo>
                  <a:lnTo>
                    <a:pt x="97" y="366"/>
                  </a:lnTo>
                  <a:lnTo>
                    <a:pt x="102" y="381"/>
                  </a:lnTo>
                  <a:lnTo>
                    <a:pt x="101" y="386"/>
                  </a:lnTo>
                  <a:lnTo>
                    <a:pt x="97" y="394"/>
                  </a:lnTo>
                  <a:lnTo>
                    <a:pt x="90" y="405"/>
                  </a:lnTo>
                  <a:lnTo>
                    <a:pt x="84" y="420"/>
                  </a:lnTo>
                  <a:lnTo>
                    <a:pt x="76" y="436"/>
                  </a:lnTo>
                  <a:lnTo>
                    <a:pt x="71" y="455"/>
                  </a:lnTo>
                  <a:lnTo>
                    <a:pt x="65" y="473"/>
                  </a:lnTo>
                  <a:lnTo>
                    <a:pt x="63" y="490"/>
                  </a:lnTo>
                  <a:lnTo>
                    <a:pt x="61" y="502"/>
                  </a:lnTo>
                  <a:lnTo>
                    <a:pt x="60" y="515"/>
                  </a:lnTo>
                  <a:lnTo>
                    <a:pt x="60" y="527"/>
                  </a:lnTo>
                  <a:lnTo>
                    <a:pt x="63" y="541"/>
                  </a:lnTo>
                  <a:lnTo>
                    <a:pt x="65" y="565"/>
                  </a:lnTo>
                  <a:lnTo>
                    <a:pt x="68" y="603"/>
                  </a:lnTo>
                  <a:lnTo>
                    <a:pt x="71" y="641"/>
                  </a:lnTo>
                  <a:lnTo>
                    <a:pt x="71" y="663"/>
                  </a:lnTo>
                  <a:lnTo>
                    <a:pt x="67" y="681"/>
                  </a:lnTo>
                  <a:lnTo>
                    <a:pt x="65" y="700"/>
                  </a:lnTo>
                  <a:lnTo>
                    <a:pt x="66" y="715"/>
                  </a:lnTo>
                  <a:lnTo>
                    <a:pt x="68" y="724"/>
                  </a:lnTo>
                  <a:lnTo>
                    <a:pt x="74" y="730"/>
                  </a:lnTo>
                  <a:lnTo>
                    <a:pt x="82" y="734"/>
                  </a:lnTo>
                  <a:lnTo>
                    <a:pt x="90" y="738"/>
                  </a:lnTo>
                  <a:lnTo>
                    <a:pt x="96" y="739"/>
                  </a:lnTo>
                  <a:lnTo>
                    <a:pt x="99" y="734"/>
                  </a:lnTo>
                  <a:lnTo>
                    <a:pt x="102" y="723"/>
                  </a:lnTo>
                  <a:lnTo>
                    <a:pt x="104" y="709"/>
                  </a:lnTo>
                  <a:lnTo>
                    <a:pt x="104" y="694"/>
                  </a:lnTo>
                  <a:lnTo>
                    <a:pt x="105" y="662"/>
                  </a:lnTo>
                  <a:lnTo>
                    <a:pt x="110" y="624"/>
                  </a:lnTo>
                  <a:lnTo>
                    <a:pt x="117" y="582"/>
                  </a:lnTo>
                  <a:lnTo>
                    <a:pt x="124" y="541"/>
                  </a:lnTo>
                  <a:lnTo>
                    <a:pt x="132" y="502"/>
                  </a:lnTo>
                  <a:lnTo>
                    <a:pt x="139" y="467"/>
                  </a:lnTo>
                  <a:lnTo>
                    <a:pt x="146" y="441"/>
                  </a:lnTo>
                  <a:lnTo>
                    <a:pt x="149" y="424"/>
                  </a:lnTo>
                  <a:lnTo>
                    <a:pt x="157" y="411"/>
                  </a:lnTo>
                  <a:lnTo>
                    <a:pt x="165" y="398"/>
                  </a:lnTo>
                  <a:lnTo>
                    <a:pt x="170" y="386"/>
                  </a:lnTo>
                  <a:lnTo>
                    <a:pt x="170" y="373"/>
                  </a:lnTo>
                  <a:lnTo>
                    <a:pt x="167" y="361"/>
                  </a:lnTo>
                  <a:lnTo>
                    <a:pt x="165" y="349"/>
                  </a:lnTo>
                  <a:lnTo>
                    <a:pt x="163" y="334"/>
                  </a:lnTo>
                  <a:lnTo>
                    <a:pt x="162" y="318"/>
                  </a:lnTo>
                  <a:lnTo>
                    <a:pt x="161" y="290"/>
                  </a:lnTo>
                  <a:lnTo>
                    <a:pt x="158" y="249"/>
                  </a:lnTo>
                  <a:lnTo>
                    <a:pt x="156" y="203"/>
                  </a:lnTo>
                  <a:lnTo>
                    <a:pt x="150" y="161"/>
                  </a:lnTo>
                  <a:lnTo>
                    <a:pt x="139" y="108"/>
                  </a:lnTo>
                  <a:lnTo>
                    <a:pt x="126" y="68"/>
                  </a:lnTo>
                  <a:lnTo>
                    <a:pt x="111" y="38"/>
                  </a:lnTo>
                  <a:lnTo>
                    <a:pt x="97" y="18"/>
                  </a:lnTo>
                  <a:lnTo>
                    <a:pt x="82" y="7"/>
                  </a:lnTo>
                  <a:lnTo>
                    <a:pt x="68" y="1"/>
                  </a:lnTo>
                  <a:lnTo>
                    <a:pt x="56" y="0"/>
                  </a:lnTo>
                  <a:lnTo>
                    <a:pt x="45" y="1"/>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94" name="Freeform 252"/>
            <p:cNvSpPr>
              <a:spLocks/>
            </p:cNvSpPr>
            <p:nvPr/>
          </p:nvSpPr>
          <p:spPr bwMode="auto">
            <a:xfrm flipH="1">
              <a:off x="2345" y="2459"/>
              <a:ext cx="9" cy="9"/>
            </a:xfrm>
            <a:custGeom>
              <a:avLst/>
              <a:gdLst>
                <a:gd name="T0" fmla="*/ 1 w 18"/>
                <a:gd name="T1" fmla="*/ 0 h 19"/>
                <a:gd name="T2" fmla="*/ 1 w 18"/>
                <a:gd name="T3" fmla="*/ 0 h 19"/>
                <a:gd name="T4" fmla="*/ 1 w 18"/>
                <a:gd name="T5" fmla="*/ 0 h 19"/>
                <a:gd name="T6" fmla="*/ 1 w 18"/>
                <a:gd name="T7" fmla="*/ 0 h 19"/>
                <a:gd name="T8" fmla="*/ 1 w 18"/>
                <a:gd name="T9" fmla="*/ 0 h 19"/>
                <a:gd name="T10" fmla="*/ 1 w 18"/>
                <a:gd name="T11" fmla="*/ 0 h 19"/>
                <a:gd name="T12" fmla="*/ 1 w 18"/>
                <a:gd name="T13" fmla="*/ 0 h 19"/>
                <a:gd name="T14" fmla="*/ 1 w 18"/>
                <a:gd name="T15" fmla="*/ 0 h 19"/>
                <a:gd name="T16" fmla="*/ 1 w 18"/>
                <a:gd name="T17" fmla="*/ 0 h 19"/>
                <a:gd name="T18" fmla="*/ 1 w 18"/>
                <a:gd name="T19" fmla="*/ 0 h 19"/>
                <a:gd name="T20" fmla="*/ 1 w 18"/>
                <a:gd name="T21" fmla="*/ 0 h 19"/>
                <a:gd name="T22" fmla="*/ 0 w 18"/>
                <a:gd name="T23" fmla="*/ 0 h 19"/>
                <a:gd name="T24" fmla="*/ 0 w 18"/>
                <a:gd name="T25" fmla="*/ 0 h 19"/>
                <a:gd name="T26" fmla="*/ 1 w 18"/>
                <a:gd name="T27" fmla="*/ 0 h 19"/>
                <a:gd name="T28" fmla="*/ 1 w 18"/>
                <a:gd name="T29" fmla="*/ 0 h 19"/>
                <a:gd name="T30" fmla="*/ 1 w 18"/>
                <a:gd name="T31" fmla="*/ 0 h 19"/>
                <a:gd name="T32" fmla="*/ 1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12" y="19"/>
                  </a:moveTo>
                  <a:lnTo>
                    <a:pt x="15" y="18"/>
                  </a:lnTo>
                  <a:lnTo>
                    <a:pt x="17" y="15"/>
                  </a:lnTo>
                  <a:lnTo>
                    <a:pt x="18" y="12"/>
                  </a:lnTo>
                  <a:lnTo>
                    <a:pt x="18" y="8"/>
                  </a:lnTo>
                  <a:lnTo>
                    <a:pt x="17" y="5"/>
                  </a:lnTo>
                  <a:lnTo>
                    <a:pt x="15" y="1"/>
                  </a:lnTo>
                  <a:lnTo>
                    <a:pt x="12" y="0"/>
                  </a:lnTo>
                  <a:lnTo>
                    <a:pt x="8" y="0"/>
                  </a:lnTo>
                  <a:lnTo>
                    <a:pt x="5" y="1"/>
                  </a:lnTo>
                  <a:lnTo>
                    <a:pt x="1" y="4"/>
                  </a:lnTo>
                  <a:lnTo>
                    <a:pt x="0" y="7"/>
                  </a:lnTo>
                  <a:lnTo>
                    <a:pt x="0" y="12"/>
                  </a:lnTo>
                  <a:lnTo>
                    <a:pt x="1" y="15"/>
                  </a:lnTo>
                  <a:lnTo>
                    <a:pt x="5" y="18"/>
                  </a:lnTo>
                  <a:lnTo>
                    <a:pt x="7" y="19"/>
                  </a:lnTo>
                  <a:lnTo>
                    <a:pt x="12" y="19"/>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95" name="Freeform 253"/>
            <p:cNvSpPr>
              <a:spLocks/>
            </p:cNvSpPr>
            <p:nvPr/>
          </p:nvSpPr>
          <p:spPr bwMode="auto">
            <a:xfrm flipH="1">
              <a:off x="2329" y="2781"/>
              <a:ext cx="10" cy="10"/>
            </a:xfrm>
            <a:custGeom>
              <a:avLst/>
              <a:gdLst>
                <a:gd name="T0" fmla="*/ 1 w 20"/>
                <a:gd name="T1" fmla="*/ 1 h 18"/>
                <a:gd name="T2" fmla="*/ 1 w 20"/>
                <a:gd name="T3" fmla="*/ 1 h 18"/>
                <a:gd name="T4" fmla="*/ 1 w 20"/>
                <a:gd name="T5" fmla="*/ 1 h 18"/>
                <a:gd name="T6" fmla="*/ 1 w 20"/>
                <a:gd name="T7" fmla="*/ 1 h 18"/>
                <a:gd name="T8" fmla="*/ 1 w 20"/>
                <a:gd name="T9" fmla="*/ 1 h 18"/>
                <a:gd name="T10" fmla="*/ 1 w 20"/>
                <a:gd name="T11" fmla="*/ 1 h 18"/>
                <a:gd name="T12" fmla="*/ 1 w 20"/>
                <a:gd name="T13" fmla="*/ 1 h 18"/>
                <a:gd name="T14" fmla="*/ 1 w 20"/>
                <a:gd name="T15" fmla="*/ 0 h 18"/>
                <a:gd name="T16" fmla="*/ 1 w 20"/>
                <a:gd name="T17" fmla="*/ 0 h 18"/>
                <a:gd name="T18" fmla="*/ 1 w 20"/>
                <a:gd name="T19" fmla="*/ 1 h 18"/>
                <a:gd name="T20" fmla="*/ 1 w 20"/>
                <a:gd name="T21" fmla="*/ 1 h 18"/>
                <a:gd name="T22" fmla="*/ 1 w 20"/>
                <a:gd name="T23" fmla="*/ 1 h 18"/>
                <a:gd name="T24" fmla="*/ 0 w 20"/>
                <a:gd name="T25" fmla="*/ 1 h 18"/>
                <a:gd name="T26" fmla="*/ 1 w 20"/>
                <a:gd name="T27" fmla="*/ 1 h 18"/>
                <a:gd name="T28" fmla="*/ 1 w 20"/>
                <a:gd name="T29" fmla="*/ 1 h 18"/>
                <a:gd name="T30" fmla="*/ 1 w 20"/>
                <a:gd name="T31" fmla="*/ 1 h 18"/>
                <a:gd name="T32" fmla="*/ 1 w 20"/>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8"/>
                <a:gd name="T53" fmla="*/ 20 w 20"/>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8">
                  <a:moveTo>
                    <a:pt x="12" y="18"/>
                  </a:moveTo>
                  <a:lnTo>
                    <a:pt x="15" y="17"/>
                  </a:lnTo>
                  <a:lnTo>
                    <a:pt x="19" y="15"/>
                  </a:lnTo>
                  <a:lnTo>
                    <a:pt x="20" y="11"/>
                  </a:lnTo>
                  <a:lnTo>
                    <a:pt x="20" y="8"/>
                  </a:lnTo>
                  <a:lnTo>
                    <a:pt x="19" y="4"/>
                  </a:lnTo>
                  <a:lnTo>
                    <a:pt x="16" y="1"/>
                  </a:lnTo>
                  <a:lnTo>
                    <a:pt x="13" y="0"/>
                  </a:lnTo>
                  <a:lnTo>
                    <a:pt x="8" y="0"/>
                  </a:lnTo>
                  <a:lnTo>
                    <a:pt x="5" y="1"/>
                  </a:lnTo>
                  <a:lnTo>
                    <a:pt x="2" y="3"/>
                  </a:lnTo>
                  <a:lnTo>
                    <a:pt x="1" y="7"/>
                  </a:lnTo>
                  <a:lnTo>
                    <a:pt x="0" y="10"/>
                  </a:lnTo>
                  <a:lnTo>
                    <a:pt x="1" y="14"/>
                  </a:lnTo>
                  <a:lnTo>
                    <a:pt x="5" y="17"/>
                  </a:lnTo>
                  <a:lnTo>
                    <a:pt x="8" y="18"/>
                  </a:lnTo>
                  <a:lnTo>
                    <a:pt x="12" y="18"/>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96" name="Freeform 254"/>
            <p:cNvSpPr>
              <a:spLocks/>
            </p:cNvSpPr>
            <p:nvPr/>
          </p:nvSpPr>
          <p:spPr bwMode="auto">
            <a:xfrm flipH="1">
              <a:off x="2281" y="2777"/>
              <a:ext cx="72" cy="50"/>
            </a:xfrm>
            <a:custGeom>
              <a:avLst/>
              <a:gdLst>
                <a:gd name="T0" fmla="*/ 1 w 143"/>
                <a:gd name="T1" fmla="*/ 0 h 101"/>
                <a:gd name="T2" fmla="*/ 1 w 143"/>
                <a:gd name="T3" fmla="*/ 0 h 101"/>
                <a:gd name="T4" fmla="*/ 1 w 143"/>
                <a:gd name="T5" fmla="*/ 0 h 101"/>
                <a:gd name="T6" fmla="*/ 1 w 143"/>
                <a:gd name="T7" fmla="*/ 0 h 101"/>
                <a:gd name="T8" fmla="*/ 1 w 143"/>
                <a:gd name="T9" fmla="*/ 0 h 101"/>
                <a:gd name="T10" fmla="*/ 1 w 143"/>
                <a:gd name="T11" fmla="*/ 0 h 101"/>
                <a:gd name="T12" fmla="*/ 1 w 143"/>
                <a:gd name="T13" fmla="*/ 0 h 101"/>
                <a:gd name="T14" fmla="*/ 1 w 143"/>
                <a:gd name="T15" fmla="*/ 0 h 101"/>
                <a:gd name="T16" fmla="*/ 0 w 143"/>
                <a:gd name="T17" fmla="*/ 0 h 101"/>
                <a:gd name="T18" fmla="*/ 0 w 143"/>
                <a:gd name="T19" fmla="*/ 0 h 101"/>
                <a:gd name="T20" fmla="*/ 1 w 143"/>
                <a:gd name="T21" fmla="*/ 0 h 101"/>
                <a:gd name="T22" fmla="*/ 1 w 143"/>
                <a:gd name="T23" fmla="*/ 0 h 101"/>
                <a:gd name="T24" fmla="*/ 1 w 143"/>
                <a:gd name="T25" fmla="*/ 0 h 101"/>
                <a:gd name="T26" fmla="*/ 1 w 143"/>
                <a:gd name="T27" fmla="*/ 0 h 101"/>
                <a:gd name="T28" fmla="*/ 1 w 143"/>
                <a:gd name="T29" fmla="*/ 0 h 101"/>
                <a:gd name="T30" fmla="*/ 1 w 143"/>
                <a:gd name="T31" fmla="*/ 0 h 101"/>
                <a:gd name="T32" fmla="*/ 1 w 143"/>
                <a:gd name="T33" fmla="*/ 0 h 101"/>
                <a:gd name="T34" fmla="*/ 1 w 143"/>
                <a:gd name="T35" fmla="*/ 0 h 101"/>
                <a:gd name="T36" fmla="*/ 1 w 143"/>
                <a:gd name="T37" fmla="*/ 0 h 101"/>
                <a:gd name="T38" fmla="*/ 1 w 143"/>
                <a:gd name="T39" fmla="*/ 0 h 101"/>
                <a:gd name="T40" fmla="*/ 1 w 143"/>
                <a:gd name="T41" fmla="*/ 0 h 101"/>
                <a:gd name="T42" fmla="*/ 1 w 143"/>
                <a:gd name="T43" fmla="*/ 0 h 101"/>
                <a:gd name="T44" fmla="*/ 1 w 143"/>
                <a:gd name="T45" fmla="*/ 0 h 101"/>
                <a:gd name="T46" fmla="*/ 1 w 143"/>
                <a:gd name="T47" fmla="*/ 0 h 101"/>
                <a:gd name="T48" fmla="*/ 1 w 143"/>
                <a:gd name="T49" fmla="*/ 0 h 101"/>
                <a:gd name="T50" fmla="*/ 1 w 143"/>
                <a:gd name="T51" fmla="*/ 0 h 101"/>
                <a:gd name="T52" fmla="*/ 1 w 143"/>
                <a:gd name="T53" fmla="*/ 0 h 101"/>
                <a:gd name="T54" fmla="*/ 1 w 143"/>
                <a:gd name="T55" fmla="*/ 0 h 101"/>
                <a:gd name="T56" fmla="*/ 1 w 143"/>
                <a:gd name="T57" fmla="*/ 0 h 101"/>
                <a:gd name="T58" fmla="*/ 1 w 143"/>
                <a:gd name="T59" fmla="*/ 0 h 101"/>
                <a:gd name="T60" fmla="*/ 1 w 143"/>
                <a:gd name="T61" fmla="*/ 0 h 101"/>
                <a:gd name="T62" fmla="*/ 1 w 143"/>
                <a:gd name="T63" fmla="*/ 0 h 101"/>
                <a:gd name="T64" fmla="*/ 1 w 143"/>
                <a:gd name="T65" fmla="*/ 0 h 101"/>
                <a:gd name="T66" fmla="*/ 1 w 143"/>
                <a:gd name="T67" fmla="*/ 0 h 101"/>
                <a:gd name="T68" fmla="*/ 1 w 143"/>
                <a:gd name="T69" fmla="*/ 0 h 101"/>
                <a:gd name="T70" fmla="*/ 1 w 143"/>
                <a:gd name="T71" fmla="*/ 0 h 101"/>
                <a:gd name="T72" fmla="*/ 1 w 143"/>
                <a:gd name="T73" fmla="*/ 0 h 101"/>
                <a:gd name="T74" fmla="*/ 1 w 143"/>
                <a:gd name="T75" fmla="*/ 0 h 101"/>
                <a:gd name="T76" fmla="*/ 1 w 143"/>
                <a:gd name="T77" fmla="*/ 0 h 101"/>
                <a:gd name="T78" fmla="*/ 1 w 143"/>
                <a:gd name="T79" fmla="*/ 0 h 101"/>
                <a:gd name="T80" fmla="*/ 1 w 143"/>
                <a:gd name="T81" fmla="*/ 0 h 101"/>
                <a:gd name="T82" fmla="*/ 1 w 143"/>
                <a:gd name="T83" fmla="*/ 0 h 101"/>
                <a:gd name="T84" fmla="*/ 1 w 143"/>
                <a:gd name="T85" fmla="*/ 0 h 101"/>
                <a:gd name="T86" fmla="*/ 1 w 143"/>
                <a:gd name="T87" fmla="*/ 0 h 101"/>
                <a:gd name="T88" fmla="*/ 1 w 143"/>
                <a:gd name="T89" fmla="*/ 0 h 1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3"/>
                <a:gd name="T136" fmla="*/ 0 h 101"/>
                <a:gd name="T137" fmla="*/ 143 w 143"/>
                <a:gd name="T138" fmla="*/ 101 h 1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3" h="101">
                  <a:moveTo>
                    <a:pt x="36" y="0"/>
                  </a:moveTo>
                  <a:lnTo>
                    <a:pt x="32" y="1"/>
                  </a:lnTo>
                  <a:lnTo>
                    <a:pt x="27" y="4"/>
                  </a:lnTo>
                  <a:lnTo>
                    <a:pt x="21" y="9"/>
                  </a:lnTo>
                  <a:lnTo>
                    <a:pt x="15" y="15"/>
                  </a:lnTo>
                  <a:lnTo>
                    <a:pt x="11" y="22"/>
                  </a:lnTo>
                  <a:lnTo>
                    <a:pt x="6" y="27"/>
                  </a:lnTo>
                  <a:lnTo>
                    <a:pt x="3" y="33"/>
                  </a:lnTo>
                  <a:lnTo>
                    <a:pt x="0" y="38"/>
                  </a:lnTo>
                  <a:lnTo>
                    <a:pt x="0" y="46"/>
                  </a:lnTo>
                  <a:lnTo>
                    <a:pt x="4" y="54"/>
                  </a:lnTo>
                  <a:lnTo>
                    <a:pt x="12" y="61"/>
                  </a:lnTo>
                  <a:lnTo>
                    <a:pt x="27" y="66"/>
                  </a:lnTo>
                  <a:lnTo>
                    <a:pt x="38" y="69"/>
                  </a:lnTo>
                  <a:lnTo>
                    <a:pt x="51" y="73"/>
                  </a:lnTo>
                  <a:lnTo>
                    <a:pt x="63" y="78"/>
                  </a:lnTo>
                  <a:lnTo>
                    <a:pt x="75" y="83"/>
                  </a:lnTo>
                  <a:lnTo>
                    <a:pt x="87" y="88"/>
                  </a:lnTo>
                  <a:lnTo>
                    <a:pt x="97" y="93"/>
                  </a:lnTo>
                  <a:lnTo>
                    <a:pt x="106" y="96"/>
                  </a:lnTo>
                  <a:lnTo>
                    <a:pt x="113" y="99"/>
                  </a:lnTo>
                  <a:lnTo>
                    <a:pt x="124" y="101"/>
                  </a:lnTo>
                  <a:lnTo>
                    <a:pt x="134" y="101"/>
                  </a:lnTo>
                  <a:lnTo>
                    <a:pt x="140" y="100"/>
                  </a:lnTo>
                  <a:lnTo>
                    <a:pt x="143" y="98"/>
                  </a:lnTo>
                  <a:lnTo>
                    <a:pt x="142" y="93"/>
                  </a:lnTo>
                  <a:lnTo>
                    <a:pt x="135" y="88"/>
                  </a:lnTo>
                  <a:lnTo>
                    <a:pt x="127" y="84"/>
                  </a:lnTo>
                  <a:lnTo>
                    <a:pt x="120" y="80"/>
                  </a:lnTo>
                  <a:lnTo>
                    <a:pt x="117" y="78"/>
                  </a:lnTo>
                  <a:lnTo>
                    <a:pt x="112" y="73"/>
                  </a:lnTo>
                  <a:lnTo>
                    <a:pt x="106" y="68"/>
                  </a:lnTo>
                  <a:lnTo>
                    <a:pt x="100" y="61"/>
                  </a:lnTo>
                  <a:lnTo>
                    <a:pt x="93" y="54"/>
                  </a:lnTo>
                  <a:lnTo>
                    <a:pt x="87" y="47"/>
                  </a:lnTo>
                  <a:lnTo>
                    <a:pt x="81" y="41"/>
                  </a:lnTo>
                  <a:lnTo>
                    <a:pt x="78" y="38"/>
                  </a:lnTo>
                  <a:lnTo>
                    <a:pt x="74" y="34"/>
                  </a:lnTo>
                  <a:lnTo>
                    <a:pt x="71" y="28"/>
                  </a:lnTo>
                  <a:lnTo>
                    <a:pt x="65" y="23"/>
                  </a:lnTo>
                  <a:lnTo>
                    <a:pt x="60" y="17"/>
                  </a:lnTo>
                  <a:lnTo>
                    <a:pt x="55" y="10"/>
                  </a:lnTo>
                  <a:lnTo>
                    <a:pt x="49" y="5"/>
                  </a:lnTo>
                  <a:lnTo>
                    <a:pt x="43" y="2"/>
                  </a:lnTo>
                  <a:lnTo>
                    <a:pt x="36" y="0"/>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97" name="Freeform 255"/>
            <p:cNvSpPr>
              <a:spLocks/>
            </p:cNvSpPr>
            <p:nvPr/>
          </p:nvSpPr>
          <p:spPr bwMode="auto">
            <a:xfrm flipH="1">
              <a:off x="2329" y="2781"/>
              <a:ext cx="10" cy="10"/>
            </a:xfrm>
            <a:custGeom>
              <a:avLst/>
              <a:gdLst>
                <a:gd name="T0" fmla="*/ 1 w 20"/>
                <a:gd name="T1" fmla="*/ 1 h 18"/>
                <a:gd name="T2" fmla="*/ 1 w 20"/>
                <a:gd name="T3" fmla="*/ 1 h 18"/>
                <a:gd name="T4" fmla="*/ 1 w 20"/>
                <a:gd name="T5" fmla="*/ 1 h 18"/>
                <a:gd name="T6" fmla="*/ 1 w 20"/>
                <a:gd name="T7" fmla="*/ 1 h 18"/>
                <a:gd name="T8" fmla="*/ 1 w 20"/>
                <a:gd name="T9" fmla="*/ 1 h 18"/>
                <a:gd name="T10" fmla="*/ 1 w 20"/>
                <a:gd name="T11" fmla="*/ 1 h 18"/>
                <a:gd name="T12" fmla="*/ 1 w 20"/>
                <a:gd name="T13" fmla="*/ 1 h 18"/>
                <a:gd name="T14" fmla="*/ 1 w 20"/>
                <a:gd name="T15" fmla="*/ 1 h 18"/>
                <a:gd name="T16" fmla="*/ 1 w 20"/>
                <a:gd name="T17" fmla="*/ 0 h 18"/>
                <a:gd name="T18" fmla="*/ 1 w 20"/>
                <a:gd name="T19" fmla="*/ 0 h 18"/>
                <a:gd name="T20" fmla="*/ 1 w 20"/>
                <a:gd name="T21" fmla="*/ 1 h 18"/>
                <a:gd name="T22" fmla="*/ 1 w 20"/>
                <a:gd name="T23" fmla="*/ 1 h 18"/>
                <a:gd name="T24" fmla="*/ 1 w 20"/>
                <a:gd name="T25" fmla="*/ 1 h 18"/>
                <a:gd name="T26" fmla="*/ 0 w 20"/>
                <a:gd name="T27" fmla="*/ 1 h 18"/>
                <a:gd name="T28" fmla="*/ 1 w 20"/>
                <a:gd name="T29" fmla="*/ 1 h 18"/>
                <a:gd name="T30" fmla="*/ 1 w 20"/>
                <a:gd name="T31" fmla="*/ 1 h 18"/>
                <a:gd name="T32" fmla="*/ 1 w 20"/>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8"/>
                <a:gd name="T53" fmla="*/ 20 w 20"/>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8">
                  <a:moveTo>
                    <a:pt x="8" y="18"/>
                  </a:moveTo>
                  <a:lnTo>
                    <a:pt x="12" y="18"/>
                  </a:lnTo>
                  <a:lnTo>
                    <a:pt x="15" y="17"/>
                  </a:lnTo>
                  <a:lnTo>
                    <a:pt x="19" y="15"/>
                  </a:lnTo>
                  <a:lnTo>
                    <a:pt x="20" y="11"/>
                  </a:lnTo>
                  <a:lnTo>
                    <a:pt x="20" y="8"/>
                  </a:lnTo>
                  <a:lnTo>
                    <a:pt x="19" y="4"/>
                  </a:lnTo>
                  <a:lnTo>
                    <a:pt x="16" y="1"/>
                  </a:lnTo>
                  <a:lnTo>
                    <a:pt x="13" y="0"/>
                  </a:lnTo>
                  <a:lnTo>
                    <a:pt x="8" y="0"/>
                  </a:lnTo>
                  <a:lnTo>
                    <a:pt x="6" y="1"/>
                  </a:lnTo>
                  <a:lnTo>
                    <a:pt x="2" y="3"/>
                  </a:lnTo>
                  <a:lnTo>
                    <a:pt x="1" y="7"/>
                  </a:lnTo>
                  <a:lnTo>
                    <a:pt x="0" y="11"/>
                  </a:lnTo>
                  <a:lnTo>
                    <a:pt x="1" y="14"/>
                  </a:lnTo>
                  <a:lnTo>
                    <a:pt x="5" y="17"/>
                  </a:lnTo>
                  <a:lnTo>
                    <a:pt x="8" y="18"/>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98" name="Freeform 256"/>
            <p:cNvSpPr>
              <a:spLocks/>
            </p:cNvSpPr>
            <p:nvPr/>
          </p:nvSpPr>
          <p:spPr bwMode="auto">
            <a:xfrm flipH="1">
              <a:off x="2279" y="2789"/>
              <a:ext cx="75" cy="40"/>
            </a:xfrm>
            <a:custGeom>
              <a:avLst/>
              <a:gdLst>
                <a:gd name="T0" fmla="*/ 1 w 150"/>
                <a:gd name="T1" fmla="*/ 1 h 80"/>
                <a:gd name="T2" fmla="*/ 1 w 150"/>
                <a:gd name="T3" fmla="*/ 1 h 80"/>
                <a:gd name="T4" fmla="*/ 1 w 150"/>
                <a:gd name="T5" fmla="*/ 1 h 80"/>
                <a:gd name="T6" fmla="*/ 1 w 150"/>
                <a:gd name="T7" fmla="*/ 1 h 80"/>
                <a:gd name="T8" fmla="*/ 1 w 150"/>
                <a:gd name="T9" fmla="*/ 1 h 80"/>
                <a:gd name="T10" fmla="*/ 1 w 150"/>
                <a:gd name="T11" fmla="*/ 1 h 80"/>
                <a:gd name="T12" fmla="*/ 1 w 150"/>
                <a:gd name="T13" fmla="*/ 1 h 80"/>
                <a:gd name="T14" fmla="*/ 1 w 150"/>
                <a:gd name="T15" fmla="*/ 1 h 80"/>
                <a:gd name="T16" fmla="*/ 1 w 150"/>
                <a:gd name="T17" fmla="*/ 1 h 80"/>
                <a:gd name="T18" fmla="*/ 1 w 150"/>
                <a:gd name="T19" fmla="*/ 1 h 80"/>
                <a:gd name="T20" fmla="*/ 1 w 150"/>
                <a:gd name="T21" fmla="*/ 1 h 80"/>
                <a:gd name="T22" fmla="*/ 1 w 150"/>
                <a:gd name="T23" fmla="*/ 1 h 80"/>
                <a:gd name="T24" fmla="*/ 1 w 150"/>
                <a:gd name="T25" fmla="*/ 1 h 80"/>
                <a:gd name="T26" fmla="*/ 1 w 150"/>
                <a:gd name="T27" fmla="*/ 1 h 80"/>
                <a:gd name="T28" fmla="*/ 1 w 150"/>
                <a:gd name="T29" fmla="*/ 1 h 80"/>
                <a:gd name="T30" fmla="*/ 1 w 150"/>
                <a:gd name="T31" fmla="*/ 1 h 80"/>
                <a:gd name="T32" fmla="*/ 1 w 150"/>
                <a:gd name="T33" fmla="*/ 1 h 80"/>
                <a:gd name="T34" fmla="*/ 1 w 150"/>
                <a:gd name="T35" fmla="*/ 1 h 80"/>
                <a:gd name="T36" fmla="*/ 1 w 150"/>
                <a:gd name="T37" fmla="*/ 1 h 80"/>
                <a:gd name="T38" fmla="*/ 1 w 150"/>
                <a:gd name="T39" fmla="*/ 1 h 80"/>
                <a:gd name="T40" fmla="*/ 1 w 150"/>
                <a:gd name="T41" fmla="*/ 1 h 80"/>
                <a:gd name="T42" fmla="*/ 1 w 150"/>
                <a:gd name="T43" fmla="*/ 1 h 80"/>
                <a:gd name="T44" fmla="*/ 1 w 150"/>
                <a:gd name="T45" fmla="*/ 1 h 80"/>
                <a:gd name="T46" fmla="*/ 1 w 150"/>
                <a:gd name="T47" fmla="*/ 1 h 80"/>
                <a:gd name="T48" fmla="*/ 1 w 150"/>
                <a:gd name="T49" fmla="*/ 1 h 80"/>
                <a:gd name="T50" fmla="*/ 1 w 150"/>
                <a:gd name="T51" fmla="*/ 1 h 80"/>
                <a:gd name="T52" fmla="*/ 1 w 150"/>
                <a:gd name="T53" fmla="*/ 1 h 80"/>
                <a:gd name="T54" fmla="*/ 1 w 150"/>
                <a:gd name="T55" fmla="*/ 1 h 80"/>
                <a:gd name="T56" fmla="*/ 1 w 150"/>
                <a:gd name="T57" fmla="*/ 1 h 80"/>
                <a:gd name="T58" fmla="*/ 1 w 150"/>
                <a:gd name="T59" fmla="*/ 1 h 80"/>
                <a:gd name="T60" fmla="*/ 1 w 150"/>
                <a:gd name="T61" fmla="*/ 1 h 80"/>
                <a:gd name="T62" fmla="*/ 1 w 150"/>
                <a:gd name="T63" fmla="*/ 1 h 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0"/>
                <a:gd name="T97" fmla="*/ 0 h 80"/>
                <a:gd name="T98" fmla="*/ 150 w 150"/>
                <a:gd name="T99" fmla="*/ 80 h 8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0" h="80">
                  <a:moveTo>
                    <a:pt x="122" y="80"/>
                  </a:moveTo>
                  <a:lnTo>
                    <a:pt x="132" y="79"/>
                  </a:lnTo>
                  <a:lnTo>
                    <a:pt x="138" y="78"/>
                  </a:lnTo>
                  <a:lnTo>
                    <a:pt x="144" y="77"/>
                  </a:lnTo>
                  <a:lnTo>
                    <a:pt x="149" y="76"/>
                  </a:lnTo>
                  <a:lnTo>
                    <a:pt x="150" y="72"/>
                  </a:lnTo>
                  <a:lnTo>
                    <a:pt x="146" y="68"/>
                  </a:lnTo>
                  <a:lnTo>
                    <a:pt x="137" y="61"/>
                  </a:lnTo>
                  <a:lnTo>
                    <a:pt x="122" y="55"/>
                  </a:lnTo>
                  <a:lnTo>
                    <a:pt x="115" y="48"/>
                  </a:lnTo>
                  <a:lnTo>
                    <a:pt x="111" y="45"/>
                  </a:lnTo>
                  <a:lnTo>
                    <a:pt x="108" y="42"/>
                  </a:lnTo>
                  <a:lnTo>
                    <a:pt x="106" y="40"/>
                  </a:lnTo>
                  <a:lnTo>
                    <a:pt x="103" y="46"/>
                  </a:lnTo>
                  <a:lnTo>
                    <a:pt x="97" y="49"/>
                  </a:lnTo>
                  <a:lnTo>
                    <a:pt x="89" y="50"/>
                  </a:lnTo>
                  <a:lnTo>
                    <a:pt x="80" y="47"/>
                  </a:lnTo>
                  <a:lnTo>
                    <a:pt x="73" y="44"/>
                  </a:lnTo>
                  <a:lnTo>
                    <a:pt x="66" y="41"/>
                  </a:lnTo>
                  <a:lnTo>
                    <a:pt x="58" y="37"/>
                  </a:lnTo>
                  <a:lnTo>
                    <a:pt x="50" y="33"/>
                  </a:lnTo>
                  <a:lnTo>
                    <a:pt x="42" y="29"/>
                  </a:lnTo>
                  <a:lnTo>
                    <a:pt x="35" y="25"/>
                  </a:lnTo>
                  <a:lnTo>
                    <a:pt x="29" y="22"/>
                  </a:lnTo>
                  <a:lnTo>
                    <a:pt x="24" y="18"/>
                  </a:lnTo>
                  <a:lnTo>
                    <a:pt x="19" y="14"/>
                  </a:lnTo>
                  <a:lnTo>
                    <a:pt x="15" y="9"/>
                  </a:lnTo>
                  <a:lnTo>
                    <a:pt x="12" y="4"/>
                  </a:lnTo>
                  <a:lnTo>
                    <a:pt x="9" y="0"/>
                  </a:lnTo>
                  <a:lnTo>
                    <a:pt x="5" y="4"/>
                  </a:lnTo>
                  <a:lnTo>
                    <a:pt x="2" y="9"/>
                  </a:lnTo>
                  <a:lnTo>
                    <a:pt x="1" y="13"/>
                  </a:lnTo>
                  <a:lnTo>
                    <a:pt x="0" y="18"/>
                  </a:lnTo>
                  <a:lnTo>
                    <a:pt x="1" y="25"/>
                  </a:lnTo>
                  <a:lnTo>
                    <a:pt x="4" y="33"/>
                  </a:lnTo>
                  <a:lnTo>
                    <a:pt x="7" y="40"/>
                  </a:lnTo>
                  <a:lnTo>
                    <a:pt x="11" y="46"/>
                  </a:lnTo>
                  <a:lnTo>
                    <a:pt x="12" y="52"/>
                  </a:lnTo>
                  <a:lnTo>
                    <a:pt x="14" y="57"/>
                  </a:lnTo>
                  <a:lnTo>
                    <a:pt x="15" y="63"/>
                  </a:lnTo>
                  <a:lnTo>
                    <a:pt x="15" y="67"/>
                  </a:lnTo>
                  <a:lnTo>
                    <a:pt x="19" y="68"/>
                  </a:lnTo>
                  <a:lnTo>
                    <a:pt x="20" y="68"/>
                  </a:lnTo>
                  <a:lnTo>
                    <a:pt x="21" y="68"/>
                  </a:lnTo>
                  <a:lnTo>
                    <a:pt x="21" y="59"/>
                  </a:lnTo>
                  <a:lnTo>
                    <a:pt x="21" y="52"/>
                  </a:lnTo>
                  <a:lnTo>
                    <a:pt x="23" y="47"/>
                  </a:lnTo>
                  <a:lnTo>
                    <a:pt x="27" y="44"/>
                  </a:lnTo>
                  <a:lnTo>
                    <a:pt x="31" y="42"/>
                  </a:lnTo>
                  <a:lnTo>
                    <a:pt x="34" y="42"/>
                  </a:lnTo>
                  <a:lnTo>
                    <a:pt x="36" y="44"/>
                  </a:lnTo>
                  <a:lnTo>
                    <a:pt x="39" y="45"/>
                  </a:lnTo>
                  <a:lnTo>
                    <a:pt x="49" y="49"/>
                  </a:lnTo>
                  <a:lnTo>
                    <a:pt x="57" y="54"/>
                  </a:lnTo>
                  <a:lnTo>
                    <a:pt x="64" y="60"/>
                  </a:lnTo>
                  <a:lnTo>
                    <a:pt x="69" y="64"/>
                  </a:lnTo>
                  <a:lnTo>
                    <a:pt x="75" y="69"/>
                  </a:lnTo>
                  <a:lnTo>
                    <a:pt x="81" y="74"/>
                  </a:lnTo>
                  <a:lnTo>
                    <a:pt x="89" y="76"/>
                  </a:lnTo>
                  <a:lnTo>
                    <a:pt x="99" y="78"/>
                  </a:lnTo>
                  <a:lnTo>
                    <a:pt x="104" y="78"/>
                  </a:lnTo>
                  <a:lnTo>
                    <a:pt x="110" y="79"/>
                  </a:lnTo>
                  <a:lnTo>
                    <a:pt x="117" y="80"/>
                  </a:lnTo>
                  <a:lnTo>
                    <a:pt x="122"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99" name="Freeform 257"/>
            <p:cNvSpPr>
              <a:spLocks/>
            </p:cNvSpPr>
            <p:nvPr/>
          </p:nvSpPr>
          <p:spPr bwMode="auto">
            <a:xfrm flipH="1">
              <a:off x="2290" y="2429"/>
              <a:ext cx="93" cy="370"/>
            </a:xfrm>
            <a:custGeom>
              <a:avLst/>
              <a:gdLst>
                <a:gd name="T0" fmla="*/ 1 w 185"/>
                <a:gd name="T1" fmla="*/ 0 h 741"/>
                <a:gd name="T2" fmla="*/ 1 w 185"/>
                <a:gd name="T3" fmla="*/ 0 h 741"/>
                <a:gd name="T4" fmla="*/ 1 w 185"/>
                <a:gd name="T5" fmla="*/ 0 h 741"/>
                <a:gd name="T6" fmla="*/ 1 w 185"/>
                <a:gd name="T7" fmla="*/ 0 h 741"/>
                <a:gd name="T8" fmla="*/ 1 w 185"/>
                <a:gd name="T9" fmla="*/ 0 h 741"/>
                <a:gd name="T10" fmla="*/ 1 w 185"/>
                <a:gd name="T11" fmla="*/ 0 h 741"/>
                <a:gd name="T12" fmla="*/ 1 w 185"/>
                <a:gd name="T13" fmla="*/ 0 h 741"/>
                <a:gd name="T14" fmla="*/ 1 w 185"/>
                <a:gd name="T15" fmla="*/ 0 h 741"/>
                <a:gd name="T16" fmla="*/ 1 w 185"/>
                <a:gd name="T17" fmla="*/ 0 h 741"/>
                <a:gd name="T18" fmla="*/ 1 w 185"/>
                <a:gd name="T19" fmla="*/ 0 h 741"/>
                <a:gd name="T20" fmla="*/ 1 w 185"/>
                <a:gd name="T21" fmla="*/ 0 h 741"/>
                <a:gd name="T22" fmla="*/ 1 w 185"/>
                <a:gd name="T23" fmla="*/ 0 h 741"/>
                <a:gd name="T24" fmla="*/ 1 w 185"/>
                <a:gd name="T25" fmla="*/ 0 h 741"/>
                <a:gd name="T26" fmla="*/ 1 w 185"/>
                <a:gd name="T27" fmla="*/ 0 h 741"/>
                <a:gd name="T28" fmla="*/ 1 w 185"/>
                <a:gd name="T29" fmla="*/ 0 h 741"/>
                <a:gd name="T30" fmla="*/ 1 w 185"/>
                <a:gd name="T31" fmla="*/ 0 h 741"/>
                <a:gd name="T32" fmla="*/ 1 w 185"/>
                <a:gd name="T33" fmla="*/ 0 h 741"/>
                <a:gd name="T34" fmla="*/ 1 w 185"/>
                <a:gd name="T35" fmla="*/ 0 h 741"/>
                <a:gd name="T36" fmla="*/ 1 w 185"/>
                <a:gd name="T37" fmla="*/ 0 h 741"/>
                <a:gd name="T38" fmla="*/ 1 w 185"/>
                <a:gd name="T39" fmla="*/ 0 h 741"/>
                <a:gd name="T40" fmla="*/ 1 w 185"/>
                <a:gd name="T41" fmla="*/ 0 h 741"/>
                <a:gd name="T42" fmla="*/ 0 w 185"/>
                <a:gd name="T43" fmla="*/ 0 h 741"/>
                <a:gd name="T44" fmla="*/ 1 w 185"/>
                <a:gd name="T45" fmla="*/ 0 h 741"/>
                <a:gd name="T46" fmla="*/ 1 w 185"/>
                <a:gd name="T47" fmla="*/ 0 h 741"/>
                <a:gd name="T48" fmla="*/ 1 w 185"/>
                <a:gd name="T49" fmla="*/ 0 h 741"/>
                <a:gd name="T50" fmla="*/ 1 w 185"/>
                <a:gd name="T51" fmla="*/ 0 h 741"/>
                <a:gd name="T52" fmla="*/ 1 w 185"/>
                <a:gd name="T53" fmla="*/ 0 h 741"/>
                <a:gd name="T54" fmla="*/ 1 w 185"/>
                <a:gd name="T55" fmla="*/ 0 h 741"/>
                <a:gd name="T56" fmla="*/ 1 w 185"/>
                <a:gd name="T57" fmla="*/ 0 h 741"/>
                <a:gd name="T58" fmla="*/ 1 w 185"/>
                <a:gd name="T59" fmla="*/ 0 h 741"/>
                <a:gd name="T60" fmla="*/ 1 w 185"/>
                <a:gd name="T61" fmla="*/ 0 h 741"/>
                <a:gd name="T62" fmla="*/ 1 w 185"/>
                <a:gd name="T63" fmla="*/ 0 h 741"/>
                <a:gd name="T64" fmla="*/ 1 w 185"/>
                <a:gd name="T65" fmla="*/ 0 h 741"/>
                <a:gd name="T66" fmla="*/ 1 w 185"/>
                <a:gd name="T67" fmla="*/ 0 h 741"/>
                <a:gd name="T68" fmla="*/ 1 w 185"/>
                <a:gd name="T69" fmla="*/ 0 h 741"/>
                <a:gd name="T70" fmla="*/ 1 w 185"/>
                <a:gd name="T71" fmla="*/ 0 h 74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85"/>
                <a:gd name="T109" fmla="*/ 0 h 741"/>
                <a:gd name="T110" fmla="*/ 185 w 185"/>
                <a:gd name="T111" fmla="*/ 741 h 74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85" h="741">
                  <a:moveTo>
                    <a:pt x="47" y="718"/>
                  </a:moveTo>
                  <a:lnTo>
                    <a:pt x="53" y="721"/>
                  </a:lnTo>
                  <a:lnTo>
                    <a:pt x="61" y="724"/>
                  </a:lnTo>
                  <a:lnTo>
                    <a:pt x="69" y="728"/>
                  </a:lnTo>
                  <a:lnTo>
                    <a:pt x="78" y="731"/>
                  </a:lnTo>
                  <a:lnTo>
                    <a:pt x="87" y="735"/>
                  </a:lnTo>
                  <a:lnTo>
                    <a:pt x="95" y="738"/>
                  </a:lnTo>
                  <a:lnTo>
                    <a:pt x="102" y="739"/>
                  </a:lnTo>
                  <a:lnTo>
                    <a:pt x="108" y="741"/>
                  </a:lnTo>
                  <a:lnTo>
                    <a:pt x="116" y="741"/>
                  </a:lnTo>
                  <a:lnTo>
                    <a:pt x="124" y="739"/>
                  </a:lnTo>
                  <a:lnTo>
                    <a:pt x="132" y="737"/>
                  </a:lnTo>
                  <a:lnTo>
                    <a:pt x="139" y="735"/>
                  </a:lnTo>
                  <a:lnTo>
                    <a:pt x="137" y="721"/>
                  </a:lnTo>
                  <a:lnTo>
                    <a:pt x="134" y="708"/>
                  </a:lnTo>
                  <a:lnTo>
                    <a:pt x="132" y="698"/>
                  </a:lnTo>
                  <a:lnTo>
                    <a:pt x="132" y="689"/>
                  </a:lnTo>
                  <a:lnTo>
                    <a:pt x="136" y="654"/>
                  </a:lnTo>
                  <a:lnTo>
                    <a:pt x="144" y="585"/>
                  </a:lnTo>
                  <a:lnTo>
                    <a:pt x="153" y="515"/>
                  </a:lnTo>
                  <a:lnTo>
                    <a:pt x="161" y="474"/>
                  </a:lnTo>
                  <a:lnTo>
                    <a:pt x="169" y="452"/>
                  </a:lnTo>
                  <a:lnTo>
                    <a:pt x="178" y="423"/>
                  </a:lnTo>
                  <a:lnTo>
                    <a:pt x="184" y="395"/>
                  </a:lnTo>
                  <a:lnTo>
                    <a:pt x="185" y="373"/>
                  </a:lnTo>
                  <a:lnTo>
                    <a:pt x="182" y="338"/>
                  </a:lnTo>
                  <a:lnTo>
                    <a:pt x="178" y="276"/>
                  </a:lnTo>
                  <a:lnTo>
                    <a:pt x="172" y="208"/>
                  </a:lnTo>
                  <a:lnTo>
                    <a:pt x="165" y="154"/>
                  </a:lnTo>
                  <a:lnTo>
                    <a:pt x="161" y="132"/>
                  </a:lnTo>
                  <a:lnTo>
                    <a:pt x="155" y="107"/>
                  </a:lnTo>
                  <a:lnTo>
                    <a:pt x="148" y="83"/>
                  </a:lnTo>
                  <a:lnTo>
                    <a:pt x="139" y="59"/>
                  </a:lnTo>
                  <a:lnTo>
                    <a:pt x="129" y="37"/>
                  </a:lnTo>
                  <a:lnTo>
                    <a:pt x="114" y="19"/>
                  </a:lnTo>
                  <a:lnTo>
                    <a:pt x="96" y="6"/>
                  </a:lnTo>
                  <a:lnTo>
                    <a:pt x="76" y="0"/>
                  </a:lnTo>
                  <a:lnTo>
                    <a:pt x="54" y="2"/>
                  </a:lnTo>
                  <a:lnTo>
                    <a:pt x="36" y="9"/>
                  </a:lnTo>
                  <a:lnTo>
                    <a:pt x="21" y="21"/>
                  </a:lnTo>
                  <a:lnTo>
                    <a:pt x="11" y="38"/>
                  </a:lnTo>
                  <a:lnTo>
                    <a:pt x="4" y="58"/>
                  </a:lnTo>
                  <a:lnTo>
                    <a:pt x="1" y="79"/>
                  </a:lnTo>
                  <a:lnTo>
                    <a:pt x="0" y="101"/>
                  </a:lnTo>
                  <a:lnTo>
                    <a:pt x="2" y="121"/>
                  </a:lnTo>
                  <a:lnTo>
                    <a:pt x="8" y="147"/>
                  </a:lnTo>
                  <a:lnTo>
                    <a:pt x="17" y="180"/>
                  </a:lnTo>
                  <a:lnTo>
                    <a:pt x="28" y="218"/>
                  </a:lnTo>
                  <a:lnTo>
                    <a:pt x="41" y="258"/>
                  </a:lnTo>
                  <a:lnTo>
                    <a:pt x="54" y="297"/>
                  </a:lnTo>
                  <a:lnTo>
                    <a:pt x="64" y="331"/>
                  </a:lnTo>
                  <a:lnTo>
                    <a:pt x="71" y="356"/>
                  </a:lnTo>
                  <a:lnTo>
                    <a:pt x="74" y="369"/>
                  </a:lnTo>
                  <a:lnTo>
                    <a:pt x="77" y="379"/>
                  </a:lnTo>
                  <a:lnTo>
                    <a:pt x="79" y="387"/>
                  </a:lnTo>
                  <a:lnTo>
                    <a:pt x="81" y="392"/>
                  </a:lnTo>
                  <a:lnTo>
                    <a:pt x="86" y="394"/>
                  </a:lnTo>
                  <a:lnTo>
                    <a:pt x="94" y="398"/>
                  </a:lnTo>
                  <a:lnTo>
                    <a:pt x="96" y="402"/>
                  </a:lnTo>
                  <a:lnTo>
                    <a:pt x="94" y="408"/>
                  </a:lnTo>
                  <a:lnTo>
                    <a:pt x="87" y="409"/>
                  </a:lnTo>
                  <a:lnTo>
                    <a:pt x="84" y="409"/>
                  </a:lnTo>
                  <a:lnTo>
                    <a:pt x="80" y="410"/>
                  </a:lnTo>
                  <a:lnTo>
                    <a:pt x="78" y="414"/>
                  </a:lnTo>
                  <a:lnTo>
                    <a:pt x="78" y="418"/>
                  </a:lnTo>
                  <a:lnTo>
                    <a:pt x="74" y="432"/>
                  </a:lnTo>
                  <a:lnTo>
                    <a:pt x="68" y="459"/>
                  </a:lnTo>
                  <a:lnTo>
                    <a:pt x="59" y="490"/>
                  </a:lnTo>
                  <a:lnTo>
                    <a:pt x="57" y="518"/>
                  </a:lnTo>
                  <a:lnTo>
                    <a:pt x="56" y="560"/>
                  </a:lnTo>
                  <a:lnTo>
                    <a:pt x="53" y="622"/>
                  </a:lnTo>
                  <a:lnTo>
                    <a:pt x="49" y="682"/>
                  </a:lnTo>
                  <a:lnTo>
                    <a:pt x="47" y="71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00" name="Freeform 258"/>
            <p:cNvSpPr>
              <a:spLocks/>
            </p:cNvSpPr>
            <p:nvPr/>
          </p:nvSpPr>
          <p:spPr bwMode="auto">
            <a:xfrm flipH="1">
              <a:off x="2170" y="2167"/>
              <a:ext cx="96" cy="102"/>
            </a:xfrm>
            <a:custGeom>
              <a:avLst/>
              <a:gdLst>
                <a:gd name="T0" fmla="*/ 0 w 193"/>
                <a:gd name="T1" fmla="*/ 1 h 204"/>
                <a:gd name="T2" fmla="*/ 0 w 193"/>
                <a:gd name="T3" fmla="*/ 1 h 204"/>
                <a:gd name="T4" fmla="*/ 0 w 193"/>
                <a:gd name="T5" fmla="*/ 1 h 204"/>
                <a:gd name="T6" fmla="*/ 0 w 193"/>
                <a:gd name="T7" fmla="*/ 1 h 204"/>
                <a:gd name="T8" fmla="*/ 0 w 193"/>
                <a:gd name="T9" fmla="*/ 1 h 204"/>
                <a:gd name="T10" fmla="*/ 0 w 193"/>
                <a:gd name="T11" fmla="*/ 1 h 204"/>
                <a:gd name="T12" fmla="*/ 0 w 193"/>
                <a:gd name="T13" fmla="*/ 1 h 204"/>
                <a:gd name="T14" fmla="*/ 0 w 193"/>
                <a:gd name="T15" fmla="*/ 1 h 204"/>
                <a:gd name="T16" fmla="*/ 0 w 193"/>
                <a:gd name="T17" fmla="*/ 1 h 204"/>
                <a:gd name="T18" fmla="*/ 0 w 193"/>
                <a:gd name="T19" fmla="*/ 1 h 204"/>
                <a:gd name="T20" fmla="*/ 0 w 193"/>
                <a:gd name="T21" fmla="*/ 1 h 204"/>
                <a:gd name="T22" fmla="*/ 0 w 193"/>
                <a:gd name="T23" fmla="*/ 1 h 204"/>
                <a:gd name="T24" fmla="*/ 0 w 193"/>
                <a:gd name="T25" fmla="*/ 1 h 204"/>
                <a:gd name="T26" fmla="*/ 0 w 193"/>
                <a:gd name="T27" fmla="*/ 1 h 204"/>
                <a:gd name="T28" fmla="*/ 0 w 193"/>
                <a:gd name="T29" fmla="*/ 1 h 204"/>
                <a:gd name="T30" fmla="*/ 0 w 193"/>
                <a:gd name="T31" fmla="*/ 1 h 204"/>
                <a:gd name="T32" fmla="*/ 0 w 193"/>
                <a:gd name="T33" fmla="*/ 1 h 204"/>
                <a:gd name="T34" fmla="*/ 0 w 193"/>
                <a:gd name="T35" fmla="*/ 1 h 204"/>
                <a:gd name="T36" fmla="*/ 0 w 193"/>
                <a:gd name="T37" fmla="*/ 1 h 204"/>
                <a:gd name="T38" fmla="*/ 0 w 193"/>
                <a:gd name="T39" fmla="*/ 1 h 204"/>
                <a:gd name="T40" fmla="*/ 0 w 193"/>
                <a:gd name="T41" fmla="*/ 1 h 204"/>
                <a:gd name="T42" fmla="*/ 0 w 193"/>
                <a:gd name="T43" fmla="*/ 1 h 204"/>
                <a:gd name="T44" fmla="*/ 0 w 193"/>
                <a:gd name="T45" fmla="*/ 1 h 204"/>
                <a:gd name="T46" fmla="*/ 0 w 193"/>
                <a:gd name="T47" fmla="*/ 1 h 204"/>
                <a:gd name="T48" fmla="*/ 0 w 193"/>
                <a:gd name="T49" fmla="*/ 1 h 204"/>
                <a:gd name="T50" fmla="*/ 0 w 193"/>
                <a:gd name="T51" fmla="*/ 1 h 204"/>
                <a:gd name="T52" fmla="*/ 0 w 193"/>
                <a:gd name="T53" fmla="*/ 1 h 204"/>
                <a:gd name="T54" fmla="*/ 0 w 193"/>
                <a:gd name="T55" fmla="*/ 1 h 204"/>
                <a:gd name="T56" fmla="*/ 0 w 193"/>
                <a:gd name="T57" fmla="*/ 1 h 204"/>
                <a:gd name="T58" fmla="*/ 0 w 193"/>
                <a:gd name="T59" fmla="*/ 1 h 204"/>
                <a:gd name="T60" fmla="*/ 0 w 193"/>
                <a:gd name="T61" fmla="*/ 1 h 204"/>
                <a:gd name="T62" fmla="*/ 0 w 193"/>
                <a:gd name="T63" fmla="*/ 1 h 204"/>
                <a:gd name="T64" fmla="*/ 0 w 193"/>
                <a:gd name="T65" fmla="*/ 1 h 204"/>
                <a:gd name="T66" fmla="*/ 0 w 193"/>
                <a:gd name="T67" fmla="*/ 1 h 204"/>
                <a:gd name="T68" fmla="*/ 0 w 193"/>
                <a:gd name="T69" fmla="*/ 1 h 204"/>
                <a:gd name="T70" fmla="*/ 0 w 193"/>
                <a:gd name="T71" fmla="*/ 1 h 2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3"/>
                <a:gd name="T109" fmla="*/ 0 h 204"/>
                <a:gd name="T110" fmla="*/ 193 w 193"/>
                <a:gd name="T111" fmla="*/ 204 h 2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3" h="204">
                  <a:moveTo>
                    <a:pt x="136" y="0"/>
                  </a:moveTo>
                  <a:lnTo>
                    <a:pt x="150" y="2"/>
                  </a:lnTo>
                  <a:lnTo>
                    <a:pt x="162" y="5"/>
                  </a:lnTo>
                  <a:lnTo>
                    <a:pt x="172" y="12"/>
                  </a:lnTo>
                  <a:lnTo>
                    <a:pt x="180" y="20"/>
                  </a:lnTo>
                  <a:lnTo>
                    <a:pt x="187" y="32"/>
                  </a:lnTo>
                  <a:lnTo>
                    <a:pt x="190" y="43"/>
                  </a:lnTo>
                  <a:lnTo>
                    <a:pt x="193" y="57"/>
                  </a:lnTo>
                  <a:lnTo>
                    <a:pt x="192" y="72"/>
                  </a:lnTo>
                  <a:lnTo>
                    <a:pt x="190" y="81"/>
                  </a:lnTo>
                  <a:lnTo>
                    <a:pt x="188" y="88"/>
                  </a:lnTo>
                  <a:lnTo>
                    <a:pt x="186" y="95"/>
                  </a:lnTo>
                  <a:lnTo>
                    <a:pt x="183" y="99"/>
                  </a:lnTo>
                  <a:lnTo>
                    <a:pt x="182" y="102"/>
                  </a:lnTo>
                  <a:lnTo>
                    <a:pt x="181" y="105"/>
                  </a:lnTo>
                  <a:lnTo>
                    <a:pt x="179" y="110"/>
                  </a:lnTo>
                  <a:lnTo>
                    <a:pt x="178" y="115"/>
                  </a:lnTo>
                  <a:lnTo>
                    <a:pt x="177" y="119"/>
                  </a:lnTo>
                  <a:lnTo>
                    <a:pt x="174" y="122"/>
                  </a:lnTo>
                  <a:lnTo>
                    <a:pt x="171" y="125"/>
                  </a:lnTo>
                  <a:lnTo>
                    <a:pt x="167" y="126"/>
                  </a:lnTo>
                  <a:lnTo>
                    <a:pt x="166" y="127"/>
                  </a:lnTo>
                  <a:lnTo>
                    <a:pt x="164" y="128"/>
                  </a:lnTo>
                  <a:lnTo>
                    <a:pt x="163" y="130"/>
                  </a:lnTo>
                  <a:lnTo>
                    <a:pt x="162" y="132"/>
                  </a:lnTo>
                  <a:lnTo>
                    <a:pt x="162" y="135"/>
                  </a:lnTo>
                  <a:lnTo>
                    <a:pt x="159" y="140"/>
                  </a:lnTo>
                  <a:lnTo>
                    <a:pt x="156" y="146"/>
                  </a:lnTo>
                  <a:lnTo>
                    <a:pt x="150" y="152"/>
                  </a:lnTo>
                  <a:lnTo>
                    <a:pt x="143" y="157"/>
                  </a:lnTo>
                  <a:lnTo>
                    <a:pt x="135" y="162"/>
                  </a:lnTo>
                  <a:lnTo>
                    <a:pt x="128" y="166"/>
                  </a:lnTo>
                  <a:lnTo>
                    <a:pt x="124" y="170"/>
                  </a:lnTo>
                  <a:lnTo>
                    <a:pt x="120" y="172"/>
                  </a:lnTo>
                  <a:lnTo>
                    <a:pt x="117" y="173"/>
                  </a:lnTo>
                  <a:lnTo>
                    <a:pt x="113" y="176"/>
                  </a:lnTo>
                  <a:lnTo>
                    <a:pt x="111" y="178"/>
                  </a:lnTo>
                  <a:lnTo>
                    <a:pt x="107" y="181"/>
                  </a:lnTo>
                  <a:lnTo>
                    <a:pt x="102" y="183"/>
                  </a:lnTo>
                  <a:lnTo>
                    <a:pt x="92" y="183"/>
                  </a:lnTo>
                  <a:lnTo>
                    <a:pt x="82" y="177"/>
                  </a:lnTo>
                  <a:lnTo>
                    <a:pt x="76" y="181"/>
                  </a:lnTo>
                  <a:lnTo>
                    <a:pt x="69" y="186"/>
                  </a:lnTo>
                  <a:lnTo>
                    <a:pt x="62" y="192"/>
                  </a:lnTo>
                  <a:lnTo>
                    <a:pt x="54" y="196"/>
                  </a:lnTo>
                  <a:lnTo>
                    <a:pt x="46" y="200"/>
                  </a:lnTo>
                  <a:lnTo>
                    <a:pt x="37" y="203"/>
                  </a:lnTo>
                  <a:lnTo>
                    <a:pt x="28" y="204"/>
                  </a:lnTo>
                  <a:lnTo>
                    <a:pt x="19" y="204"/>
                  </a:lnTo>
                  <a:lnTo>
                    <a:pt x="9" y="200"/>
                  </a:lnTo>
                  <a:lnTo>
                    <a:pt x="3" y="191"/>
                  </a:lnTo>
                  <a:lnTo>
                    <a:pt x="0" y="179"/>
                  </a:lnTo>
                  <a:lnTo>
                    <a:pt x="4" y="166"/>
                  </a:lnTo>
                  <a:lnTo>
                    <a:pt x="8" y="161"/>
                  </a:lnTo>
                  <a:lnTo>
                    <a:pt x="13" y="155"/>
                  </a:lnTo>
                  <a:lnTo>
                    <a:pt x="19" y="149"/>
                  </a:lnTo>
                  <a:lnTo>
                    <a:pt x="24" y="143"/>
                  </a:lnTo>
                  <a:lnTo>
                    <a:pt x="30" y="138"/>
                  </a:lnTo>
                  <a:lnTo>
                    <a:pt x="35" y="132"/>
                  </a:lnTo>
                  <a:lnTo>
                    <a:pt x="39" y="126"/>
                  </a:lnTo>
                  <a:lnTo>
                    <a:pt x="43" y="120"/>
                  </a:lnTo>
                  <a:lnTo>
                    <a:pt x="49" y="104"/>
                  </a:lnTo>
                  <a:lnTo>
                    <a:pt x="54" y="87"/>
                  </a:lnTo>
                  <a:lnTo>
                    <a:pt x="60" y="69"/>
                  </a:lnTo>
                  <a:lnTo>
                    <a:pt x="69" y="50"/>
                  </a:lnTo>
                  <a:lnTo>
                    <a:pt x="75" y="42"/>
                  </a:lnTo>
                  <a:lnTo>
                    <a:pt x="82" y="33"/>
                  </a:lnTo>
                  <a:lnTo>
                    <a:pt x="89" y="24"/>
                  </a:lnTo>
                  <a:lnTo>
                    <a:pt x="98" y="16"/>
                  </a:lnTo>
                  <a:lnTo>
                    <a:pt x="106" y="9"/>
                  </a:lnTo>
                  <a:lnTo>
                    <a:pt x="115" y="4"/>
                  </a:lnTo>
                  <a:lnTo>
                    <a:pt x="126" y="1"/>
                  </a:lnTo>
                  <a:lnTo>
                    <a:pt x="136" y="0"/>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01" name="Freeform 259"/>
            <p:cNvSpPr>
              <a:spLocks/>
            </p:cNvSpPr>
            <p:nvPr/>
          </p:nvSpPr>
          <p:spPr bwMode="auto">
            <a:xfrm flipH="1">
              <a:off x="2191" y="2179"/>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1 h 19"/>
                <a:gd name="T12" fmla="*/ 1 w 20"/>
                <a:gd name="T13" fmla="*/ 1 h 19"/>
                <a:gd name="T14" fmla="*/ 1 w 20"/>
                <a:gd name="T15" fmla="*/ 1 h 19"/>
                <a:gd name="T16" fmla="*/ 1 w 20"/>
                <a:gd name="T17" fmla="*/ 1 h 19"/>
                <a:gd name="T18" fmla="*/ 1 w 20"/>
                <a:gd name="T19" fmla="*/ 0 h 19"/>
                <a:gd name="T20" fmla="*/ 1 w 20"/>
                <a:gd name="T21" fmla="*/ 0 h 19"/>
                <a:gd name="T22" fmla="*/ 1 w 20"/>
                <a:gd name="T23" fmla="*/ 1 h 19"/>
                <a:gd name="T24" fmla="*/ 1 w 20"/>
                <a:gd name="T25" fmla="*/ 1 h 19"/>
                <a:gd name="T26" fmla="*/ 0 w 20"/>
                <a:gd name="T27" fmla="*/ 1 h 19"/>
                <a:gd name="T28" fmla="*/ 0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5" y="17"/>
                  </a:moveTo>
                  <a:lnTo>
                    <a:pt x="9" y="19"/>
                  </a:lnTo>
                  <a:lnTo>
                    <a:pt x="12" y="19"/>
                  </a:lnTo>
                  <a:lnTo>
                    <a:pt x="15" y="17"/>
                  </a:lnTo>
                  <a:lnTo>
                    <a:pt x="19" y="15"/>
                  </a:lnTo>
                  <a:lnTo>
                    <a:pt x="20" y="11"/>
                  </a:lnTo>
                  <a:lnTo>
                    <a:pt x="20" y="8"/>
                  </a:lnTo>
                  <a:lnTo>
                    <a:pt x="19" y="4"/>
                  </a:lnTo>
                  <a:lnTo>
                    <a:pt x="17" y="1"/>
                  </a:lnTo>
                  <a:lnTo>
                    <a:pt x="13" y="0"/>
                  </a:lnTo>
                  <a:lnTo>
                    <a:pt x="10" y="0"/>
                  </a:lnTo>
                  <a:lnTo>
                    <a:pt x="6" y="1"/>
                  </a:lnTo>
                  <a:lnTo>
                    <a:pt x="3" y="3"/>
                  </a:lnTo>
                  <a:lnTo>
                    <a:pt x="0" y="7"/>
                  </a:lnTo>
                  <a:lnTo>
                    <a:pt x="0" y="10"/>
                  </a:lnTo>
                  <a:lnTo>
                    <a:pt x="3" y="14"/>
                  </a:lnTo>
                  <a:lnTo>
                    <a:pt x="5" y="17"/>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02" name="Freeform 260"/>
            <p:cNvSpPr>
              <a:spLocks/>
            </p:cNvSpPr>
            <p:nvPr/>
          </p:nvSpPr>
          <p:spPr bwMode="auto">
            <a:xfrm flipH="1">
              <a:off x="2247" y="2253"/>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1 w 19"/>
                <a:gd name="T23" fmla="*/ 0 h 20"/>
                <a:gd name="T24" fmla="*/ 1 w 19"/>
                <a:gd name="T25" fmla="*/ 0 h 20"/>
                <a:gd name="T26" fmla="*/ 0 w 19"/>
                <a:gd name="T27" fmla="*/ 0 h 20"/>
                <a:gd name="T28" fmla="*/ 0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4" y="17"/>
                  </a:moveTo>
                  <a:lnTo>
                    <a:pt x="8" y="20"/>
                  </a:lnTo>
                  <a:lnTo>
                    <a:pt x="11" y="20"/>
                  </a:lnTo>
                  <a:lnTo>
                    <a:pt x="15" y="17"/>
                  </a:lnTo>
                  <a:lnTo>
                    <a:pt x="17" y="15"/>
                  </a:lnTo>
                  <a:lnTo>
                    <a:pt x="19" y="12"/>
                  </a:lnTo>
                  <a:lnTo>
                    <a:pt x="19" y="8"/>
                  </a:lnTo>
                  <a:lnTo>
                    <a:pt x="17" y="5"/>
                  </a:lnTo>
                  <a:lnTo>
                    <a:pt x="15" y="1"/>
                  </a:lnTo>
                  <a:lnTo>
                    <a:pt x="11" y="0"/>
                  </a:lnTo>
                  <a:lnTo>
                    <a:pt x="8" y="0"/>
                  </a:lnTo>
                  <a:lnTo>
                    <a:pt x="4" y="1"/>
                  </a:lnTo>
                  <a:lnTo>
                    <a:pt x="2" y="4"/>
                  </a:lnTo>
                  <a:lnTo>
                    <a:pt x="0" y="7"/>
                  </a:lnTo>
                  <a:lnTo>
                    <a:pt x="0" y="10"/>
                  </a:lnTo>
                  <a:lnTo>
                    <a:pt x="2" y="14"/>
                  </a:lnTo>
                  <a:lnTo>
                    <a:pt x="4" y="17"/>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03" name="Freeform 261"/>
            <p:cNvSpPr>
              <a:spLocks/>
            </p:cNvSpPr>
            <p:nvPr/>
          </p:nvSpPr>
          <p:spPr bwMode="auto">
            <a:xfrm flipH="1">
              <a:off x="2225" y="2246"/>
              <a:ext cx="8" cy="9"/>
            </a:xfrm>
            <a:custGeom>
              <a:avLst/>
              <a:gdLst>
                <a:gd name="T0" fmla="*/ 1 w 15"/>
                <a:gd name="T1" fmla="*/ 0 h 19"/>
                <a:gd name="T2" fmla="*/ 1 w 15"/>
                <a:gd name="T3" fmla="*/ 0 h 19"/>
                <a:gd name="T4" fmla="*/ 1 w 15"/>
                <a:gd name="T5" fmla="*/ 0 h 19"/>
                <a:gd name="T6" fmla="*/ 1 w 15"/>
                <a:gd name="T7" fmla="*/ 0 h 19"/>
                <a:gd name="T8" fmla="*/ 1 w 15"/>
                <a:gd name="T9" fmla="*/ 0 h 19"/>
                <a:gd name="T10" fmla="*/ 1 w 15"/>
                <a:gd name="T11" fmla="*/ 0 h 19"/>
                <a:gd name="T12" fmla="*/ 1 w 15"/>
                <a:gd name="T13" fmla="*/ 0 h 19"/>
                <a:gd name="T14" fmla="*/ 0 w 15"/>
                <a:gd name="T15" fmla="*/ 0 h 19"/>
                <a:gd name="T16" fmla="*/ 1 w 15"/>
                <a:gd name="T17" fmla="*/ 0 h 19"/>
                <a:gd name="T18" fmla="*/ 1 w 15"/>
                <a:gd name="T19" fmla="*/ 0 h 19"/>
                <a:gd name="T20" fmla="*/ 1 w 15"/>
                <a:gd name="T21" fmla="*/ 0 h 19"/>
                <a:gd name="T22" fmla="*/ 1 w 15"/>
                <a:gd name="T23" fmla="*/ 0 h 19"/>
                <a:gd name="T24" fmla="*/ 1 w 15"/>
                <a:gd name="T25" fmla="*/ 0 h 19"/>
                <a:gd name="T26" fmla="*/ 1 w 15"/>
                <a:gd name="T27" fmla="*/ 0 h 19"/>
                <a:gd name="T28" fmla="*/ 1 w 15"/>
                <a:gd name="T29" fmla="*/ 0 h 19"/>
                <a:gd name="T30" fmla="*/ 1 w 15"/>
                <a:gd name="T31" fmla="*/ 0 h 19"/>
                <a:gd name="T32" fmla="*/ 1 w 15"/>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19"/>
                <a:gd name="T53" fmla="*/ 15 w 15"/>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19">
                  <a:moveTo>
                    <a:pt x="15" y="18"/>
                  </a:moveTo>
                  <a:lnTo>
                    <a:pt x="12" y="14"/>
                  </a:lnTo>
                  <a:lnTo>
                    <a:pt x="7" y="10"/>
                  </a:lnTo>
                  <a:lnTo>
                    <a:pt x="5" y="6"/>
                  </a:lnTo>
                  <a:lnTo>
                    <a:pt x="2" y="3"/>
                  </a:lnTo>
                  <a:lnTo>
                    <a:pt x="2" y="0"/>
                  </a:lnTo>
                  <a:lnTo>
                    <a:pt x="1" y="0"/>
                  </a:lnTo>
                  <a:lnTo>
                    <a:pt x="0" y="0"/>
                  </a:lnTo>
                  <a:lnTo>
                    <a:pt x="1" y="3"/>
                  </a:lnTo>
                  <a:lnTo>
                    <a:pt x="4" y="6"/>
                  </a:lnTo>
                  <a:lnTo>
                    <a:pt x="6" y="11"/>
                  </a:lnTo>
                  <a:lnTo>
                    <a:pt x="10" y="15"/>
                  </a:lnTo>
                  <a:lnTo>
                    <a:pt x="14" y="19"/>
                  </a:lnTo>
                  <a:lnTo>
                    <a:pt x="15" y="19"/>
                  </a:lnTo>
                  <a:lnTo>
                    <a:pt x="15"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04" name="Freeform 262"/>
            <p:cNvSpPr>
              <a:spLocks/>
            </p:cNvSpPr>
            <p:nvPr/>
          </p:nvSpPr>
          <p:spPr bwMode="auto">
            <a:xfrm flipH="1">
              <a:off x="2201" y="2236"/>
              <a:ext cx="16" cy="14"/>
            </a:xfrm>
            <a:custGeom>
              <a:avLst/>
              <a:gdLst>
                <a:gd name="T0" fmla="*/ 0 w 33"/>
                <a:gd name="T1" fmla="*/ 0 h 27"/>
                <a:gd name="T2" fmla="*/ 0 w 33"/>
                <a:gd name="T3" fmla="*/ 1 h 27"/>
                <a:gd name="T4" fmla="*/ 0 w 33"/>
                <a:gd name="T5" fmla="*/ 1 h 27"/>
                <a:gd name="T6" fmla="*/ 0 w 33"/>
                <a:gd name="T7" fmla="*/ 1 h 27"/>
                <a:gd name="T8" fmla="*/ 0 w 33"/>
                <a:gd name="T9" fmla="*/ 1 h 27"/>
                <a:gd name="T10" fmla="*/ 0 w 33"/>
                <a:gd name="T11" fmla="*/ 1 h 27"/>
                <a:gd name="T12" fmla="*/ 0 w 33"/>
                <a:gd name="T13" fmla="*/ 1 h 27"/>
                <a:gd name="T14" fmla="*/ 0 w 33"/>
                <a:gd name="T15" fmla="*/ 1 h 27"/>
                <a:gd name="T16" fmla="*/ 0 w 33"/>
                <a:gd name="T17" fmla="*/ 1 h 27"/>
                <a:gd name="T18" fmla="*/ 0 w 33"/>
                <a:gd name="T19" fmla="*/ 1 h 27"/>
                <a:gd name="T20" fmla="*/ 0 w 33"/>
                <a:gd name="T21" fmla="*/ 1 h 27"/>
                <a:gd name="T22" fmla="*/ 0 w 33"/>
                <a:gd name="T23" fmla="*/ 1 h 27"/>
                <a:gd name="T24" fmla="*/ 0 w 33"/>
                <a:gd name="T25" fmla="*/ 1 h 27"/>
                <a:gd name="T26" fmla="*/ 0 w 33"/>
                <a:gd name="T27" fmla="*/ 1 h 27"/>
                <a:gd name="T28" fmla="*/ 0 w 33"/>
                <a:gd name="T29" fmla="*/ 1 h 27"/>
                <a:gd name="T30" fmla="*/ 0 w 33"/>
                <a:gd name="T31" fmla="*/ 1 h 27"/>
                <a:gd name="T32" fmla="*/ 0 w 33"/>
                <a:gd name="T33" fmla="*/ 1 h 27"/>
                <a:gd name="T34" fmla="*/ 0 w 33"/>
                <a:gd name="T35" fmla="*/ 1 h 27"/>
                <a:gd name="T36" fmla="*/ 0 w 33"/>
                <a:gd name="T37" fmla="*/ 1 h 27"/>
                <a:gd name="T38" fmla="*/ 0 w 33"/>
                <a:gd name="T39" fmla="*/ 1 h 27"/>
                <a:gd name="T40" fmla="*/ 0 w 33"/>
                <a:gd name="T41" fmla="*/ 1 h 27"/>
                <a:gd name="T42" fmla="*/ 0 w 33"/>
                <a:gd name="T43" fmla="*/ 1 h 27"/>
                <a:gd name="T44" fmla="*/ 0 w 33"/>
                <a:gd name="T45" fmla="*/ 1 h 27"/>
                <a:gd name="T46" fmla="*/ 0 w 33"/>
                <a:gd name="T47" fmla="*/ 1 h 27"/>
                <a:gd name="T48" fmla="*/ 0 w 33"/>
                <a:gd name="T49" fmla="*/ 1 h 27"/>
                <a:gd name="T50" fmla="*/ 0 w 33"/>
                <a:gd name="T51" fmla="*/ 1 h 27"/>
                <a:gd name="T52" fmla="*/ 0 w 33"/>
                <a:gd name="T53" fmla="*/ 1 h 27"/>
                <a:gd name="T54" fmla="*/ 0 w 33"/>
                <a:gd name="T55" fmla="*/ 1 h 27"/>
                <a:gd name="T56" fmla="*/ 0 w 33"/>
                <a:gd name="T57" fmla="*/ 1 h 27"/>
                <a:gd name="T58" fmla="*/ 0 w 33"/>
                <a:gd name="T59" fmla="*/ 1 h 27"/>
                <a:gd name="T60" fmla="*/ 0 w 33"/>
                <a:gd name="T61" fmla="*/ 0 h 27"/>
                <a:gd name="T62" fmla="*/ 0 w 33"/>
                <a:gd name="T63" fmla="*/ 0 h 27"/>
                <a:gd name="T64" fmla="*/ 0 w 33"/>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3"/>
                <a:gd name="T100" fmla="*/ 0 h 27"/>
                <a:gd name="T101" fmla="*/ 33 w 33"/>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3" h="27">
                  <a:moveTo>
                    <a:pt x="5" y="0"/>
                  </a:moveTo>
                  <a:lnTo>
                    <a:pt x="10" y="1"/>
                  </a:lnTo>
                  <a:lnTo>
                    <a:pt x="13" y="2"/>
                  </a:lnTo>
                  <a:lnTo>
                    <a:pt x="16" y="3"/>
                  </a:lnTo>
                  <a:lnTo>
                    <a:pt x="21" y="4"/>
                  </a:lnTo>
                  <a:lnTo>
                    <a:pt x="25" y="8"/>
                  </a:lnTo>
                  <a:lnTo>
                    <a:pt x="28" y="10"/>
                  </a:lnTo>
                  <a:lnTo>
                    <a:pt x="30" y="11"/>
                  </a:lnTo>
                  <a:lnTo>
                    <a:pt x="31" y="13"/>
                  </a:lnTo>
                  <a:lnTo>
                    <a:pt x="33" y="14"/>
                  </a:lnTo>
                  <a:lnTo>
                    <a:pt x="33" y="16"/>
                  </a:lnTo>
                  <a:lnTo>
                    <a:pt x="33" y="17"/>
                  </a:lnTo>
                  <a:lnTo>
                    <a:pt x="30" y="17"/>
                  </a:lnTo>
                  <a:lnTo>
                    <a:pt x="29" y="17"/>
                  </a:lnTo>
                  <a:lnTo>
                    <a:pt x="28" y="18"/>
                  </a:lnTo>
                  <a:lnTo>
                    <a:pt x="27" y="19"/>
                  </a:lnTo>
                  <a:lnTo>
                    <a:pt x="26" y="21"/>
                  </a:lnTo>
                  <a:lnTo>
                    <a:pt x="23" y="23"/>
                  </a:lnTo>
                  <a:lnTo>
                    <a:pt x="19" y="26"/>
                  </a:lnTo>
                  <a:lnTo>
                    <a:pt x="14" y="27"/>
                  </a:lnTo>
                  <a:lnTo>
                    <a:pt x="10" y="26"/>
                  </a:lnTo>
                  <a:lnTo>
                    <a:pt x="6" y="24"/>
                  </a:lnTo>
                  <a:lnTo>
                    <a:pt x="4" y="19"/>
                  </a:lnTo>
                  <a:lnTo>
                    <a:pt x="3" y="15"/>
                  </a:lnTo>
                  <a:lnTo>
                    <a:pt x="3" y="11"/>
                  </a:lnTo>
                  <a:lnTo>
                    <a:pt x="3" y="8"/>
                  </a:lnTo>
                  <a:lnTo>
                    <a:pt x="1" y="6"/>
                  </a:lnTo>
                  <a:lnTo>
                    <a:pt x="1" y="4"/>
                  </a:lnTo>
                  <a:lnTo>
                    <a:pt x="0" y="2"/>
                  </a:lnTo>
                  <a:lnTo>
                    <a:pt x="0" y="1"/>
                  </a:lnTo>
                  <a:lnTo>
                    <a:pt x="1" y="0"/>
                  </a:lnTo>
                  <a:lnTo>
                    <a:pt x="3" y="0"/>
                  </a:lnTo>
                  <a:lnTo>
                    <a:pt x="5" y="0"/>
                  </a:lnTo>
                  <a:close/>
                </a:path>
              </a:pathLst>
            </a:custGeom>
            <a:solidFill>
              <a:srgbClr val="B200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05" name="Freeform 263"/>
            <p:cNvSpPr>
              <a:spLocks/>
            </p:cNvSpPr>
            <p:nvPr/>
          </p:nvSpPr>
          <p:spPr bwMode="auto">
            <a:xfrm flipH="1">
              <a:off x="2204" y="2238"/>
              <a:ext cx="11" cy="9"/>
            </a:xfrm>
            <a:custGeom>
              <a:avLst/>
              <a:gdLst>
                <a:gd name="T0" fmla="*/ 0 w 23"/>
                <a:gd name="T1" fmla="*/ 0 h 18"/>
                <a:gd name="T2" fmla="*/ 0 w 23"/>
                <a:gd name="T3" fmla="*/ 1 h 18"/>
                <a:gd name="T4" fmla="*/ 0 w 23"/>
                <a:gd name="T5" fmla="*/ 1 h 18"/>
                <a:gd name="T6" fmla="*/ 0 w 23"/>
                <a:gd name="T7" fmla="*/ 1 h 18"/>
                <a:gd name="T8" fmla="*/ 0 w 23"/>
                <a:gd name="T9" fmla="*/ 1 h 18"/>
                <a:gd name="T10" fmla="*/ 0 w 23"/>
                <a:gd name="T11" fmla="*/ 1 h 18"/>
                <a:gd name="T12" fmla="*/ 0 w 23"/>
                <a:gd name="T13" fmla="*/ 1 h 18"/>
                <a:gd name="T14" fmla="*/ 0 w 23"/>
                <a:gd name="T15" fmla="*/ 1 h 18"/>
                <a:gd name="T16" fmla="*/ 0 w 23"/>
                <a:gd name="T17" fmla="*/ 1 h 18"/>
                <a:gd name="T18" fmla="*/ 0 w 23"/>
                <a:gd name="T19" fmla="*/ 1 h 18"/>
                <a:gd name="T20" fmla="*/ 0 w 23"/>
                <a:gd name="T21" fmla="*/ 1 h 18"/>
                <a:gd name="T22" fmla="*/ 0 w 23"/>
                <a:gd name="T23" fmla="*/ 1 h 18"/>
                <a:gd name="T24" fmla="*/ 0 w 23"/>
                <a:gd name="T25" fmla="*/ 1 h 18"/>
                <a:gd name="T26" fmla="*/ 0 w 23"/>
                <a:gd name="T27" fmla="*/ 1 h 18"/>
                <a:gd name="T28" fmla="*/ 0 w 23"/>
                <a:gd name="T29" fmla="*/ 1 h 18"/>
                <a:gd name="T30" fmla="*/ 0 w 23"/>
                <a:gd name="T31" fmla="*/ 1 h 18"/>
                <a:gd name="T32" fmla="*/ 0 w 23"/>
                <a:gd name="T33" fmla="*/ 1 h 18"/>
                <a:gd name="T34" fmla="*/ 0 w 23"/>
                <a:gd name="T35" fmla="*/ 1 h 18"/>
                <a:gd name="T36" fmla="*/ 0 w 23"/>
                <a:gd name="T37" fmla="*/ 1 h 18"/>
                <a:gd name="T38" fmla="*/ 0 w 23"/>
                <a:gd name="T39" fmla="*/ 1 h 18"/>
                <a:gd name="T40" fmla="*/ 0 w 23"/>
                <a:gd name="T41" fmla="*/ 1 h 18"/>
                <a:gd name="T42" fmla="*/ 0 w 23"/>
                <a:gd name="T43" fmla="*/ 0 h 18"/>
                <a:gd name="T44" fmla="*/ 0 w 23"/>
                <a:gd name="T45" fmla="*/ 0 h 18"/>
                <a:gd name="T46" fmla="*/ 0 w 23"/>
                <a:gd name="T47" fmla="*/ 0 h 18"/>
                <a:gd name="T48" fmla="*/ 0 w 23"/>
                <a:gd name="T49" fmla="*/ 0 h 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
                <a:gd name="T76" fmla="*/ 0 h 18"/>
                <a:gd name="T77" fmla="*/ 23 w 23"/>
                <a:gd name="T78" fmla="*/ 18 h 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 h="18">
                  <a:moveTo>
                    <a:pt x="1" y="0"/>
                  </a:moveTo>
                  <a:lnTo>
                    <a:pt x="4" y="1"/>
                  </a:lnTo>
                  <a:lnTo>
                    <a:pt x="9" y="3"/>
                  </a:lnTo>
                  <a:lnTo>
                    <a:pt x="14" y="5"/>
                  </a:lnTo>
                  <a:lnTo>
                    <a:pt x="17" y="7"/>
                  </a:lnTo>
                  <a:lnTo>
                    <a:pt x="19" y="8"/>
                  </a:lnTo>
                  <a:lnTo>
                    <a:pt x="22" y="11"/>
                  </a:lnTo>
                  <a:lnTo>
                    <a:pt x="23" y="12"/>
                  </a:lnTo>
                  <a:lnTo>
                    <a:pt x="23" y="13"/>
                  </a:lnTo>
                  <a:lnTo>
                    <a:pt x="21" y="15"/>
                  </a:lnTo>
                  <a:lnTo>
                    <a:pt x="19" y="16"/>
                  </a:lnTo>
                  <a:lnTo>
                    <a:pt x="17" y="18"/>
                  </a:lnTo>
                  <a:lnTo>
                    <a:pt x="14" y="18"/>
                  </a:lnTo>
                  <a:lnTo>
                    <a:pt x="11" y="16"/>
                  </a:lnTo>
                  <a:lnTo>
                    <a:pt x="9" y="15"/>
                  </a:lnTo>
                  <a:lnTo>
                    <a:pt x="7" y="13"/>
                  </a:lnTo>
                  <a:lnTo>
                    <a:pt x="4" y="11"/>
                  </a:lnTo>
                  <a:lnTo>
                    <a:pt x="3" y="7"/>
                  </a:lnTo>
                  <a:lnTo>
                    <a:pt x="2" y="5"/>
                  </a:lnTo>
                  <a:lnTo>
                    <a:pt x="1" y="3"/>
                  </a:lnTo>
                  <a:lnTo>
                    <a:pt x="0" y="1"/>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06" name="Freeform 264"/>
            <p:cNvSpPr>
              <a:spLocks/>
            </p:cNvSpPr>
            <p:nvPr/>
          </p:nvSpPr>
          <p:spPr bwMode="auto">
            <a:xfrm flipH="1">
              <a:off x="2196" y="2234"/>
              <a:ext cx="8" cy="5"/>
            </a:xfrm>
            <a:custGeom>
              <a:avLst/>
              <a:gdLst>
                <a:gd name="T0" fmla="*/ 0 w 16"/>
                <a:gd name="T1" fmla="*/ 0 h 10"/>
                <a:gd name="T2" fmla="*/ 1 w 16"/>
                <a:gd name="T3" fmla="*/ 0 h 10"/>
                <a:gd name="T4" fmla="*/ 1 w 16"/>
                <a:gd name="T5" fmla="*/ 1 h 10"/>
                <a:gd name="T6" fmla="*/ 1 w 16"/>
                <a:gd name="T7" fmla="*/ 1 h 10"/>
                <a:gd name="T8" fmla="*/ 1 w 16"/>
                <a:gd name="T9" fmla="*/ 1 h 10"/>
                <a:gd name="T10" fmla="*/ 1 w 16"/>
                <a:gd name="T11" fmla="*/ 1 h 10"/>
                <a:gd name="T12" fmla="*/ 1 w 16"/>
                <a:gd name="T13" fmla="*/ 1 h 10"/>
                <a:gd name="T14" fmla="*/ 1 w 16"/>
                <a:gd name="T15" fmla="*/ 1 h 10"/>
                <a:gd name="T16" fmla="*/ 1 w 16"/>
                <a:gd name="T17" fmla="*/ 1 h 10"/>
                <a:gd name="T18" fmla="*/ 1 w 16"/>
                <a:gd name="T19" fmla="*/ 1 h 10"/>
                <a:gd name="T20" fmla="*/ 1 w 16"/>
                <a:gd name="T21" fmla="*/ 1 h 10"/>
                <a:gd name="T22" fmla="*/ 1 w 16"/>
                <a:gd name="T23" fmla="*/ 1 h 10"/>
                <a:gd name="T24" fmla="*/ 1 w 16"/>
                <a:gd name="T25" fmla="*/ 1 h 10"/>
                <a:gd name="T26" fmla="*/ 1 w 16"/>
                <a:gd name="T27" fmla="*/ 1 h 10"/>
                <a:gd name="T28" fmla="*/ 1 w 16"/>
                <a:gd name="T29" fmla="*/ 1 h 10"/>
                <a:gd name="T30" fmla="*/ 1 w 16"/>
                <a:gd name="T31" fmla="*/ 1 h 10"/>
                <a:gd name="T32" fmla="*/ 1 w 16"/>
                <a:gd name="T33" fmla="*/ 1 h 10"/>
                <a:gd name="T34" fmla="*/ 1 w 16"/>
                <a:gd name="T35" fmla="*/ 1 h 10"/>
                <a:gd name="T36" fmla="*/ 1 w 16"/>
                <a:gd name="T37" fmla="*/ 1 h 10"/>
                <a:gd name="T38" fmla="*/ 1 w 16"/>
                <a:gd name="T39" fmla="*/ 1 h 10"/>
                <a:gd name="T40" fmla="*/ 1 w 16"/>
                <a:gd name="T41" fmla="*/ 1 h 10"/>
                <a:gd name="T42" fmla="*/ 1 w 16"/>
                <a:gd name="T43" fmla="*/ 1 h 10"/>
                <a:gd name="T44" fmla="*/ 1 w 16"/>
                <a:gd name="T45" fmla="*/ 1 h 10"/>
                <a:gd name="T46" fmla="*/ 1 w 16"/>
                <a:gd name="T47" fmla="*/ 1 h 10"/>
                <a:gd name="T48" fmla="*/ 0 w 16"/>
                <a:gd name="T49" fmla="*/ 1 h 10"/>
                <a:gd name="T50" fmla="*/ 0 w 16"/>
                <a:gd name="T51" fmla="*/ 1 h 10"/>
                <a:gd name="T52" fmla="*/ 0 w 16"/>
                <a:gd name="T53" fmla="*/ 1 h 10"/>
                <a:gd name="T54" fmla="*/ 0 w 16"/>
                <a:gd name="T55" fmla="*/ 1 h 10"/>
                <a:gd name="T56" fmla="*/ 0 w 16"/>
                <a:gd name="T57" fmla="*/ 0 h 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10"/>
                <a:gd name="T89" fmla="*/ 16 w 16"/>
                <a:gd name="T90" fmla="*/ 10 h 1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10">
                  <a:moveTo>
                    <a:pt x="0" y="0"/>
                  </a:moveTo>
                  <a:lnTo>
                    <a:pt x="1" y="0"/>
                  </a:lnTo>
                  <a:lnTo>
                    <a:pt x="3" y="1"/>
                  </a:lnTo>
                  <a:lnTo>
                    <a:pt x="4" y="4"/>
                  </a:lnTo>
                  <a:lnTo>
                    <a:pt x="6" y="5"/>
                  </a:lnTo>
                  <a:lnTo>
                    <a:pt x="7" y="6"/>
                  </a:lnTo>
                  <a:lnTo>
                    <a:pt x="9" y="8"/>
                  </a:lnTo>
                  <a:lnTo>
                    <a:pt x="11" y="8"/>
                  </a:lnTo>
                  <a:lnTo>
                    <a:pt x="13" y="8"/>
                  </a:lnTo>
                  <a:lnTo>
                    <a:pt x="15" y="7"/>
                  </a:lnTo>
                  <a:lnTo>
                    <a:pt x="16" y="7"/>
                  </a:lnTo>
                  <a:lnTo>
                    <a:pt x="16" y="8"/>
                  </a:lnTo>
                  <a:lnTo>
                    <a:pt x="15" y="9"/>
                  </a:lnTo>
                  <a:lnTo>
                    <a:pt x="14" y="10"/>
                  </a:lnTo>
                  <a:lnTo>
                    <a:pt x="13" y="10"/>
                  </a:lnTo>
                  <a:lnTo>
                    <a:pt x="10" y="10"/>
                  </a:lnTo>
                  <a:lnTo>
                    <a:pt x="9" y="9"/>
                  </a:lnTo>
                  <a:lnTo>
                    <a:pt x="7" y="8"/>
                  </a:lnTo>
                  <a:lnTo>
                    <a:pt x="6" y="6"/>
                  </a:lnTo>
                  <a:lnTo>
                    <a:pt x="4" y="5"/>
                  </a:lnTo>
                  <a:lnTo>
                    <a:pt x="3" y="4"/>
                  </a:lnTo>
                  <a:lnTo>
                    <a:pt x="2" y="2"/>
                  </a:lnTo>
                  <a:lnTo>
                    <a:pt x="1" y="2"/>
                  </a:lnTo>
                  <a:lnTo>
                    <a:pt x="0" y="2"/>
                  </a:lnTo>
                  <a:lnTo>
                    <a:pt x="0"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07" name="Freeform 265"/>
            <p:cNvSpPr>
              <a:spLocks/>
            </p:cNvSpPr>
            <p:nvPr/>
          </p:nvSpPr>
          <p:spPr bwMode="auto">
            <a:xfrm flipH="1">
              <a:off x="2198" y="2214"/>
              <a:ext cx="11" cy="10"/>
            </a:xfrm>
            <a:custGeom>
              <a:avLst/>
              <a:gdLst>
                <a:gd name="T0" fmla="*/ 0 w 23"/>
                <a:gd name="T1" fmla="*/ 1 h 20"/>
                <a:gd name="T2" fmla="*/ 0 w 23"/>
                <a:gd name="T3" fmla="*/ 1 h 20"/>
                <a:gd name="T4" fmla="*/ 0 w 23"/>
                <a:gd name="T5" fmla="*/ 1 h 20"/>
                <a:gd name="T6" fmla="*/ 0 w 23"/>
                <a:gd name="T7" fmla="*/ 1 h 20"/>
                <a:gd name="T8" fmla="*/ 0 w 23"/>
                <a:gd name="T9" fmla="*/ 1 h 20"/>
                <a:gd name="T10" fmla="*/ 0 w 23"/>
                <a:gd name="T11" fmla="*/ 1 h 20"/>
                <a:gd name="T12" fmla="*/ 0 w 23"/>
                <a:gd name="T13" fmla="*/ 1 h 20"/>
                <a:gd name="T14" fmla="*/ 0 w 23"/>
                <a:gd name="T15" fmla="*/ 1 h 20"/>
                <a:gd name="T16" fmla="*/ 0 w 23"/>
                <a:gd name="T17" fmla="*/ 1 h 20"/>
                <a:gd name="T18" fmla="*/ 0 w 23"/>
                <a:gd name="T19" fmla="*/ 0 h 20"/>
                <a:gd name="T20" fmla="*/ 0 w 23"/>
                <a:gd name="T21" fmla="*/ 0 h 20"/>
                <a:gd name="T22" fmla="*/ 0 w 23"/>
                <a:gd name="T23" fmla="*/ 1 h 20"/>
                <a:gd name="T24" fmla="*/ 0 w 23"/>
                <a:gd name="T25" fmla="*/ 1 h 20"/>
                <a:gd name="T26" fmla="*/ 0 w 23"/>
                <a:gd name="T27" fmla="*/ 1 h 20"/>
                <a:gd name="T28" fmla="*/ 0 w 23"/>
                <a:gd name="T29" fmla="*/ 1 h 20"/>
                <a:gd name="T30" fmla="*/ 0 w 23"/>
                <a:gd name="T31" fmla="*/ 1 h 20"/>
                <a:gd name="T32" fmla="*/ 0 w 23"/>
                <a:gd name="T33" fmla="*/ 1 h 20"/>
                <a:gd name="T34" fmla="*/ 0 w 23"/>
                <a:gd name="T35" fmla="*/ 1 h 20"/>
                <a:gd name="T36" fmla="*/ 0 w 23"/>
                <a:gd name="T37" fmla="*/ 1 h 20"/>
                <a:gd name="T38" fmla="*/ 0 w 23"/>
                <a:gd name="T39" fmla="*/ 1 h 20"/>
                <a:gd name="T40" fmla="*/ 0 w 23"/>
                <a:gd name="T41" fmla="*/ 1 h 20"/>
                <a:gd name="T42" fmla="*/ 0 w 23"/>
                <a:gd name="T43" fmla="*/ 1 h 20"/>
                <a:gd name="T44" fmla="*/ 0 w 23"/>
                <a:gd name="T45" fmla="*/ 1 h 20"/>
                <a:gd name="T46" fmla="*/ 0 w 23"/>
                <a:gd name="T47" fmla="*/ 1 h 20"/>
                <a:gd name="T48" fmla="*/ 0 w 23"/>
                <a:gd name="T49" fmla="*/ 1 h 20"/>
                <a:gd name="T50" fmla="*/ 0 w 23"/>
                <a:gd name="T51" fmla="*/ 1 h 20"/>
                <a:gd name="T52" fmla="*/ 0 w 23"/>
                <a:gd name="T53" fmla="*/ 1 h 20"/>
                <a:gd name="T54" fmla="*/ 0 w 23"/>
                <a:gd name="T55" fmla="*/ 1 h 20"/>
                <a:gd name="T56" fmla="*/ 0 w 23"/>
                <a:gd name="T57" fmla="*/ 1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
                <a:gd name="T88" fmla="*/ 0 h 20"/>
                <a:gd name="T89" fmla="*/ 23 w 23"/>
                <a:gd name="T90" fmla="*/ 20 h 2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 h="20">
                  <a:moveTo>
                    <a:pt x="23" y="16"/>
                  </a:moveTo>
                  <a:lnTo>
                    <a:pt x="21" y="13"/>
                  </a:lnTo>
                  <a:lnTo>
                    <a:pt x="20" y="9"/>
                  </a:lnTo>
                  <a:lnTo>
                    <a:pt x="16" y="7"/>
                  </a:lnTo>
                  <a:lnTo>
                    <a:pt x="12" y="6"/>
                  </a:lnTo>
                  <a:lnTo>
                    <a:pt x="10" y="5"/>
                  </a:lnTo>
                  <a:lnTo>
                    <a:pt x="6" y="3"/>
                  </a:lnTo>
                  <a:lnTo>
                    <a:pt x="4" y="1"/>
                  </a:lnTo>
                  <a:lnTo>
                    <a:pt x="3" y="1"/>
                  </a:lnTo>
                  <a:lnTo>
                    <a:pt x="1" y="0"/>
                  </a:lnTo>
                  <a:lnTo>
                    <a:pt x="0" y="0"/>
                  </a:lnTo>
                  <a:lnTo>
                    <a:pt x="0" y="1"/>
                  </a:lnTo>
                  <a:lnTo>
                    <a:pt x="1" y="2"/>
                  </a:lnTo>
                  <a:lnTo>
                    <a:pt x="4" y="5"/>
                  </a:lnTo>
                  <a:lnTo>
                    <a:pt x="6" y="6"/>
                  </a:lnTo>
                  <a:lnTo>
                    <a:pt x="8" y="8"/>
                  </a:lnTo>
                  <a:lnTo>
                    <a:pt x="10" y="9"/>
                  </a:lnTo>
                  <a:lnTo>
                    <a:pt x="11" y="10"/>
                  </a:lnTo>
                  <a:lnTo>
                    <a:pt x="12" y="13"/>
                  </a:lnTo>
                  <a:lnTo>
                    <a:pt x="13" y="14"/>
                  </a:lnTo>
                  <a:lnTo>
                    <a:pt x="15" y="15"/>
                  </a:lnTo>
                  <a:lnTo>
                    <a:pt x="16" y="15"/>
                  </a:lnTo>
                  <a:lnTo>
                    <a:pt x="19" y="16"/>
                  </a:lnTo>
                  <a:lnTo>
                    <a:pt x="20" y="17"/>
                  </a:lnTo>
                  <a:lnTo>
                    <a:pt x="21" y="18"/>
                  </a:lnTo>
                  <a:lnTo>
                    <a:pt x="22" y="20"/>
                  </a:lnTo>
                  <a:lnTo>
                    <a:pt x="23" y="20"/>
                  </a:lnTo>
                  <a:lnTo>
                    <a:pt x="23" y="18"/>
                  </a:lnTo>
                  <a:lnTo>
                    <a:pt x="23"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08" name="Freeform 266"/>
            <p:cNvSpPr>
              <a:spLocks/>
            </p:cNvSpPr>
            <p:nvPr/>
          </p:nvSpPr>
          <p:spPr bwMode="auto">
            <a:xfrm flipH="1">
              <a:off x="2183" y="2227"/>
              <a:ext cx="8" cy="5"/>
            </a:xfrm>
            <a:custGeom>
              <a:avLst/>
              <a:gdLst>
                <a:gd name="T0" fmla="*/ 1 w 15"/>
                <a:gd name="T1" fmla="*/ 0 h 11"/>
                <a:gd name="T2" fmla="*/ 1 w 15"/>
                <a:gd name="T3" fmla="*/ 0 h 11"/>
                <a:gd name="T4" fmla="*/ 1 w 15"/>
                <a:gd name="T5" fmla="*/ 0 h 11"/>
                <a:gd name="T6" fmla="*/ 1 w 15"/>
                <a:gd name="T7" fmla="*/ 0 h 11"/>
                <a:gd name="T8" fmla="*/ 1 w 15"/>
                <a:gd name="T9" fmla="*/ 0 h 11"/>
                <a:gd name="T10" fmla="*/ 1 w 15"/>
                <a:gd name="T11" fmla="*/ 0 h 11"/>
                <a:gd name="T12" fmla="*/ 1 w 15"/>
                <a:gd name="T13" fmla="*/ 0 h 11"/>
                <a:gd name="T14" fmla="*/ 1 w 15"/>
                <a:gd name="T15" fmla="*/ 0 h 11"/>
                <a:gd name="T16" fmla="*/ 1 w 15"/>
                <a:gd name="T17" fmla="*/ 0 h 11"/>
                <a:gd name="T18" fmla="*/ 1 w 15"/>
                <a:gd name="T19" fmla="*/ 0 h 11"/>
                <a:gd name="T20" fmla="*/ 1 w 15"/>
                <a:gd name="T21" fmla="*/ 0 h 11"/>
                <a:gd name="T22" fmla="*/ 1 w 15"/>
                <a:gd name="T23" fmla="*/ 0 h 11"/>
                <a:gd name="T24" fmla="*/ 1 w 15"/>
                <a:gd name="T25" fmla="*/ 0 h 11"/>
                <a:gd name="T26" fmla="*/ 1 w 15"/>
                <a:gd name="T27" fmla="*/ 0 h 11"/>
                <a:gd name="T28" fmla="*/ 1 w 15"/>
                <a:gd name="T29" fmla="*/ 0 h 11"/>
                <a:gd name="T30" fmla="*/ 1 w 15"/>
                <a:gd name="T31" fmla="*/ 0 h 11"/>
                <a:gd name="T32" fmla="*/ 1 w 15"/>
                <a:gd name="T33" fmla="*/ 0 h 11"/>
                <a:gd name="T34" fmla="*/ 0 w 15"/>
                <a:gd name="T35" fmla="*/ 0 h 11"/>
                <a:gd name="T36" fmla="*/ 0 w 15"/>
                <a:gd name="T37" fmla="*/ 0 h 11"/>
                <a:gd name="T38" fmla="*/ 0 w 15"/>
                <a:gd name="T39" fmla="*/ 0 h 11"/>
                <a:gd name="T40" fmla="*/ 1 w 15"/>
                <a:gd name="T41" fmla="*/ 0 h 11"/>
                <a:gd name="T42" fmla="*/ 1 w 15"/>
                <a:gd name="T43" fmla="*/ 0 h 11"/>
                <a:gd name="T44" fmla="*/ 1 w 15"/>
                <a:gd name="T45" fmla="*/ 0 h 11"/>
                <a:gd name="T46" fmla="*/ 1 w 15"/>
                <a:gd name="T47" fmla="*/ 0 h 11"/>
                <a:gd name="T48" fmla="*/ 1 w 15"/>
                <a:gd name="T49" fmla="*/ 0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
                <a:gd name="T76" fmla="*/ 0 h 11"/>
                <a:gd name="T77" fmla="*/ 15 w 15"/>
                <a:gd name="T78" fmla="*/ 11 h 1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 h="11">
                  <a:moveTo>
                    <a:pt x="12" y="5"/>
                  </a:moveTo>
                  <a:lnTo>
                    <a:pt x="13" y="6"/>
                  </a:lnTo>
                  <a:lnTo>
                    <a:pt x="14" y="7"/>
                  </a:lnTo>
                  <a:lnTo>
                    <a:pt x="15" y="7"/>
                  </a:lnTo>
                  <a:lnTo>
                    <a:pt x="14" y="8"/>
                  </a:lnTo>
                  <a:lnTo>
                    <a:pt x="13" y="8"/>
                  </a:lnTo>
                  <a:lnTo>
                    <a:pt x="12" y="10"/>
                  </a:lnTo>
                  <a:lnTo>
                    <a:pt x="12" y="11"/>
                  </a:lnTo>
                  <a:lnTo>
                    <a:pt x="11" y="10"/>
                  </a:lnTo>
                  <a:lnTo>
                    <a:pt x="9" y="8"/>
                  </a:lnTo>
                  <a:lnTo>
                    <a:pt x="8" y="8"/>
                  </a:lnTo>
                  <a:lnTo>
                    <a:pt x="7" y="8"/>
                  </a:lnTo>
                  <a:lnTo>
                    <a:pt x="6" y="8"/>
                  </a:lnTo>
                  <a:lnTo>
                    <a:pt x="4" y="7"/>
                  </a:lnTo>
                  <a:lnTo>
                    <a:pt x="2" y="6"/>
                  </a:lnTo>
                  <a:lnTo>
                    <a:pt x="1" y="5"/>
                  </a:lnTo>
                  <a:lnTo>
                    <a:pt x="0" y="4"/>
                  </a:lnTo>
                  <a:lnTo>
                    <a:pt x="0" y="3"/>
                  </a:lnTo>
                  <a:lnTo>
                    <a:pt x="0" y="0"/>
                  </a:lnTo>
                  <a:lnTo>
                    <a:pt x="2" y="0"/>
                  </a:lnTo>
                  <a:lnTo>
                    <a:pt x="6" y="0"/>
                  </a:lnTo>
                  <a:lnTo>
                    <a:pt x="8" y="2"/>
                  </a:lnTo>
                  <a:lnTo>
                    <a:pt x="9" y="4"/>
                  </a:lnTo>
                  <a:lnTo>
                    <a:pt x="12"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09" name="Freeform 267"/>
            <p:cNvSpPr>
              <a:spLocks/>
            </p:cNvSpPr>
            <p:nvPr/>
          </p:nvSpPr>
          <p:spPr bwMode="auto">
            <a:xfrm flipH="1">
              <a:off x="2178" y="2222"/>
              <a:ext cx="8" cy="5"/>
            </a:xfrm>
            <a:custGeom>
              <a:avLst/>
              <a:gdLst>
                <a:gd name="T0" fmla="*/ 1 w 16"/>
                <a:gd name="T1" fmla="*/ 1 h 10"/>
                <a:gd name="T2" fmla="*/ 1 w 16"/>
                <a:gd name="T3" fmla="*/ 0 h 10"/>
                <a:gd name="T4" fmla="*/ 1 w 16"/>
                <a:gd name="T5" fmla="*/ 1 h 10"/>
                <a:gd name="T6" fmla="*/ 1 w 16"/>
                <a:gd name="T7" fmla="*/ 1 h 10"/>
                <a:gd name="T8" fmla="*/ 1 w 16"/>
                <a:gd name="T9" fmla="*/ 1 h 10"/>
                <a:gd name="T10" fmla="*/ 1 w 16"/>
                <a:gd name="T11" fmla="*/ 1 h 10"/>
                <a:gd name="T12" fmla="*/ 1 w 16"/>
                <a:gd name="T13" fmla="*/ 1 h 10"/>
                <a:gd name="T14" fmla="*/ 1 w 16"/>
                <a:gd name="T15" fmla="*/ 1 h 10"/>
                <a:gd name="T16" fmla="*/ 1 w 16"/>
                <a:gd name="T17" fmla="*/ 1 h 10"/>
                <a:gd name="T18" fmla="*/ 1 w 16"/>
                <a:gd name="T19" fmla="*/ 1 h 10"/>
                <a:gd name="T20" fmla="*/ 1 w 16"/>
                <a:gd name="T21" fmla="*/ 1 h 10"/>
                <a:gd name="T22" fmla="*/ 1 w 16"/>
                <a:gd name="T23" fmla="*/ 1 h 10"/>
                <a:gd name="T24" fmla="*/ 1 w 16"/>
                <a:gd name="T25" fmla="*/ 1 h 10"/>
                <a:gd name="T26" fmla="*/ 1 w 16"/>
                <a:gd name="T27" fmla="*/ 1 h 10"/>
                <a:gd name="T28" fmla="*/ 1 w 16"/>
                <a:gd name="T29" fmla="*/ 1 h 10"/>
                <a:gd name="T30" fmla="*/ 1 w 16"/>
                <a:gd name="T31" fmla="*/ 1 h 10"/>
                <a:gd name="T32" fmla="*/ 1 w 16"/>
                <a:gd name="T33" fmla="*/ 1 h 10"/>
                <a:gd name="T34" fmla="*/ 1 w 16"/>
                <a:gd name="T35" fmla="*/ 1 h 10"/>
                <a:gd name="T36" fmla="*/ 0 w 16"/>
                <a:gd name="T37" fmla="*/ 1 h 10"/>
                <a:gd name="T38" fmla="*/ 0 w 16"/>
                <a:gd name="T39" fmla="*/ 1 h 10"/>
                <a:gd name="T40" fmla="*/ 1 w 16"/>
                <a:gd name="T41" fmla="*/ 1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
                <a:gd name="T64" fmla="*/ 0 h 10"/>
                <a:gd name="T65" fmla="*/ 16 w 16"/>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 h="10">
                  <a:moveTo>
                    <a:pt x="1" y="1"/>
                  </a:moveTo>
                  <a:lnTo>
                    <a:pt x="5" y="0"/>
                  </a:lnTo>
                  <a:lnTo>
                    <a:pt x="10" y="1"/>
                  </a:lnTo>
                  <a:lnTo>
                    <a:pt x="13" y="2"/>
                  </a:lnTo>
                  <a:lnTo>
                    <a:pt x="16" y="5"/>
                  </a:lnTo>
                  <a:lnTo>
                    <a:pt x="16" y="6"/>
                  </a:lnTo>
                  <a:lnTo>
                    <a:pt x="15" y="8"/>
                  </a:lnTo>
                  <a:lnTo>
                    <a:pt x="13" y="9"/>
                  </a:lnTo>
                  <a:lnTo>
                    <a:pt x="12" y="10"/>
                  </a:lnTo>
                  <a:lnTo>
                    <a:pt x="12" y="8"/>
                  </a:lnTo>
                  <a:lnTo>
                    <a:pt x="11" y="6"/>
                  </a:lnTo>
                  <a:lnTo>
                    <a:pt x="9" y="4"/>
                  </a:lnTo>
                  <a:lnTo>
                    <a:pt x="6" y="2"/>
                  </a:lnTo>
                  <a:lnTo>
                    <a:pt x="5" y="2"/>
                  </a:lnTo>
                  <a:lnTo>
                    <a:pt x="3" y="2"/>
                  </a:lnTo>
                  <a:lnTo>
                    <a:pt x="2" y="2"/>
                  </a:lnTo>
                  <a:lnTo>
                    <a:pt x="1" y="2"/>
                  </a:lnTo>
                  <a:lnTo>
                    <a:pt x="0" y="2"/>
                  </a:ln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10" name="Freeform 268"/>
            <p:cNvSpPr>
              <a:spLocks/>
            </p:cNvSpPr>
            <p:nvPr/>
          </p:nvSpPr>
          <p:spPr bwMode="auto">
            <a:xfrm flipH="1">
              <a:off x="2193" y="2209"/>
              <a:ext cx="15" cy="7"/>
            </a:xfrm>
            <a:custGeom>
              <a:avLst/>
              <a:gdLst>
                <a:gd name="T0" fmla="*/ 1 w 30"/>
                <a:gd name="T1" fmla="*/ 0 h 15"/>
                <a:gd name="T2" fmla="*/ 1 w 30"/>
                <a:gd name="T3" fmla="*/ 0 h 15"/>
                <a:gd name="T4" fmla="*/ 0 w 30"/>
                <a:gd name="T5" fmla="*/ 0 h 15"/>
                <a:gd name="T6" fmla="*/ 0 w 30"/>
                <a:gd name="T7" fmla="*/ 0 h 15"/>
                <a:gd name="T8" fmla="*/ 1 w 30"/>
                <a:gd name="T9" fmla="*/ 0 h 15"/>
                <a:gd name="T10" fmla="*/ 1 w 30"/>
                <a:gd name="T11" fmla="*/ 0 h 15"/>
                <a:gd name="T12" fmla="*/ 1 w 30"/>
                <a:gd name="T13" fmla="*/ 0 h 15"/>
                <a:gd name="T14" fmla="*/ 1 w 30"/>
                <a:gd name="T15" fmla="*/ 0 h 15"/>
                <a:gd name="T16" fmla="*/ 1 w 30"/>
                <a:gd name="T17" fmla="*/ 0 h 15"/>
                <a:gd name="T18" fmla="*/ 1 w 30"/>
                <a:gd name="T19" fmla="*/ 0 h 15"/>
                <a:gd name="T20" fmla="*/ 1 w 30"/>
                <a:gd name="T21" fmla="*/ 0 h 15"/>
                <a:gd name="T22" fmla="*/ 1 w 30"/>
                <a:gd name="T23" fmla="*/ 0 h 15"/>
                <a:gd name="T24" fmla="*/ 1 w 30"/>
                <a:gd name="T25" fmla="*/ 0 h 15"/>
                <a:gd name="T26" fmla="*/ 1 w 30"/>
                <a:gd name="T27" fmla="*/ 0 h 15"/>
                <a:gd name="T28" fmla="*/ 1 w 30"/>
                <a:gd name="T29" fmla="*/ 0 h 15"/>
                <a:gd name="T30" fmla="*/ 1 w 30"/>
                <a:gd name="T31" fmla="*/ 0 h 15"/>
                <a:gd name="T32" fmla="*/ 1 w 30"/>
                <a:gd name="T33" fmla="*/ 0 h 15"/>
                <a:gd name="T34" fmla="*/ 1 w 30"/>
                <a:gd name="T35" fmla="*/ 0 h 15"/>
                <a:gd name="T36" fmla="*/ 1 w 30"/>
                <a:gd name="T37" fmla="*/ 0 h 15"/>
                <a:gd name="T38" fmla="*/ 1 w 30"/>
                <a:gd name="T39" fmla="*/ 0 h 15"/>
                <a:gd name="T40" fmla="*/ 1 w 30"/>
                <a:gd name="T41" fmla="*/ 0 h 15"/>
                <a:gd name="T42" fmla="*/ 1 w 30"/>
                <a:gd name="T43" fmla="*/ 0 h 15"/>
                <a:gd name="T44" fmla="*/ 1 w 30"/>
                <a:gd name="T45" fmla="*/ 0 h 15"/>
                <a:gd name="T46" fmla="*/ 1 w 30"/>
                <a:gd name="T47" fmla="*/ 0 h 15"/>
                <a:gd name="T48" fmla="*/ 1 w 30"/>
                <a:gd name="T49" fmla="*/ 0 h 1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
                <a:gd name="T76" fmla="*/ 0 h 15"/>
                <a:gd name="T77" fmla="*/ 30 w 30"/>
                <a:gd name="T78" fmla="*/ 15 h 1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 h="15">
                  <a:moveTo>
                    <a:pt x="6" y="1"/>
                  </a:moveTo>
                  <a:lnTo>
                    <a:pt x="2" y="1"/>
                  </a:lnTo>
                  <a:lnTo>
                    <a:pt x="0" y="1"/>
                  </a:lnTo>
                  <a:lnTo>
                    <a:pt x="1" y="0"/>
                  </a:lnTo>
                  <a:lnTo>
                    <a:pt x="3" y="0"/>
                  </a:lnTo>
                  <a:lnTo>
                    <a:pt x="8" y="0"/>
                  </a:lnTo>
                  <a:lnTo>
                    <a:pt x="12" y="0"/>
                  </a:lnTo>
                  <a:lnTo>
                    <a:pt x="15" y="0"/>
                  </a:lnTo>
                  <a:lnTo>
                    <a:pt x="18" y="1"/>
                  </a:lnTo>
                  <a:lnTo>
                    <a:pt x="23" y="3"/>
                  </a:lnTo>
                  <a:lnTo>
                    <a:pt x="27" y="7"/>
                  </a:lnTo>
                  <a:lnTo>
                    <a:pt x="30" y="10"/>
                  </a:lnTo>
                  <a:lnTo>
                    <a:pt x="30" y="11"/>
                  </a:lnTo>
                  <a:lnTo>
                    <a:pt x="30" y="13"/>
                  </a:lnTo>
                  <a:lnTo>
                    <a:pt x="30" y="15"/>
                  </a:lnTo>
                  <a:lnTo>
                    <a:pt x="29" y="15"/>
                  </a:lnTo>
                  <a:lnTo>
                    <a:pt x="27" y="13"/>
                  </a:lnTo>
                  <a:lnTo>
                    <a:pt x="27" y="12"/>
                  </a:lnTo>
                  <a:lnTo>
                    <a:pt x="26" y="11"/>
                  </a:lnTo>
                  <a:lnTo>
                    <a:pt x="24" y="8"/>
                  </a:lnTo>
                  <a:lnTo>
                    <a:pt x="19" y="4"/>
                  </a:lnTo>
                  <a:lnTo>
                    <a:pt x="12" y="2"/>
                  </a:ln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11" name="Freeform 269"/>
            <p:cNvSpPr>
              <a:spLocks/>
            </p:cNvSpPr>
            <p:nvPr/>
          </p:nvSpPr>
          <p:spPr bwMode="auto">
            <a:xfrm flipH="1">
              <a:off x="2159" y="2160"/>
              <a:ext cx="111" cy="70"/>
            </a:xfrm>
            <a:custGeom>
              <a:avLst/>
              <a:gdLst>
                <a:gd name="T0" fmla="*/ 0 w 223"/>
                <a:gd name="T1" fmla="*/ 1 h 139"/>
                <a:gd name="T2" fmla="*/ 0 w 223"/>
                <a:gd name="T3" fmla="*/ 1 h 139"/>
                <a:gd name="T4" fmla="*/ 0 w 223"/>
                <a:gd name="T5" fmla="*/ 1 h 139"/>
                <a:gd name="T6" fmla="*/ 0 w 223"/>
                <a:gd name="T7" fmla="*/ 1 h 139"/>
                <a:gd name="T8" fmla="*/ 0 w 223"/>
                <a:gd name="T9" fmla="*/ 1 h 139"/>
                <a:gd name="T10" fmla="*/ 0 w 223"/>
                <a:gd name="T11" fmla="*/ 1 h 139"/>
                <a:gd name="T12" fmla="*/ 0 w 223"/>
                <a:gd name="T13" fmla="*/ 1 h 139"/>
                <a:gd name="T14" fmla="*/ 0 w 223"/>
                <a:gd name="T15" fmla="*/ 0 h 139"/>
                <a:gd name="T16" fmla="*/ 0 w 223"/>
                <a:gd name="T17" fmla="*/ 1 h 139"/>
                <a:gd name="T18" fmla="*/ 0 w 223"/>
                <a:gd name="T19" fmla="*/ 1 h 139"/>
                <a:gd name="T20" fmla="*/ 0 w 223"/>
                <a:gd name="T21" fmla="*/ 1 h 139"/>
                <a:gd name="T22" fmla="*/ 0 w 223"/>
                <a:gd name="T23" fmla="*/ 1 h 139"/>
                <a:gd name="T24" fmla="*/ 0 w 223"/>
                <a:gd name="T25" fmla="*/ 1 h 139"/>
                <a:gd name="T26" fmla="*/ 0 w 223"/>
                <a:gd name="T27" fmla="*/ 1 h 139"/>
                <a:gd name="T28" fmla="*/ 0 w 223"/>
                <a:gd name="T29" fmla="*/ 1 h 139"/>
                <a:gd name="T30" fmla="*/ 0 w 223"/>
                <a:gd name="T31" fmla="*/ 1 h 139"/>
                <a:gd name="T32" fmla="*/ 0 w 223"/>
                <a:gd name="T33" fmla="*/ 1 h 139"/>
                <a:gd name="T34" fmla="*/ 0 w 223"/>
                <a:gd name="T35" fmla="*/ 1 h 139"/>
                <a:gd name="T36" fmla="*/ 0 w 223"/>
                <a:gd name="T37" fmla="*/ 1 h 139"/>
                <a:gd name="T38" fmla="*/ 0 w 223"/>
                <a:gd name="T39" fmla="*/ 1 h 139"/>
                <a:gd name="T40" fmla="*/ 0 w 223"/>
                <a:gd name="T41" fmla="*/ 1 h 139"/>
                <a:gd name="T42" fmla="*/ 0 w 223"/>
                <a:gd name="T43" fmla="*/ 1 h 139"/>
                <a:gd name="T44" fmla="*/ 0 w 223"/>
                <a:gd name="T45" fmla="*/ 1 h 139"/>
                <a:gd name="T46" fmla="*/ 0 w 223"/>
                <a:gd name="T47" fmla="*/ 1 h 139"/>
                <a:gd name="T48" fmla="*/ 0 w 223"/>
                <a:gd name="T49" fmla="*/ 1 h 139"/>
                <a:gd name="T50" fmla="*/ 0 w 223"/>
                <a:gd name="T51" fmla="*/ 1 h 139"/>
                <a:gd name="T52" fmla="*/ 0 w 223"/>
                <a:gd name="T53" fmla="*/ 1 h 139"/>
                <a:gd name="T54" fmla="*/ 0 w 223"/>
                <a:gd name="T55" fmla="*/ 1 h 139"/>
                <a:gd name="T56" fmla="*/ 0 w 223"/>
                <a:gd name="T57" fmla="*/ 1 h 139"/>
                <a:gd name="T58" fmla="*/ 0 w 223"/>
                <a:gd name="T59" fmla="*/ 1 h 139"/>
                <a:gd name="T60" fmla="*/ 0 w 223"/>
                <a:gd name="T61" fmla="*/ 1 h 139"/>
                <a:gd name="T62" fmla="*/ 0 w 223"/>
                <a:gd name="T63" fmla="*/ 1 h 139"/>
                <a:gd name="T64" fmla="*/ 0 w 223"/>
                <a:gd name="T65" fmla="*/ 1 h 139"/>
                <a:gd name="T66" fmla="*/ 0 w 223"/>
                <a:gd name="T67" fmla="*/ 1 h 139"/>
                <a:gd name="T68" fmla="*/ 0 w 223"/>
                <a:gd name="T69" fmla="*/ 1 h 139"/>
                <a:gd name="T70" fmla="*/ 0 w 223"/>
                <a:gd name="T71" fmla="*/ 1 h 139"/>
                <a:gd name="T72" fmla="*/ 0 w 223"/>
                <a:gd name="T73" fmla="*/ 1 h 139"/>
                <a:gd name="T74" fmla="*/ 0 w 223"/>
                <a:gd name="T75" fmla="*/ 1 h 139"/>
                <a:gd name="T76" fmla="*/ 0 w 223"/>
                <a:gd name="T77" fmla="*/ 1 h 139"/>
                <a:gd name="T78" fmla="*/ 0 w 223"/>
                <a:gd name="T79" fmla="*/ 1 h 139"/>
                <a:gd name="T80" fmla="*/ 0 w 223"/>
                <a:gd name="T81" fmla="*/ 1 h 139"/>
                <a:gd name="T82" fmla="*/ 0 w 223"/>
                <a:gd name="T83" fmla="*/ 1 h 139"/>
                <a:gd name="T84" fmla="*/ 0 w 223"/>
                <a:gd name="T85" fmla="*/ 1 h 139"/>
                <a:gd name="T86" fmla="*/ 0 w 223"/>
                <a:gd name="T87" fmla="*/ 1 h 139"/>
                <a:gd name="T88" fmla="*/ 0 w 223"/>
                <a:gd name="T89" fmla="*/ 1 h 139"/>
                <a:gd name="T90" fmla="*/ 0 w 223"/>
                <a:gd name="T91" fmla="*/ 1 h 139"/>
                <a:gd name="T92" fmla="*/ 0 w 223"/>
                <a:gd name="T93" fmla="*/ 1 h 139"/>
                <a:gd name="T94" fmla="*/ 0 w 223"/>
                <a:gd name="T95" fmla="*/ 1 h 139"/>
                <a:gd name="T96" fmla="*/ 0 w 223"/>
                <a:gd name="T97" fmla="*/ 1 h 139"/>
                <a:gd name="T98" fmla="*/ 0 w 223"/>
                <a:gd name="T99" fmla="*/ 1 h 139"/>
                <a:gd name="T100" fmla="*/ 0 w 223"/>
                <a:gd name="T101" fmla="*/ 1 h 139"/>
                <a:gd name="T102" fmla="*/ 0 w 223"/>
                <a:gd name="T103" fmla="*/ 1 h 139"/>
                <a:gd name="T104" fmla="*/ 0 w 223"/>
                <a:gd name="T105" fmla="*/ 1 h 139"/>
                <a:gd name="T106" fmla="*/ 0 w 223"/>
                <a:gd name="T107" fmla="*/ 1 h 139"/>
                <a:gd name="T108" fmla="*/ 0 w 223"/>
                <a:gd name="T109" fmla="*/ 1 h 139"/>
                <a:gd name="T110" fmla="*/ 0 w 223"/>
                <a:gd name="T111" fmla="*/ 1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23"/>
                <a:gd name="T169" fmla="*/ 0 h 139"/>
                <a:gd name="T170" fmla="*/ 223 w 223"/>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23" h="139">
                  <a:moveTo>
                    <a:pt x="40" y="76"/>
                  </a:moveTo>
                  <a:lnTo>
                    <a:pt x="45" y="68"/>
                  </a:lnTo>
                  <a:lnTo>
                    <a:pt x="51" y="60"/>
                  </a:lnTo>
                  <a:lnTo>
                    <a:pt x="58" y="52"/>
                  </a:lnTo>
                  <a:lnTo>
                    <a:pt x="66" y="45"/>
                  </a:lnTo>
                  <a:lnTo>
                    <a:pt x="73" y="38"/>
                  </a:lnTo>
                  <a:lnTo>
                    <a:pt x="80" y="32"/>
                  </a:lnTo>
                  <a:lnTo>
                    <a:pt x="86" y="28"/>
                  </a:lnTo>
                  <a:lnTo>
                    <a:pt x="91" y="24"/>
                  </a:lnTo>
                  <a:lnTo>
                    <a:pt x="97" y="21"/>
                  </a:lnTo>
                  <a:lnTo>
                    <a:pt x="103" y="16"/>
                  </a:lnTo>
                  <a:lnTo>
                    <a:pt x="110" y="11"/>
                  </a:lnTo>
                  <a:lnTo>
                    <a:pt x="117" y="7"/>
                  </a:lnTo>
                  <a:lnTo>
                    <a:pt x="124" y="2"/>
                  </a:lnTo>
                  <a:lnTo>
                    <a:pt x="132" y="0"/>
                  </a:lnTo>
                  <a:lnTo>
                    <a:pt x="140" y="0"/>
                  </a:lnTo>
                  <a:lnTo>
                    <a:pt x="148" y="1"/>
                  </a:lnTo>
                  <a:lnTo>
                    <a:pt x="156" y="5"/>
                  </a:lnTo>
                  <a:lnTo>
                    <a:pt x="165" y="9"/>
                  </a:lnTo>
                  <a:lnTo>
                    <a:pt x="174" y="14"/>
                  </a:lnTo>
                  <a:lnTo>
                    <a:pt x="184" y="19"/>
                  </a:lnTo>
                  <a:lnTo>
                    <a:pt x="192" y="25"/>
                  </a:lnTo>
                  <a:lnTo>
                    <a:pt x="200" y="33"/>
                  </a:lnTo>
                  <a:lnTo>
                    <a:pt x="207" y="41"/>
                  </a:lnTo>
                  <a:lnTo>
                    <a:pt x="212" y="51"/>
                  </a:lnTo>
                  <a:lnTo>
                    <a:pt x="217" y="60"/>
                  </a:lnTo>
                  <a:lnTo>
                    <a:pt x="220" y="67"/>
                  </a:lnTo>
                  <a:lnTo>
                    <a:pt x="223" y="72"/>
                  </a:lnTo>
                  <a:lnTo>
                    <a:pt x="222" y="78"/>
                  </a:lnTo>
                  <a:lnTo>
                    <a:pt x="220" y="84"/>
                  </a:lnTo>
                  <a:lnTo>
                    <a:pt x="222" y="89"/>
                  </a:lnTo>
                  <a:lnTo>
                    <a:pt x="222" y="94"/>
                  </a:lnTo>
                  <a:lnTo>
                    <a:pt x="220" y="100"/>
                  </a:lnTo>
                  <a:lnTo>
                    <a:pt x="217" y="107"/>
                  </a:lnTo>
                  <a:lnTo>
                    <a:pt x="213" y="113"/>
                  </a:lnTo>
                  <a:lnTo>
                    <a:pt x="208" y="118"/>
                  </a:lnTo>
                  <a:lnTo>
                    <a:pt x="202" y="122"/>
                  </a:lnTo>
                  <a:lnTo>
                    <a:pt x="196" y="124"/>
                  </a:lnTo>
                  <a:lnTo>
                    <a:pt x="192" y="127"/>
                  </a:lnTo>
                  <a:lnTo>
                    <a:pt x="188" y="127"/>
                  </a:lnTo>
                  <a:lnTo>
                    <a:pt x="186" y="127"/>
                  </a:lnTo>
                  <a:lnTo>
                    <a:pt x="190" y="123"/>
                  </a:lnTo>
                  <a:lnTo>
                    <a:pt x="195" y="120"/>
                  </a:lnTo>
                  <a:lnTo>
                    <a:pt x="199" y="116"/>
                  </a:lnTo>
                  <a:lnTo>
                    <a:pt x="200" y="114"/>
                  </a:lnTo>
                  <a:lnTo>
                    <a:pt x="195" y="114"/>
                  </a:lnTo>
                  <a:lnTo>
                    <a:pt x="190" y="114"/>
                  </a:lnTo>
                  <a:lnTo>
                    <a:pt x="184" y="113"/>
                  </a:lnTo>
                  <a:lnTo>
                    <a:pt x="178" y="112"/>
                  </a:lnTo>
                  <a:lnTo>
                    <a:pt x="171" y="109"/>
                  </a:lnTo>
                  <a:lnTo>
                    <a:pt x="165" y="107"/>
                  </a:lnTo>
                  <a:lnTo>
                    <a:pt x="159" y="104"/>
                  </a:lnTo>
                  <a:lnTo>
                    <a:pt x="156" y="100"/>
                  </a:lnTo>
                  <a:lnTo>
                    <a:pt x="152" y="95"/>
                  </a:lnTo>
                  <a:lnTo>
                    <a:pt x="149" y="92"/>
                  </a:lnTo>
                  <a:lnTo>
                    <a:pt x="147" y="89"/>
                  </a:lnTo>
                  <a:lnTo>
                    <a:pt x="144" y="87"/>
                  </a:lnTo>
                  <a:lnTo>
                    <a:pt x="155" y="90"/>
                  </a:lnTo>
                  <a:lnTo>
                    <a:pt x="162" y="91"/>
                  </a:lnTo>
                  <a:lnTo>
                    <a:pt x="167" y="90"/>
                  </a:lnTo>
                  <a:lnTo>
                    <a:pt x="172" y="89"/>
                  </a:lnTo>
                  <a:lnTo>
                    <a:pt x="165" y="87"/>
                  </a:lnTo>
                  <a:lnTo>
                    <a:pt x="157" y="85"/>
                  </a:lnTo>
                  <a:lnTo>
                    <a:pt x="149" y="83"/>
                  </a:lnTo>
                  <a:lnTo>
                    <a:pt x="141" y="79"/>
                  </a:lnTo>
                  <a:lnTo>
                    <a:pt x="137" y="78"/>
                  </a:lnTo>
                  <a:lnTo>
                    <a:pt x="133" y="78"/>
                  </a:lnTo>
                  <a:lnTo>
                    <a:pt x="128" y="78"/>
                  </a:lnTo>
                  <a:lnTo>
                    <a:pt x="122" y="78"/>
                  </a:lnTo>
                  <a:lnTo>
                    <a:pt x="117" y="78"/>
                  </a:lnTo>
                  <a:lnTo>
                    <a:pt x="112" y="79"/>
                  </a:lnTo>
                  <a:lnTo>
                    <a:pt x="107" y="80"/>
                  </a:lnTo>
                  <a:lnTo>
                    <a:pt x="104" y="82"/>
                  </a:lnTo>
                  <a:lnTo>
                    <a:pt x="99" y="85"/>
                  </a:lnTo>
                  <a:lnTo>
                    <a:pt x="97" y="89"/>
                  </a:lnTo>
                  <a:lnTo>
                    <a:pt x="94" y="89"/>
                  </a:lnTo>
                  <a:lnTo>
                    <a:pt x="93" y="85"/>
                  </a:lnTo>
                  <a:lnTo>
                    <a:pt x="91" y="80"/>
                  </a:lnTo>
                  <a:lnTo>
                    <a:pt x="88" y="78"/>
                  </a:lnTo>
                  <a:lnTo>
                    <a:pt x="83" y="78"/>
                  </a:lnTo>
                  <a:lnTo>
                    <a:pt x="79" y="80"/>
                  </a:lnTo>
                  <a:lnTo>
                    <a:pt x="75" y="85"/>
                  </a:lnTo>
                  <a:lnTo>
                    <a:pt x="71" y="92"/>
                  </a:lnTo>
                  <a:lnTo>
                    <a:pt x="68" y="100"/>
                  </a:lnTo>
                  <a:lnTo>
                    <a:pt x="68" y="108"/>
                  </a:lnTo>
                  <a:lnTo>
                    <a:pt x="69" y="120"/>
                  </a:lnTo>
                  <a:lnTo>
                    <a:pt x="66" y="128"/>
                  </a:lnTo>
                  <a:lnTo>
                    <a:pt x="60" y="135"/>
                  </a:lnTo>
                  <a:lnTo>
                    <a:pt x="53" y="138"/>
                  </a:lnTo>
                  <a:lnTo>
                    <a:pt x="49" y="139"/>
                  </a:lnTo>
                  <a:lnTo>
                    <a:pt x="44" y="139"/>
                  </a:lnTo>
                  <a:lnTo>
                    <a:pt x="38" y="139"/>
                  </a:lnTo>
                  <a:lnTo>
                    <a:pt x="33" y="139"/>
                  </a:lnTo>
                  <a:lnTo>
                    <a:pt x="28" y="138"/>
                  </a:lnTo>
                  <a:lnTo>
                    <a:pt x="22" y="136"/>
                  </a:lnTo>
                  <a:lnTo>
                    <a:pt x="19" y="133"/>
                  </a:lnTo>
                  <a:lnTo>
                    <a:pt x="15" y="130"/>
                  </a:lnTo>
                  <a:lnTo>
                    <a:pt x="13" y="127"/>
                  </a:lnTo>
                  <a:lnTo>
                    <a:pt x="12" y="122"/>
                  </a:lnTo>
                  <a:lnTo>
                    <a:pt x="12" y="118"/>
                  </a:lnTo>
                  <a:lnTo>
                    <a:pt x="14" y="115"/>
                  </a:lnTo>
                  <a:lnTo>
                    <a:pt x="7" y="112"/>
                  </a:lnTo>
                  <a:lnTo>
                    <a:pt x="3" y="105"/>
                  </a:lnTo>
                  <a:lnTo>
                    <a:pt x="0" y="97"/>
                  </a:lnTo>
                  <a:lnTo>
                    <a:pt x="4" y="86"/>
                  </a:lnTo>
                  <a:lnTo>
                    <a:pt x="7" y="89"/>
                  </a:lnTo>
                  <a:lnTo>
                    <a:pt x="11" y="90"/>
                  </a:lnTo>
                  <a:lnTo>
                    <a:pt x="15" y="90"/>
                  </a:lnTo>
                  <a:lnTo>
                    <a:pt x="20" y="89"/>
                  </a:lnTo>
                  <a:lnTo>
                    <a:pt x="26" y="87"/>
                  </a:lnTo>
                  <a:lnTo>
                    <a:pt x="30" y="85"/>
                  </a:lnTo>
                  <a:lnTo>
                    <a:pt x="35" y="80"/>
                  </a:lnTo>
                  <a:lnTo>
                    <a:pt x="40"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12" name="Freeform 270"/>
            <p:cNvSpPr>
              <a:spLocks/>
            </p:cNvSpPr>
            <p:nvPr/>
          </p:nvSpPr>
          <p:spPr bwMode="auto">
            <a:xfrm flipH="1">
              <a:off x="2191" y="2179"/>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1 h 19"/>
                <a:gd name="T12" fmla="*/ 1 w 20"/>
                <a:gd name="T13" fmla="*/ 1 h 19"/>
                <a:gd name="T14" fmla="*/ 1 w 20"/>
                <a:gd name="T15" fmla="*/ 1 h 19"/>
                <a:gd name="T16" fmla="*/ 1 w 20"/>
                <a:gd name="T17" fmla="*/ 1 h 19"/>
                <a:gd name="T18" fmla="*/ 1 w 20"/>
                <a:gd name="T19" fmla="*/ 0 h 19"/>
                <a:gd name="T20" fmla="*/ 1 w 20"/>
                <a:gd name="T21" fmla="*/ 0 h 19"/>
                <a:gd name="T22" fmla="*/ 1 w 20"/>
                <a:gd name="T23" fmla="*/ 1 h 19"/>
                <a:gd name="T24" fmla="*/ 1 w 20"/>
                <a:gd name="T25" fmla="*/ 1 h 19"/>
                <a:gd name="T26" fmla="*/ 0 w 20"/>
                <a:gd name="T27" fmla="*/ 1 h 19"/>
                <a:gd name="T28" fmla="*/ 0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4" y="17"/>
                  </a:moveTo>
                  <a:lnTo>
                    <a:pt x="7" y="19"/>
                  </a:lnTo>
                  <a:lnTo>
                    <a:pt x="11" y="19"/>
                  </a:lnTo>
                  <a:lnTo>
                    <a:pt x="14" y="17"/>
                  </a:lnTo>
                  <a:lnTo>
                    <a:pt x="18" y="15"/>
                  </a:lnTo>
                  <a:lnTo>
                    <a:pt x="20" y="11"/>
                  </a:lnTo>
                  <a:lnTo>
                    <a:pt x="20" y="8"/>
                  </a:lnTo>
                  <a:lnTo>
                    <a:pt x="18" y="4"/>
                  </a:lnTo>
                  <a:lnTo>
                    <a:pt x="15" y="2"/>
                  </a:lnTo>
                  <a:lnTo>
                    <a:pt x="12" y="0"/>
                  </a:lnTo>
                  <a:lnTo>
                    <a:pt x="9" y="0"/>
                  </a:lnTo>
                  <a:lnTo>
                    <a:pt x="5" y="1"/>
                  </a:lnTo>
                  <a:lnTo>
                    <a:pt x="2" y="3"/>
                  </a:lnTo>
                  <a:lnTo>
                    <a:pt x="0" y="7"/>
                  </a:lnTo>
                  <a:lnTo>
                    <a:pt x="0" y="10"/>
                  </a:lnTo>
                  <a:lnTo>
                    <a:pt x="2" y="14"/>
                  </a:lnTo>
                  <a:lnTo>
                    <a:pt x="4"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13" name="Freeform 271"/>
            <p:cNvSpPr>
              <a:spLocks/>
            </p:cNvSpPr>
            <p:nvPr/>
          </p:nvSpPr>
          <p:spPr bwMode="auto">
            <a:xfrm flipH="1">
              <a:off x="2318" y="2432"/>
              <a:ext cx="87" cy="372"/>
            </a:xfrm>
            <a:custGeom>
              <a:avLst/>
              <a:gdLst>
                <a:gd name="T0" fmla="*/ 1 w 174"/>
                <a:gd name="T1" fmla="*/ 1 h 744"/>
                <a:gd name="T2" fmla="*/ 1 w 174"/>
                <a:gd name="T3" fmla="*/ 1 h 744"/>
                <a:gd name="T4" fmla="*/ 1 w 174"/>
                <a:gd name="T5" fmla="*/ 1 h 744"/>
                <a:gd name="T6" fmla="*/ 1 w 174"/>
                <a:gd name="T7" fmla="*/ 1 h 744"/>
                <a:gd name="T8" fmla="*/ 1 w 174"/>
                <a:gd name="T9" fmla="*/ 1 h 744"/>
                <a:gd name="T10" fmla="*/ 1 w 174"/>
                <a:gd name="T11" fmla="*/ 1 h 744"/>
                <a:gd name="T12" fmla="*/ 1 w 174"/>
                <a:gd name="T13" fmla="*/ 1 h 744"/>
                <a:gd name="T14" fmla="*/ 1 w 174"/>
                <a:gd name="T15" fmla="*/ 1 h 744"/>
                <a:gd name="T16" fmla="*/ 1 w 174"/>
                <a:gd name="T17" fmla="*/ 1 h 744"/>
                <a:gd name="T18" fmla="*/ 1 w 174"/>
                <a:gd name="T19" fmla="*/ 1 h 744"/>
                <a:gd name="T20" fmla="*/ 1 w 174"/>
                <a:gd name="T21" fmla="*/ 1 h 744"/>
                <a:gd name="T22" fmla="*/ 1 w 174"/>
                <a:gd name="T23" fmla="*/ 1 h 744"/>
                <a:gd name="T24" fmla="*/ 1 w 174"/>
                <a:gd name="T25" fmla="*/ 1 h 744"/>
                <a:gd name="T26" fmla="*/ 1 w 174"/>
                <a:gd name="T27" fmla="*/ 1 h 744"/>
                <a:gd name="T28" fmla="*/ 1 w 174"/>
                <a:gd name="T29" fmla="*/ 1 h 744"/>
                <a:gd name="T30" fmla="*/ 1 w 174"/>
                <a:gd name="T31" fmla="*/ 1 h 744"/>
                <a:gd name="T32" fmla="*/ 1 w 174"/>
                <a:gd name="T33" fmla="*/ 1 h 744"/>
                <a:gd name="T34" fmla="*/ 1 w 174"/>
                <a:gd name="T35" fmla="*/ 1 h 744"/>
                <a:gd name="T36" fmla="*/ 1 w 174"/>
                <a:gd name="T37" fmla="*/ 1 h 744"/>
                <a:gd name="T38" fmla="*/ 1 w 174"/>
                <a:gd name="T39" fmla="*/ 1 h 744"/>
                <a:gd name="T40" fmla="*/ 1 w 174"/>
                <a:gd name="T41" fmla="*/ 1 h 744"/>
                <a:gd name="T42" fmla="*/ 1 w 174"/>
                <a:gd name="T43" fmla="*/ 1 h 744"/>
                <a:gd name="T44" fmla="*/ 1 w 174"/>
                <a:gd name="T45" fmla="*/ 1 h 744"/>
                <a:gd name="T46" fmla="*/ 1 w 174"/>
                <a:gd name="T47" fmla="*/ 1 h 744"/>
                <a:gd name="T48" fmla="*/ 1 w 174"/>
                <a:gd name="T49" fmla="*/ 1 h 744"/>
                <a:gd name="T50" fmla="*/ 1 w 174"/>
                <a:gd name="T51" fmla="*/ 1 h 744"/>
                <a:gd name="T52" fmla="*/ 1 w 174"/>
                <a:gd name="T53" fmla="*/ 1 h 744"/>
                <a:gd name="T54" fmla="*/ 1 w 174"/>
                <a:gd name="T55" fmla="*/ 1 h 744"/>
                <a:gd name="T56" fmla="*/ 1 w 174"/>
                <a:gd name="T57" fmla="*/ 1 h 744"/>
                <a:gd name="T58" fmla="*/ 1 w 174"/>
                <a:gd name="T59" fmla="*/ 1 h 744"/>
                <a:gd name="T60" fmla="*/ 1 w 174"/>
                <a:gd name="T61" fmla="*/ 1 h 744"/>
                <a:gd name="T62" fmla="*/ 1 w 174"/>
                <a:gd name="T63" fmla="*/ 1 h 7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744"/>
                <a:gd name="T98" fmla="*/ 174 w 174"/>
                <a:gd name="T99" fmla="*/ 744 h 7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744">
                  <a:moveTo>
                    <a:pt x="22" y="670"/>
                  </a:moveTo>
                  <a:lnTo>
                    <a:pt x="19" y="636"/>
                  </a:lnTo>
                  <a:lnTo>
                    <a:pt x="10" y="593"/>
                  </a:lnTo>
                  <a:lnTo>
                    <a:pt x="1" y="543"/>
                  </a:lnTo>
                  <a:lnTo>
                    <a:pt x="0" y="488"/>
                  </a:lnTo>
                  <a:lnTo>
                    <a:pt x="4" y="464"/>
                  </a:lnTo>
                  <a:lnTo>
                    <a:pt x="11" y="436"/>
                  </a:lnTo>
                  <a:lnTo>
                    <a:pt x="19" y="413"/>
                  </a:lnTo>
                  <a:lnTo>
                    <a:pt x="24" y="398"/>
                  </a:lnTo>
                  <a:lnTo>
                    <a:pt x="26" y="390"/>
                  </a:lnTo>
                  <a:lnTo>
                    <a:pt x="27" y="380"/>
                  </a:lnTo>
                  <a:lnTo>
                    <a:pt x="30" y="370"/>
                  </a:lnTo>
                  <a:lnTo>
                    <a:pt x="32" y="357"/>
                  </a:lnTo>
                  <a:lnTo>
                    <a:pt x="37" y="303"/>
                  </a:lnTo>
                  <a:lnTo>
                    <a:pt x="38" y="228"/>
                  </a:lnTo>
                  <a:lnTo>
                    <a:pt x="38" y="160"/>
                  </a:lnTo>
                  <a:lnTo>
                    <a:pt x="38" y="127"/>
                  </a:lnTo>
                  <a:lnTo>
                    <a:pt x="40" y="107"/>
                  </a:lnTo>
                  <a:lnTo>
                    <a:pt x="45" y="85"/>
                  </a:lnTo>
                  <a:lnTo>
                    <a:pt x="53" y="64"/>
                  </a:lnTo>
                  <a:lnTo>
                    <a:pt x="62" y="43"/>
                  </a:lnTo>
                  <a:lnTo>
                    <a:pt x="74" y="26"/>
                  </a:lnTo>
                  <a:lnTo>
                    <a:pt x="86" y="12"/>
                  </a:lnTo>
                  <a:lnTo>
                    <a:pt x="101" y="3"/>
                  </a:lnTo>
                  <a:lnTo>
                    <a:pt x="118" y="0"/>
                  </a:lnTo>
                  <a:lnTo>
                    <a:pt x="136" y="5"/>
                  </a:lnTo>
                  <a:lnTo>
                    <a:pt x="150" y="16"/>
                  </a:lnTo>
                  <a:lnTo>
                    <a:pt x="159" y="34"/>
                  </a:lnTo>
                  <a:lnTo>
                    <a:pt x="167" y="53"/>
                  </a:lnTo>
                  <a:lnTo>
                    <a:pt x="170" y="74"/>
                  </a:lnTo>
                  <a:lnTo>
                    <a:pt x="173" y="96"/>
                  </a:lnTo>
                  <a:lnTo>
                    <a:pt x="174" y="115"/>
                  </a:lnTo>
                  <a:lnTo>
                    <a:pt x="173" y="133"/>
                  </a:lnTo>
                  <a:lnTo>
                    <a:pt x="170" y="152"/>
                  </a:lnTo>
                  <a:lnTo>
                    <a:pt x="166" y="176"/>
                  </a:lnTo>
                  <a:lnTo>
                    <a:pt x="161" y="202"/>
                  </a:lnTo>
                  <a:lnTo>
                    <a:pt x="155" y="227"/>
                  </a:lnTo>
                  <a:lnTo>
                    <a:pt x="152" y="241"/>
                  </a:lnTo>
                  <a:lnTo>
                    <a:pt x="146" y="256"/>
                  </a:lnTo>
                  <a:lnTo>
                    <a:pt x="138" y="274"/>
                  </a:lnTo>
                  <a:lnTo>
                    <a:pt x="131" y="293"/>
                  </a:lnTo>
                  <a:lnTo>
                    <a:pt x="122" y="310"/>
                  </a:lnTo>
                  <a:lnTo>
                    <a:pt x="115" y="327"/>
                  </a:lnTo>
                  <a:lnTo>
                    <a:pt x="108" y="341"/>
                  </a:lnTo>
                  <a:lnTo>
                    <a:pt x="102" y="352"/>
                  </a:lnTo>
                  <a:lnTo>
                    <a:pt x="100" y="363"/>
                  </a:lnTo>
                  <a:lnTo>
                    <a:pt x="99" y="377"/>
                  </a:lnTo>
                  <a:lnTo>
                    <a:pt x="98" y="390"/>
                  </a:lnTo>
                  <a:lnTo>
                    <a:pt x="97" y="402"/>
                  </a:lnTo>
                  <a:lnTo>
                    <a:pt x="93" y="411"/>
                  </a:lnTo>
                  <a:lnTo>
                    <a:pt x="87" y="423"/>
                  </a:lnTo>
                  <a:lnTo>
                    <a:pt x="83" y="432"/>
                  </a:lnTo>
                  <a:lnTo>
                    <a:pt x="78" y="440"/>
                  </a:lnTo>
                  <a:lnTo>
                    <a:pt x="72" y="468"/>
                  </a:lnTo>
                  <a:lnTo>
                    <a:pt x="65" y="531"/>
                  </a:lnTo>
                  <a:lnTo>
                    <a:pt x="61" y="615"/>
                  </a:lnTo>
                  <a:lnTo>
                    <a:pt x="60" y="708"/>
                  </a:lnTo>
                  <a:lnTo>
                    <a:pt x="59" y="723"/>
                  </a:lnTo>
                  <a:lnTo>
                    <a:pt x="53" y="736"/>
                  </a:lnTo>
                  <a:lnTo>
                    <a:pt x="44" y="744"/>
                  </a:lnTo>
                  <a:lnTo>
                    <a:pt x="34" y="744"/>
                  </a:lnTo>
                  <a:lnTo>
                    <a:pt x="25" y="731"/>
                  </a:lnTo>
                  <a:lnTo>
                    <a:pt x="22" y="713"/>
                  </a:lnTo>
                  <a:lnTo>
                    <a:pt x="21" y="691"/>
                  </a:lnTo>
                  <a:lnTo>
                    <a:pt x="22" y="67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14" name="Freeform 272"/>
            <p:cNvSpPr>
              <a:spLocks/>
            </p:cNvSpPr>
            <p:nvPr/>
          </p:nvSpPr>
          <p:spPr bwMode="auto">
            <a:xfrm flipH="1">
              <a:off x="2345" y="2459"/>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0 h 20"/>
                <a:gd name="T18" fmla="*/ 0 w 20"/>
                <a:gd name="T19" fmla="*/ 0 h 20"/>
                <a:gd name="T20" fmla="*/ 0 w 20"/>
                <a:gd name="T21" fmla="*/ 1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9" y="20"/>
                  </a:moveTo>
                  <a:lnTo>
                    <a:pt x="13" y="19"/>
                  </a:lnTo>
                  <a:lnTo>
                    <a:pt x="16" y="16"/>
                  </a:lnTo>
                  <a:lnTo>
                    <a:pt x="18" y="14"/>
                  </a:lnTo>
                  <a:lnTo>
                    <a:pt x="20" y="11"/>
                  </a:lnTo>
                  <a:lnTo>
                    <a:pt x="18" y="6"/>
                  </a:lnTo>
                  <a:lnTo>
                    <a:pt x="17" y="4"/>
                  </a:lnTo>
                  <a:lnTo>
                    <a:pt x="14" y="1"/>
                  </a:lnTo>
                  <a:lnTo>
                    <a:pt x="10" y="0"/>
                  </a:lnTo>
                  <a:lnTo>
                    <a:pt x="6" y="0"/>
                  </a:lnTo>
                  <a:lnTo>
                    <a:pt x="3" y="3"/>
                  </a:lnTo>
                  <a:lnTo>
                    <a:pt x="1" y="5"/>
                  </a:lnTo>
                  <a:lnTo>
                    <a:pt x="0" y="10"/>
                  </a:lnTo>
                  <a:lnTo>
                    <a:pt x="0" y="13"/>
                  </a:lnTo>
                  <a:lnTo>
                    <a:pt x="2" y="16"/>
                  </a:lnTo>
                  <a:lnTo>
                    <a:pt x="6" y="19"/>
                  </a:lnTo>
                  <a:lnTo>
                    <a:pt x="9" y="2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15" name="Freeform 273"/>
            <p:cNvSpPr>
              <a:spLocks/>
            </p:cNvSpPr>
            <p:nvPr/>
          </p:nvSpPr>
          <p:spPr bwMode="auto">
            <a:xfrm flipH="1">
              <a:off x="2379" y="2783"/>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0 h 20"/>
                <a:gd name="T18" fmla="*/ 0 w 20"/>
                <a:gd name="T19" fmla="*/ 1 h 20"/>
                <a:gd name="T20" fmla="*/ 0 w 20"/>
                <a:gd name="T21" fmla="*/ 1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9" y="20"/>
                  </a:moveTo>
                  <a:lnTo>
                    <a:pt x="14" y="19"/>
                  </a:lnTo>
                  <a:lnTo>
                    <a:pt x="16" y="18"/>
                  </a:lnTo>
                  <a:lnTo>
                    <a:pt x="18" y="14"/>
                  </a:lnTo>
                  <a:lnTo>
                    <a:pt x="20" y="11"/>
                  </a:lnTo>
                  <a:lnTo>
                    <a:pt x="18" y="6"/>
                  </a:lnTo>
                  <a:lnTo>
                    <a:pt x="17" y="4"/>
                  </a:lnTo>
                  <a:lnTo>
                    <a:pt x="14" y="1"/>
                  </a:lnTo>
                  <a:lnTo>
                    <a:pt x="10" y="0"/>
                  </a:lnTo>
                  <a:lnTo>
                    <a:pt x="7" y="1"/>
                  </a:lnTo>
                  <a:lnTo>
                    <a:pt x="4" y="3"/>
                  </a:lnTo>
                  <a:lnTo>
                    <a:pt x="1" y="6"/>
                  </a:lnTo>
                  <a:lnTo>
                    <a:pt x="0" y="10"/>
                  </a:lnTo>
                  <a:lnTo>
                    <a:pt x="1" y="13"/>
                  </a:lnTo>
                  <a:lnTo>
                    <a:pt x="2" y="16"/>
                  </a:lnTo>
                  <a:lnTo>
                    <a:pt x="6" y="19"/>
                  </a:lnTo>
                  <a:lnTo>
                    <a:pt x="9" y="2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16" name="Freeform 274"/>
            <p:cNvSpPr>
              <a:spLocks/>
            </p:cNvSpPr>
            <p:nvPr/>
          </p:nvSpPr>
          <p:spPr bwMode="auto">
            <a:xfrm flipH="1">
              <a:off x="2331" y="2779"/>
              <a:ext cx="71" cy="51"/>
            </a:xfrm>
            <a:custGeom>
              <a:avLst/>
              <a:gdLst>
                <a:gd name="T0" fmla="*/ 0 w 143"/>
                <a:gd name="T1" fmla="*/ 0 h 103"/>
                <a:gd name="T2" fmla="*/ 0 w 143"/>
                <a:gd name="T3" fmla="*/ 0 h 103"/>
                <a:gd name="T4" fmla="*/ 0 w 143"/>
                <a:gd name="T5" fmla="*/ 0 h 103"/>
                <a:gd name="T6" fmla="*/ 0 w 143"/>
                <a:gd name="T7" fmla="*/ 0 h 103"/>
                <a:gd name="T8" fmla="*/ 0 w 143"/>
                <a:gd name="T9" fmla="*/ 0 h 103"/>
                <a:gd name="T10" fmla="*/ 0 w 143"/>
                <a:gd name="T11" fmla="*/ 0 h 103"/>
                <a:gd name="T12" fmla="*/ 0 w 143"/>
                <a:gd name="T13" fmla="*/ 0 h 103"/>
                <a:gd name="T14" fmla="*/ 0 w 143"/>
                <a:gd name="T15" fmla="*/ 0 h 103"/>
                <a:gd name="T16" fmla="*/ 0 w 143"/>
                <a:gd name="T17" fmla="*/ 0 h 103"/>
                <a:gd name="T18" fmla="*/ 0 w 143"/>
                <a:gd name="T19" fmla="*/ 0 h 103"/>
                <a:gd name="T20" fmla="*/ 0 w 143"/>
                <a:gd name="T21" fmla="*/ 0 h 103"/>
                <a:gd name="T22" fmla="*/ 0 w 143"/>
                <a:gd name="T23" fmla="*/ 0 h 103"/>
                <a:gd name="T24" fmla="*/ 0 w 143"/>
                <a:gd name="T25" fmla="*/ 0 h 103"/>
                <a:gd name="T26" fmla="*/ 0 w 143"/>
                <a:gd name="T27" fmla="*/ 0 h 103"/>
                <a:gd name="T28" fmla="*/ 0 w 143"/>
                <a:gd name="T29" fmla="*/ 0 h 103"/>
                <a:gd name="T30" fmla="*/ 0 w 143"/>
                <a:gd name="T31" fmla="*/ 0 h 103"/>
                <a:gd name="T32" fmla="*/ 0 w 143"/>
                <a:gd name="T33" fmla="*/ 0 h 103"/>
                <a:gd name="T34" fmla="*/ 0 w 143"/>
                <a:gd name="T35" fmla="*/ 0 h 103"/>
                <a:gd name="T36" fmla="*/ 0 w 143"/>
                <a:gd name="T37" fmla="*/ 0 h 103"/>
                <a:gd name="T38" fmla="*/ 0 w 143"/>
                <a:gd name="T39" fmla="*/ 0 h 103"/>
                <a:gd name="T40" fmla="*/ 0 w 143"/>
                <a:gd name="T41" fmla="*/ 0 h 103"/>
                <a:gd name="T42" fmla="*/ 0 w 143"/>
                <a:gd name="T43" fmla="*/ 0 h 103"/>
                <a:gd name="T44" fmla="*/ 0 w 143"/>
                <a:gd name="T45" fmla="*/ 0 h 103"/>
                <a:gd name="T46" fmla="*/ 0 w 143"/>
                <a:gd name="T47" fmla="*/ 0 h 103"/>
                <a:gd name="T48" fmla="*/ 0 w 143"/>
                <a:gd name="T49" fmla="*/ 0 h 103"/>
                <a:gd name="T50" fmla="*/ 0 w 143"/>
                <a:gd name="T51" fmla="*/ 0 h 103"/>
                <a:gd name="T52" fmla="*/ 0 w 143"/>
                <a:gd name="T53" fmla="*/ 0 h 103"/>
                <a:gd name="T54" fmla="*/ 0 w 143"/>
                <a:gd name="T55" fmla="*/ 0 h 103"/>
                <a:gd name="T56" fmla="*/ 0 w 143"/>
                <a:gd name="T57" fmla="*/ 0 h 103"/>
                <a:gd name="T58" fmla="*/ 0 w 143"/>
                <a:gd name="T59" fmla="*/ 0 h 103"/>
                <a:gd name="T60" fmla="*/ 0 w 143"/>
                <a:gd name="T61" fmla="*/ 0 h 103"/>
                <a:gd name="T62" fmla="*/ 0 w 143"/>
                <a:gd name="T63" fmla="*/ 0 h 103"/>
                <a:gd name="T64" fmla="*/ 0 w 143"/>
                <a:gd name="T65" fmla="*/ 0 h 103"/>
                <a:gd name="T66" fmla="*/ 0 w 143"/>
                <a:gd name="T67" fmla="*/ 0 h 103"/>
                <a:gd name="T68" fmla="*/ 0 w 143"/>
                <a:gd name="T69" fmla="*/ 0 h 103"/>
                <a:gd name="T70" fmla="*/ 0 w 143"/>
                <a:gd name="T71" fmla="*/ 0 h 103"/>
                <a:gd name="T72" fmla="*/ 0 w 143"/>
                <a:gd name="T73" fmla="*/ 0 h 103"/>
                <a:gd name="T74" fmla="*/ 0 w 143"/>
                <a:gd name="T75" fmla="*/ 0 h 103"/>
                <a:gd name="T76" fmla="*/ 0 w 143"/>
                <a:gd name="T77" fmla="*/ 0 h 103"/>
                <a:gd name="T78" fmla="*/ 0 w 143"/>
                <a:gd name="T79" fmla="*/ 0 h 103"/>
                <a:gd name="T80" fmla="*/ 0 w 143"/>
                <a:gd name="T81" fmla="*/ 0 h 103"/>
                <a:gd name="T82" fmla="*/ 0 w 143"/>
                <a:gd name="T83" fmla="*/ 0 h 103"/>
                <a:gd name="T84" fmla="*/ 0 w 143"/>
                <a:gd name="T85" fmla="*/ 0 h 103"/>
                <a:gd name="T86" fmla="*/ 0 w 143"/>
                <a:gd name="T87" fmla="*/ 0 h 103"/>
                <a:gd name="T88" fmla="*/ 0 w 143"/>
                <a:gd name="T89" fmla="*/ 0 h 10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3"/>
                <a:gd name="T136" fmla="*/ 0 h 103"/>
                <a:gd name="T137" fmla="*/ 143 w 143"/>
                <a:gd name="T138" fmla="*/ 103 h 10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3" h="103">
                  <a:moveTo>
                    <a:pt x="36" y="0"/>
                  </a:moveTo>
                  <a:lnTo>
                    <a:pt x="32" y="1"/>
                  </a:lnTo>
                  <a:lnTo>
                    <a:pt x="27" y="5"/>
                  </a:lnTo>
                  <a:lnTo>
                    <a:pt x="21" y="9"/>
                  </a:lnTo>
                  <a:lnTo>
                    <a:pt x="15" y="15"/>
                  </a:lnTo>
                  <a:lnTo>
                    <a:pt x="10" y="22"/>
                  </a:lnTo>
                  <a:lnTo>
                    <a:pt x="5" y="29"/>
                  </a:lnTo>
                  <a:lnTo>
                    <a:pt x="3" y="35"/>
                  </a:lnTo>
                  <a:lnTo>
                    <a:pt x="0" y="39"/>
                  </a:lnTo>
                  <a:lnTo>
                    <a:pt x="0" y="47"/>
                  </a:lnTo>
                  <a:lnTo>
                    <a:pt x="4" y="54"/>
                  </a:lnTo>
                  <a:lnTo>
                    <a:pt x="12" y="62"/>
                  </a:lnTo>
                  <a:lnTo>
                    <a:pt x="27" y="67"/>
                  </a:lnTo>
                  <a:lnTo>
                    <a:pt x="38" y="70"/>
                  </a:lnTo>
                  <a:lnTo>
                    <a:pt x="51" y="74"/>
                  </a:lnTo>
                  <a:lnTo>
                    <a:pt x="63" y="78"/>
                  </a:lnTo>
                  <a:lnTo>
                    <a:pt x="75" y="84"/>
                  </a:lnTo>
                  <a:lnTo>
                    <a:pt x="87" y="89"/>
                  </a:lnTo>
                  <a:lnTo>
                    <a:pt x="97" y="93"/>
                  </a:lnTo>
                  <a:lnTo>
                    <a:pt x="106" y="98"/>
                  </a:lnTo>
                  <a:lnTo>
                    <a:pt x="113" y="100"/>
                  </a:lnTo>
                  <a:lnTo>
                    <a:pt x="124" y="103"/>
                  </a:lnTo>
                  <a:lnTo>
                    <a:pt x="134" y="103"/>
                  </a:lnTo>
                  <a:lnTo>
                    <a:pt x="140" y="100"/>
                  </a:lnTo>
                  <a:lnTo>
                    <a:pt x="143" y="98"/>
                  </a:lnTo>
                  <a:lnTo>
                    <a:pt x="141" y="93"/>
                  </a:lnTo>
                  <a:lnTo>
                    <a:pt x="135" y="89"/>
                  </a:lnTo>
                  <a:lnTo>
                    <a:pt x="127" y="85"/>
                  </a:lnTo>
                  <a:lnTo>
                    <a:pt x="120" y="82"/>
                  </a:lnTo>
                  <a:lnTo>
                    <a:pt x="117" y="80"/>
                  </a:lnTo>
                  <a:lnTo>
                    <a:pt x="112" y="74"/>
                  </a:lnTo>
                  <a:lnTo>
                    <a:pt x="106" y="68"/>
                  </a:lnTo>
                  <a:lnTo>
                    <a:pt x="99" y="61"/>
                  </a:lnTo>
                  <a:lnTo>
                    <a:pt x="93" y="54"/>
                  </a:lnTo>
                  <a:lnTo>
                    <a:pt x="87" y="48"/>
                  </a:lnTo>
                  <a:lnTo>
                    <a:pt x="81" y="43"/>
                  </a:lnTo>
                  <a:lnTo>
                    <a:pt x="78" y="38"/>
                  </a:lnTo>
                  <a:lnTo>
                    <a:pt x="74" y="35"/>
                  </a:lnTo>
                  <a:lnTo>
                    <a:pt x="71" y="29"/>
                  </a:lnTo>
                  <a:lnTo>
                    <a:pt x="65" y="23"/>
                  </a:lnTo>
                  <a:lnTo>
                    <a:pt x="60" y="17"/>
                  </a:lnTo>
                  <a:lnTo>
                    <a:pt x="55" y="10"/>
                  </a:lnTo>
                  <a:lnTo>
                    <a:pt x="49" y="6"/>
                  </a:lnTo>
                  <a:lnTo>
                    <a:pt x="43" y="2"/>
                  </a:lnTo>
                  <a:lnTo>
                    <a:pt x="36" y="0"/>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17" name="Freeform 275"/>
            <p:cNvSpPr>
              <a:spLocks/>
            </p:cNvSpPr>
            <p:nvPr/>
          </p:nvSpPr>
          <p:spPr bwMode="auto">
            <a:xfrm flipH="1">
              <a:off x="2379" y="2783"/>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0 h 20"/>
                <a:gd name="T18" fmla="*/ 0 w 20"/>
                <a:gd name="T19" fmla="*/ 0 h 20"/>
                <a:gd name="T20" fmla="*/ 0 w 20"/>
                <a:gd name="T21" fmla="*/ 1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8" y="20"/>
                  </a:moveTo>
                  <a:lnTo>
                    <a:pt x="12" y="20"/>
                  </a:lnTo>
                  <a:lnTo>
                    <a:pt x="15" y="19"/>
                  </a:lnTo>
                  <a:lnTo>
                    <a:pt x="18" y="15"/>
                  </a:lnTo>
                  <a:lnTo>
                    <a:pt x="20" y="12"/>
                  </a:lnTo>
                  <a:lnTo>
                    <a:pt x="20" y="8"/>
                  </a:lnTo>
                  <a:lnTo>
                    <a:pt x="18" y="5"/>
                  </a:lnTo>
                  <a:lnTo>
                    <a:pt x="16" y="1"/>
                  </a:lnTo>
                  <a:lnTo>
                    <a:pt x="13" y="0"/>
                  </a:lnTo>
                  <a:lnTo>
                    <a:pt x="8" y="0"/>
                  </a:lnTo>
                  <a:lnTo>
                    <a:pt x="5" y="1"/>
                  </a:lnTo>
                  <a:lnTo>
                    <a:pt x="2" y="4"/>
                  </a:lnTo>
                  <a:lnTo>
                    <a:pt x="0" y="7"/>
                  </a:lnTo>
                  <a:lnTo>
                    <a:pt x="0" y="12"/>
                  </a:lnTo>
                  <a:lnTo>
                    <a:pt x="1" y="15"/>
                  </a:lnTo>
                  <a:lnTo>
                    <a:pt x="5" y="18"/>
                  </a:lnTo>
                  <a:lnTo>
                    <a:pt x="8" y="2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18" name="Freeform 276"/>
            <p:cNvSpPr>
              <a:spLocks/>
            </p:cNvSpPr>
            <p:nvPr/>
          </p:nvSpPr>
          <p:spPr bwMode="auto">
            <a:xfrm flipH="1">
              <a:off x="2329" y="2791"/>
              <a:ext cx="74" cy="41"/>
            </a:xfrm>
            <a:custGeom>
              <a:avLst/>
              <a:gdLst>
                <a:gd name="T0" fmla="*/ 0 w 150"/>
                <a:gd name="T1" fmla="*/ 1 h 81"/>
                <a:gd name="T2" fmla="*/ 0 w 150"/>
                <a:gd name="T3" fmla="*/ 1 h 81"/>
                <a:gd name="T4" fmla="*/ 0 w 150"/>
                <a:gd name="T5" fmla="*/ 1 h 81"/>
                <a:gd name="T6" fmla="*/ 0 w 150"/>
                <a:gd name="T7" fmla="*/ 1 h 81"/>
                <a:gd name="T8" fmla="*/ 0 w 150"/>
                <a:gd name="T9" fmla="*/ 1 h 81"/>
                <a:gd name="T10" fmla="*/ 0 w 150"/>
                <a:gd name="T11" fmla="*/ 1 h 81"/>
                <a:gd name="T12" fmla="*/ 0 w 150"/>
                <a:gd name="T13" fmla="*/ 1 h 81"/>
                <a:gd name="T14" fmla="*/ 0 w 150"/>
                <a:gd name="T15" fmla="*/ 1 h 81"/>
                <a:gd name="T16" fmla="*/ 0 w 150"/>
                <a:gd name="T17" fmla="*/ 1 h 81"/>
                <a:gd name="T18" fmla="*/ 0 w 150"/>
                <a:gd name="T19" fmla="*/ 1 h 81"/>
                <a:gd name="T20" fmla="*/ 0 w 150"/>
                <a:gd name="T21" fmla="*/ 1 h 81"/>
                <a:gd name="T22" fmla="*/ 0 w 150"/>
                <a:gd name="T23" fmla="*/ 1 h 81"/>
                <a:gd name="T24" fmla="*/ 0 w 150"/>
                <a:gd name="T25" fmla="*/ 1 h 81"/>
                <a:gd name="T26" fmla="*/ 0 w 150"/>
                <a:gd name="T27" fmla="*/ 1 h 81"/>
                <a:gd name="T28" fmla="*/ 0 w 150"/>
                <a:gd name="T29" fmla="*/ 1 h 81"/>
                <a:gd name="T30" fmla="*/ 0 w 150"/>
                <a:gd name="T31" fmla="*/ 1 h 81"/>
                <a:gd name="T32" fmla="*/ 0 w 150"/>
                <a:gd name="T33" fmla="*/ 1 h 81"/>
                <a:gd name="T34" fmla="*/ 0 w 150"/>
                <a:gd name="T35" fmla="*/ 1 h 81"/>
                <a:gd name="T36" fmla="*/ 0 w 150"/>
                <a:gd name="T37" fmla="*/ 1 h 81"/>
                <a:gd name="T38" fmla="*/ 0 w 150"/>
                <a:gd name="T39" fmla="*/ 1 h 81"/>
                <a:gd name="T40" fmla="*/ 0 w 150"/>
                <a:gd name="T41" fmla="*/ 1 h 81"/>
                <a:gd name="T42" fmla="*/ 0 w 150"/>
                <a:gd name="T43" fmla="*/ 1 h 81"/>
                <a:gd name="T44" fmla="*/ 0 w 150"/>
                <a:gd name="T45" fmla="*/ 1 h 81"/>
                <a:gd name="T46" fmla="*/ 0 w 150"/>
                <a:gd name="T47" fmla="*/ 1 h 81"/>
                <a:gd name="T48" fmla="*/ 0 w 150"/>
                <a:gd name="T49" fmla="*/ 1 h 81"/>
                <a:gd name="T50" fmla="*/ 0 w 150"/>
                <a:gd name="T51" fmla="*/ 1 h 81"/>
                <a:gd name="T52" fmla="*/ 0 w 150"/>
                <a:gd name="T53" fmla="*/ 1 h 81"/>
                <a:gd name="T54" fmla="*/ 0 w 150"/>
                <a:gd name="T55" fmla="*/ 1 h 81"/>
                <a:gd name="T56" fmla="*/ 0 w 150"/>
                <a:gd name="T57" fmla="*/ 1 h 81"/>
                <a:gd name="T58" fmla="*/ 0 w 150"/>
                <a:gd name="T59" fmla="*/ 1 h 81"/>
                <a:gd name="T60" fmla="*/ 0 w 150"/>
                <a:gd name="T61" fmla="*/ 1 h 81"/>
                <a:gd name="T62" fmla="*/ 0 w 150"/>
                <a:gd name="T63" fmla="*/ 1 h 8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0"/>
                <a:gd name="T97" fmla="*/ 0 h 81"/>
                <a:gd name="T98" fmla="*/ 150 w 150"/>
                <a:gd name="T99" fmla="*/ 81 h 8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0" h="81">
                  <a:moveTo>
                    <a:pt x="122" y="81"/>
                  </a:moveTo>
                  <a:lnTo>
                    <a:pt x="131" y="81"/>
                  </a:lnTo>
                  <a:lnTo>
                    <a:pt x="138" y="79"/>
                  </a:lnTo>
                  <a:lnTo>
                    <a:pt x="144" y="78"/>
                  </a:lnTo>
                  <a:lnTo>
                    <a:pt x="149" y="76"/>
                  </a:lnTo>
                  <a:lnTo>
                    <a:pt x="150" y="74"/>
                  </a:lnTo>
                  <a:lnTo>
                    <a:pt x="146" y="68"/>
                  </a:lnTo>
                  <a:lnTo>
                    <a:pt x="137" y="63"/>
                  </a:lnTo>
                  <a:lnTo>
                    <a:pt x="122" y="56"/>
                  </a:lnTo>
                  <a:lnTo>
                    <a:pt x="115" y="49"/>
                  </a:lnTo>
                  <a:lnTo>
                    <a:pt x="111" y="45"/>
                  </a:lnTo>
                  <a:lnTo>
                    <a:pt x="108" y="43"/>
                  </a:lnTo>
                  <a:lnTo>
                    <a:pt x="106" y="41"/>
                  </a:lnTo>
                  <a:lnTo>
                    <a:pt x="103" y="46"/>
                  </a:lnTo>
                  <a:lnTo>
                    <a:pt x="97" y="50"/>
                  </a:lnTo>
                  <a:lnTo>
                    <a:pt x="89" y="51"/>
                  </a:lnTo>
                  <a:lnTo>
                    <a:pt x="80" y="48"/>
                  </a:lnTo>
                  <a:lnTo>
                    <a:pt x="73" y="44"/>
                  </a:lnTo>
                  <a:lnTo>
                    <a:pt x="66" y="42"/>
                  </a:lnTo>
                  <a:lnTo>
                    <a:pt x="58" y="37"/>
                  </a:lnTo>
                  <a:lnTo>
                    <a:pt x="50" y="34"/>
                  </a:lnTo>
                  <a:lnTo>
                    <a:pt x="42" y="30"/>
                  </a:lnTo>
                  <a:lnTo>
                    <a:pt x="35" y="26"/>
                  </a:lnTo>
                  <a:lnTo>
                    <a:pt x="29" y="23"/>
                  </a:lnTo>
                  <a:lnTo>
                    <a:pt x="24" y="20"/>
                  </a:lnTo>
                  <a:lnTo>
                    <a:pt x="19" y="15"/>
                  </a:lnTo>
                  <a:lnTo>
                    <a:pt x="14" y="10"/>
                  </a:lnTo>
                  <a:lnTo>
                    <a:pt x="12" y="5"/>
                  </a:lnTo>
                  <a:lnTo>
                    <a:pt x="9" y="0"/>
                  </a:lnTo>
                  <a:lnTo>
                    <a:pt x="5" y="5"/>
                  </a:lnTo>
                  <a:lnTo>
                    <a:pt x="2" y="10"/>
                  </a:lnTo>
                  <a:lnTo>
                    <a:pt x="1" y="14"/>
                  </a:lnTo>
                  <a:lnTo>
                    <a:pt x="0" y="19"/>
                  </a:lnTo>
                  <a:lnTo>
                    <a:pt x="1" y="26"/>
                  </a:lnTo>
                  <a:lnTo>
                    <a:pt x="4" y="34"/>
                  </a:lnTo>
                  <a:lnTo>
                    <a:pt x="7" y="42"/>
                  </a:lnTo>
                  <a:lnTo>
                    <a:pt x="10" y="48"/>
                  </a:lnTo>
                  <a:lnTo>
                    <a:pt x="12" y="52"/>
                  </a:lnTo>
                  <a:lnTo>
                    <a:pt x="14" y="59"/>
                  </a:lnTo>
                  <a:lnTo>
                    <a:pt x="15" y="64"/>
                  </a:lnTo>
                  <a:lnTo>
                    <a:pt x="15" y="67"/>
                  </a:lnTo>
                  <a:lnTo>
                    <a:pt x="17" y="68"/>
                  </a:lnTo>
                  <a:lnTo>
                    <a:pt x="20" y="68"/>
                  </a:lnTo>
                  <a:lnTo>
                    <a:pt x="21" y="68"/>
                  </a:lnTo>
                  <a:lnTo>
                    <a:pt x="21" y="59"/>
                  </a:lnTo>
                  <a:lnTo>
                    <a:pt x="21" y="52"/>
                  </a:lnTo>
                  <a:lnTo>
                    <a:pt x="23" y="48"/>
                  </a:lnTo>
                  <a:lnTo>
                    <a:pt x="27" y="44"/>
                  </a:lnTo>
                  <a:lnTo>
                    <a:pt x="31" y="44"/>
                  </a:lnTo>
                  <a:lnTo>
                    <a:pt x="34" y="44"/>
                  </a:lnTo>
                  <a:lnTo>
                    <a:pt x="36" y="44"/>
                  </a:lnTo>
                  <a:lnTo>
                    <a:pt x="39" y="45"/>
                  </a:lnTo>
                  <a:lnTo>
                    <a:pt x="48" y="50"/>
                  </a:lnTo>
                  <a:lnTo>
                    <a:pt x="57" y="55"/>
                  </a:lnTo>
                  <a:lnTo>
                    <a:pt x="63" y="60"/>
                  </a:lnTo>
                  <a:lnTo>
                    <a:pt x="69" y="65"/>
                  </a:lnTo>
                  <a:lnTo>
                    <a:pt x="75" y="70"/>
                  </a:lnTo>
                  <a:lnTo>
                    <a:pt x="81" y="74"/>
                  </a:lnTo>
                  <a:lnTo>
                    <a:pt x="89" y="76"/>
                  </a:lnTo>
                  <a:lnTo>
                    <a:pt x="99" y="79"/>
                  </a:lnTo>
                  <a:lnTo>
                    <a:pt x="104" y="79"/>
                  </a:lnTo>
                  <a:lnTo>
                    <a:pt x="110" y="80"/>
                  </a:lnTo>
                  <a:lnTo>
                    <a:pt x="116" y="81"/>
                  </a:lnTo>
                  <a:lnTo>
                    <a:pt x="122" y="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19" name="Freeform 277"/>
            <p:cNvSpPr>
              <a:spLocks/>
            </p:cNvSpPr>
            <p:nvPr/>
          </p:nvSpPr>
          <p:spPr bwMode="auto">
            <a:xfrm flipH="1">
              <a:off x="2315" y="2429"/>
              <a:ext cx="102" cy="373"/>
            </a:xfrm>
            <a:custGeom>
              <a:avLst/>
              <a:gdLst>
                <a:gd name="T0" fmla="*/ 0 w 206"/>
                <a:gd name="T1" fmla="*/ 1 h 745"/>
                <a:gd name="T2" fmla="*/ 0 w 206"/>
                <a:gd name="T3" fmla="*/ 1 h 745"/>
                <a:gd name="T4" fmla="*/ 0 w 206"/>
                <a:gd name="T5" fmla="*/ 1 h 745"/>
                <a:gd name="T6" fmla="*/ 0 w 206"/>
                <a:gd name="T7" fmla="*/ 1 h 745"/>
                <a:gd name="T8" fmla="*/ 0 w 206"/>
                <a:gd name="T9" fmla="*/ 1 h 745"/>
                <a:gd name="T10" fmla="*/ 0 w 206"/>
                <a:gd name="T11" fmla="*/ 1 h 745"/>
                <a:gd name="T12" fmla="*/ 0 w 206"/>
                <a:gd name="T13" fmla="*/ 1 h 745"/>
                <a:gd name="T14" fmla="*/ 0 w 206"/>
                <a:gd name="T15" fmla="*/ 1 h 745"/>
                <a:gd name="T16" fmla="*/ 0 w 206"/>
                <a:gd name="T17" fmla="*/ 1 h 745"/>
                <a:gd name="T18" fmla="*/ 0 w 206"/>
                <a:gd name="T19" fmla="*/ 1 h 745"/>
                <a:gd name="T20" fmla="*/ 0 w 206"/>
                <a:gd name="T21" fmla="*/ 1 h 745"/>
                <a:gd name="T22" fmla="*/ 0 w 206"/>
                <a:gd name="T23" fmla="*/ 1 h 745"/>
                <a:gd name="T24" fmla="*/ 0 w 206"/>
                <a:gd name="T25" fmla="*/ 1 h 745"/>
                <a:gd name="T26" fmla="*/ 0 w 206"/>
                <a:gd name="T27" fmla="*/ 1 h 745"/>
                <a:gd name="T28" fmla="*/ 0 w 206"/>
                <a:gd name="T29" fmla="*/ 1 h 745"/>
                <a:gd name="T30" fmla="*/ 0 w 206"/>
                <a:gd name="T31" fmla="*/ 1 h 745"/>
                <a:gd name="T32" fmla="*/ 0 w 206"/>
                <a:gd name="T33" fmla="*/ 1 h 745"/>
                <a:gd name="T34" fmla="*/ 0 w 206"/>
                <a:gd name="T35" fmla="*/ 1 h 745"/>
                <a:gd name="T36" fmla="*/ 0 w 206"/>
                <a:gd name="T37" fmla="*/ 1 h 745"/>
                <a:gd name="T38" fmla="*/ 0 w 206"/>
                <a:gd name="T39" fmla="*/ 1 h 745"/>
                <a:gd name="T40" fmla="*/ 0 w 206"/>
                <a:gd name="T41" fmla="*/ 1 h 745"/>
                <a:gd name="T42" fmla="*/ 0 w 206"/>
                <a:gd name="T43" fmla="*/ 1 h 745"/>
                <a:gd name="T44" fmla="*/ 0 w 206"/>
                <a:gd name="T45" fmla="*/ 1 h 745"/>
                <a:gd name="T46" fmla="*/ 0 w 206"/>
                <a:gd name="T47" fmla="*/ 1 h 745"/>
                <a:gd name="T48" fmla="*/ 0 w 206"/>
                <a:gd name="T49" fmla="*/ 1 h 745"/>
                <a:gd name="T50" fmla="*/ 0 w 206"/>
                <a:gd name="T51" fmla="*/ 1 h 745"/>
                <a:gd name="T52" fmla="*/ 0 w 206"/>
                <a:gd name="T53" fmla="*/ 0 h 745"/>
                <a:gd name="T54" fmla="*/ 0 w 206"/>
                <a:gd name="T55" fmla="*/ 1 h 745"/>
                <a:gd name="T56" fmla="*/ 0 w 206"/>
                <a:gd name="T57" fmla="*/ 1 h 745"/>
                <a:gd name="T58" fmla="*/ 0 w 206"/>
                <a:gd name="T59" fmla="*/ 1 h 745"/>
                <a:gd name="T60" fmla="*/ 0 w 206"/>
                <a:gd name="T61" fmla="*/ 1 h 745"/>
                <a:gd name="T62" fmla="*/ 0 w 206"/>
                <a:gd name="T63" fmla="*/ 1 h 745"/>
                <a:gd name="T64" fmla="*/ 0 w 206"/>
                <a:gd name="T65" fmla="*/ 1 h 745"/>
                <a:gd name="T66" fmla="*/ 0 w 206"/>
                <a:gd name="T67" fmla="*/ 1 h 745"/>
                <a:gd name="T68" fmla="*/ 0 w 206"/>
                <a:gd name="T69" fmla="*/ 1 h 745"/>
                <a:gd name="T70" fmla="*/ 0 w 206"/>
                <a:gd name="T71" fmla="*/ 1 h 745"/>
                <a:gd name="T72" fmla="*/ 0 w 206"/>
                <a:gd name="T73" fmla="*/ 1 h 745"/>
                <a:gd name="T74" fmla="*/ 0 w 206"/>
                <a:gd name="T75" fmla="*/ 1 h 7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6"/>
                <a:gd name="T115" fmla="*/ 0 h 745"/>
                <a:gd name="T116" fmla="*/ 206 w 206"/>
                <a:gd name="T117" fmla="*/ 745 h 74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6" h="745">
                  <a:moveTo>
                    <a:pt x="2" y="728"/>
                  </a:moveTo>
                  <a:lnTo>
                    <a:pt x="6" y="730"/>
                  </a:lnTo>
                  <a:lnTo>
                    <a:pt x="12" y="734"/>
                  </a:lnTo>
                  <a:lnTo>
                    <a:pt x="19" y="737"/>
                  </a:lnTo>
                  <a:lnTo>
                    <a:pt x="27" y="739"/>
                  </a:lnTo>
                  <a:lnTo>
                    <a:pt x="35" y="743"/>
                  </a:lnTo>
                  <a:lnTo>
                    <a:pt x="43" y="744"/>
                  </a:lnTo>
                  <a:lnTo>
                    <a:pt x="51" y="745"/>
                  </a:lnTo>
                  <a:lnTo>
                    <a:pt x="57" y="744"/>
                  </a:lnTo>
                  <a:lnTo>
                    <a:pt x="63" y="742"/>
                  </a:lnTo>
                  <a:lnTo>
                    <a:pt x="68" y="741"/>
                  </a:lnTo>
                  <a:lnTo>
                    <a:pt x="74" y="738"/>
                  </a:lnTo>
                  <a:lnTo>
                    <a:pt x="79" y="736"/>
                  </a:lnTo>
                  <a:lnTo>
                    <a:pt x="85" y="734"/>
                  </a:lnTo>
                  <a:lnTo>
                    <a:pt x="89" y="730"/>
                  </a:lnTo>
                  <a:lnTo>
                    <a:pt x="94" y="727"/>
                  </a:lnTo>
                  <a:lnTo>
                    <a:pt x="97" y="723"/>
                  </a:lnTo>
                  <a:lnTo>
                    <a:pt x="95" y="714"/>
                  </a:lnTo>
                  <a:lnTo>
                    <a:pt x="94" y="704"/>
                  </a:lnTo>
                  <a:lnTo>
                    <a:pt x="93" y="695"/>
                  </a:lnTo>
                  <a:lnTo>
                    <a:pt x="93" y="686"/>
                  </a:lnTo>
                  <a:lnTo>
                    <a:pt x="95" y="659"/>
                  </a:lnTo>
                  <a:lnTo>
                    <a:pt x="100" y="606"/>
                  </a:lnTo>
                  <a:lnTo>
                    <a:pt x="104" y="554"/>
                  </a:lnTo>
                  <a:lnTo>
                    <a:pt x="106" y="526"/>
                  </a:lnTo>
                  <a:lnTo>
                    <a:pt x="105" y="518"/>
                  </a:lnTo>
                  <a:lnTo>
                    <a:pt x="103" y="509"/>
                  </a:lnTo>
                  <a:lnTo>
                    <a:pt x="101" y="499"/>
                  </a:lnTo>
                  <a:lnTo>
                    <a:pt x="102" y="490"/>
                  </a:lnTo>
                  <a:lnTo>
                    <a:pt x="106" y="475"/>
                  </a:lnTo>
                  <a:lnTo>
                    <a:pt x="115" y="452"/>
                  </a:lnTo>
                  <a:lnTo>
                    <a:pt x="123" y="427"/>
                  </a:lnTo>
                  <a:lnTo>
                    <a:pt x="127" y="408"/>
                  </a:lnTo>
                  <a:lnTo>
                    <a:pt x="131" y="392"/>
                  </a:lnTo>
                  <a:lnTo>
                    <a:pt x="135" y="375"/>
                  </a:lnTo>
                  <a:lnTo>
                    <a:pt x="141" y="358"/>
                  </a:lnTo>
                  <a:lnTo>
                    <a:pt x="146" y="343"/>
                  </a:lnTo>
                  <a:lnTo>
                    <a:pt x="150" y="332"/>
                  </a:lnTo>
                  <a:lnTo>
                    <a:pt x="157" y="315"/>
                  </a:lnTo>
                  <a:lnTo>
                    <a:pt x="167" y="291"/>
                  </a:lnTo>
                  <a:lnTo>
                    <a:pt x="178" y="263"/>
                  </a:lnTo>
                  <a:lnTo>
                    <a:pt x="188" y="232"/>
                  </a:lnTo>
                  <a:lnTo>
                    <a:pt x="197" y="200"/>
                  </a:lnTo>
                  <a:lnTo>
                    <a:pt x="203" y="167"/>
                  </a:lnTo>
                  <a:lnTo>
                    <a:pt x="206" y="137"/>
                  </a:lnTo>
                  <a:lnTo>
                    <a:pt x="206" y="110"/>
                  </a:lnTo>
                  <a:lnTo>
                    <a:pt x="203" y="84"/>
                  </a:lnTo>
                  <a:lnTo>
                    <a:pt x="201" y="61"/>
                  </a:lnTo>
                  <a:lnTo>
                    <a:pt x="196" y="42"/>
                  </a:lnTo>
                  <a:lnTo>
                    <a:pt x="188" y="26"/>
                  </a:lnTo>
                  <a:lnTo>
                    <a:pt x="178" y="13"/>
                  </a:lnTo>
                  <a:lnTo>
                    <a:pt x="164" y="5"/>
                  </a:lnTo>
                  <a:lnTo>
                    <a:pt x="146" y="0"/>
                  </a:lnTo>
                  <a:lnTo>
                    <a:pt x="126" y="0"/>
                  </a:lnTo>
                  <a:lnTo>
                    <a:pt x="110" y="5"/>
                  </a:lnTo>
                  <a:lnTo>
                    <a:pt x="95" y="14"/>
                  </a:lnTo>
                  <a:lnTo>
                    <a:pt x="83" y="27"/>
                  </a:lnTo>
                  <a:lnTo>
                    <a:pt x="74" y="42"/>
                  </a:lnTo>
                  <a:lnTo>
                    <a:pt x="66" y="59"/>
                  </a:lnTo>
                  <a:lnTo>
                    <a:pt x="62" y="78"/>
                  </a:lnTo>
                  <a:lnTo>
                    <a:pt x="58" y="98"/>
                  </a:lnTo>
                  <a:lnTo>
                    <a:pt x="53" y="150"/>
                  </a:lnTo>
                  <a:lnTo>
                    <a:pt x="49" y="213"/>
                  </a:lnTo>
                  <a:lnTo>
                    <a:pt x="44" y="270"/>
                  </a:lnTo>
                  <a:lnTo>
                    <a:pt x="41" y="302"/>
                  </a:lnTo>
                  <a:lnTo>
                    <a:pt x="35" y="331"/>
                  </a:lnTo>
                  <a:lnTo>
                    <a:pt x="27" y="383"/>
                  </a:lnTo>
                  <a:lnTo>
                    <a:pt x="18" y="440"/>
                  </a:lnTo>
                  <a:lnTo>
                    <a:pt x="12" y="492"/>
                  </a:lnTo>
                  <a:lnTo>
                    <a:pt x="7" y="540"/>
                  </a:lnTo>
                  <a:lnTo>
                    <a:pt x="4" y="592"/>
                  </a:lnTo>
                  <a:lnTo>
                    <a:pt x="0" y="637"/>
                  </a:lnTo>
                  <a:lnTo>
                    <a:pt x="2" y="665"/>
                  </a:lnTo>
                  <a:lnTo>
                    <a:pt x="4" y="680"/>
                  </a:lnTo>
                  <a:lnTo>
                    <a:pt x="4" y="696"/>
                  </a:lnTo>
                  <a:lnTo>
                    <a:pt x="3" y="713"/>
                  </a:lnTo>
                  <a:lnTo>
                    <a:pt x="2" y="72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20" name="Freeform 278"/>
            <p:cNvSpPr>
              <a:spLocks/>
            </p:cNvSpPr>
            <p:nvPr/>
          </p:nvSpPr>
          <p:spPr bwMode="auto">
            <a:xfrm flipH="1">
              <a:off x="2236" y="2245"/>
              <a:ext cx="151" cy="246"/>
            </a:xfrm>
            <a:custGeom>
              <a:avLst/>
              <a:gdLst>
                <a:gd name="T0" fmla="*/ 1 w 301"/>
                <a:gd name="T1" fmla="*/ 0 h 492"/>
                <a:gd name="T2" fmla="*/ 1 w 301"/>
                <a:gd name="T3" fmla="*/ 1 h 492"/>
                <a:gd name="T4" fmla="*/ 1 w 301"/>
                <a:gd name="T5" fmla="*/ 1 h 492"/>
                <a:gd name="T6" fmla="*/ 1 w 301"/>
                <a:gd name="T7" fmla="*/ 1 h 492"/>
                <a:gd name="T8" fmla="*/ 1 w 301"/>
                <a:gd name="T9" fmla="*/ 1 h 492"/>
                <a:gd name="T10" fmla="*/ 1 w 301"/>
                <a:gd name="T11" fmla="*/ 1 h 492"/>
                <a:gd name="T12" fmla="*/ 1 w 301"/>
                <a:gd name="T13" fmla="*/ 1 h 492"/>
                <a:gd name="T14" fmla="*/ 1 w 301"/>
                <a:gd name="T15" fmla="*/ 1 h 492"/>
                <a:gd name="T16" fmla="*/ 1 w 301"/>
                <a:gd name="T17" fmla="*/ 1 h 492"/>
                <a:gd name="T18" fmla="*/ 1 w 301"/>
                <a:gd name="T19" fmla="*/ 1 h 492"/>
                <a:gd name="T20" fmla="*/ 1 w 301"/>
                <a:gd name="T21" fmla="*/ 1 h 492"/>
                <a:gd name="T22" fmla="*/ 1 w 301"/>
                <a:gd name="T23" fmla="*/ 1 h 492"/>
                <a:gd name="T24" fmla="*/ 1 w 301"/>
                <a:gd name="T25" fmla="*/ 1 h 492"/>
                <a:gd name="T26" fmla="*/ 0 w 301"/>
                <a:gd name="T27" fmla="*/ 1 h 492"/>
                <a:gd name="T28" fmla="*/ 1 w 301"/>
                <a:gd name="T29" fmla="*/ 1 h 492"/>
                <a:gd name="T30" fmla="*/ 1 w 301"/>
                <a:gd name="T31" fmla="*/ 1 h 492"/>
                <a:gd name="T32" fmla="*/ 1 w 301"/>
                <a:gd name="T33" fmla="*/ 1 h 492"/>
                <a:gd name="T34" fmla="*/ 1 w 301"/>
                <a:gd name="T35" fmla="*/ 1 h 492"/>
                <a:gd name="T36" fmla="*/ 1 w 301"/>
                <a:gd name="T37" fmla="*/ 1 h 492"/>
                <a:gd name="T38" fmla="*/ 1 w 301"/>
                <a:gd name="T39" fmla="*/ 1 h 492"/>
                <a:gd name="T40" fmla="*/ 1 w 301"/>
                <a:gd name="T41" fmla="*/ 1 h 492"/>
                <a:gd name="T42" fmla="*/ 1 w 301"/>
                <a:gd name="T43" fmla="*/ 1 h 492"/>
                <a:gd name="T44" fmla="*/ 1 w 301"/>
                <a:gd name="T45" fmla="*/ 1 h 492"/>
                <a:gd name="T46" fmla="*/ 1 w 301"/>
                <a:gd name="T47" fmla="*/ 1 h 492"/>
                <a:gd name="T48" fmla="*/ 1 w 301"/>
                <a:gd name="T49" fmla="*/ 1 h 492"/>
                <a:gd name="T50" fmla="*/ 1 w 301"/>
                <a:gd name="T51" fmla="*/ 1 h 492"/>
                <a:gd name="T52" fmla="*/ 1 w 301"/>
                <a:gd name="T53" fmla="*/ 1 h 492"/>
                <a:gd name="T54" fmla="*/ 1 w 301"/>
                <a:gd name="T55" fmla="*/ 1 h 492"/>
                <a:gd name="T56" fmla="*/ 1 w 301"/>
                <a:gd name="T57" fmla="*/ 1 h 492"/>
                <a:gd name="T58" fmla="*/ 1 w 301"/>
                <a:gd name="T59" fmla="*/ 1 h 492"/>
                <a:gd name="T60" fmla="*/ 1 w 301"/>
                <a:gd name="T61" fmla="*/ 1 h 492"/>
                <a:gd name="T62" fmla="*/ 1 w 301"/>
                <a:gd name="T63" fmla="*/ 1 h 492"/>
                <a:gd name="T64" fmla="*/ 1 w 301"/>
                <a:gd name="T65" fmla="*/ 1 h 492"/>
                <a:gd name="T66" fmla="*/ 1 w 301"/>
                <a:gd name="T67" fmla="*/ 1 h 492"/>
                <a:gd name="T68" fmla="*/ 1 w 301"/>
                <a:gd name="T69" fmla="*/ 1 h 492"/>
                <a:gd name="T70" fmla="*/ 1 w 301"/>
                <a:gd name="T71" fmla="*/ 1 h 492"/>
                <a:gd name="T72" fmla="*/ 1 w 301"/>
                <a:gd name="T73" fmla="*/ 1 h 492"/>
                <a:gd name="T74" fmla="*/ 1 w 301"/>
                <a:gd name="T75" fmla="*/ 1 h 492"/>
                <a:gd name="T76" fmla="*/ 1 w 301"/>
                <a:gd name="T77" fmla="*/ 1 h 492"/>
                <a:gd name="T78" fmla="*/ 1 w 301"/>
                <a:gd name="T79" fmla="*/ 1 h 492"/>
                <a:gd name="T80" fmla="*/ 1 w 301"/>
                <a:gd name="T81" fmla="*/ 1 h 492"/>
                <a:gd name="T82" fmla="*/ 1 w 301"/>
                <a:gd name="T83" fmla="*/ 1 h 4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01"/>
                <a:gd name="T127" fmla="*/ 0 h 492"/>
                <a:gd name="T128" fmla="*/ 301 w 301"/>
                <a:gd name="T129" fmla="*/ 492 h 49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01" h="492">
                  <a:moveTo>
                    <a:pt x="282" y="4"/>
                  </a:moveTo>
                  <a:lnTo>
                    <a:pt x="269" y="0"/>
                  </a:lnTo>
                  <a:lnTo>
                    <a:pt x="254" y="1"/>
                  </a:lnTo>
                  <a:lnTo>
                    <a:pt x="238" y="6"/>
                  </a:lnTo>
                  <a:lnTo>
                    <a:pt x="221" y="15"/>
                  </a:lnTo>
                  <a:lnTo>
                    <a:pt x="202" y="27"/>
                  </a:lnTo>
                  <a:lnTo>
                    <a:pt x="185" y="43"/>
                  </a:lnTo>
                  <a:lnTo>
                    <a:pt x="169" y="62"/>
                  </a:lnTo>
                  <a:lnTo>
                    <a:pt x="155" y="85"/>
                  </a:lnTo>
                  <a:lnTo>
                    <a:pt x="145" y="107"/>
                  </a:lnTo>
                  <a:lnTo>
                    <a:pt x="137" y="132"/>
                  </a:lnTo>
                  <a:lnTo>
                    <a:pt x="131" y="159"/>
                  </a:lnTo>
                  <a:lnTo>
                    <a:pt x="125" y="185"/>
                  </a:lnTo>
                  <a:lnTo>
                    <a:pt x="120" y="211"/>
                  </a:lnTo>
                  <a:lnTo>
                    <a:pt x="117" y="233"/>
                  </a:lnTo>
                  <a:lnTo>
                    <a:pt x="112" y="249"/>
                  </a:lnTo>
                  <a:lnTo>
                    <a:pt x="109" y="260"/>
                  </a:lnTo>
                  <a:lnTo>
                    <a:pt x="101" y="272"/>
                  </a:lnTo>
                  <a:lnTo>
                    <a:pt x="89" y="284"/>
                  </a:lnTo>
                  <a:lnTo>
                    <a:pt x="76" y="298"/>
                  </a:lnTo>
                  <a:lnTo>
                    <a:pt x="61" y="312"/>
                  </a:lnTo>
                  <a:lnTo>
                    <a:pt x="47" y="325"/>
                  </a:lnTo>
                  <a:lnTo>
                    <a:pt x="33" y="339"/>
                  </a:lnTo>
                  <a:lnTo>
                    <a:pt x="21" y="350"/>
                  </a:lnTo>
                  <a:lnTo>
                    <a:pt x="14" y="360"/>
                  </a:lnTo>
                  <a:lnTo>
                    <a:pt x="6" y="379"/>
                  </a:lnTo>
                  <a:lnTo>
                    <a:pt x="2" y="396"/>
                  </a:lnTo>
                  <a:lnTo>
                    <a:pt x="0" y="413"/>
                  </a:lnTo>
                  <a:lnTo>
                    <a:pt x="2" y="428"/>
                  </a:lnTo>
                  <a:lnTo>
                    <a:pt x="6" y="443"/>
                  </a:lnTo>
                  <a:lnTo>
                    <a:pt x="16" y="457"/>
                  </a:lnTo>
                  <a:lnTo>
                    <a:pt x="27" y="469"/>
                  </a:lnTo>
                  <a:lnTo>
                    <a:pt x="42" y="479"/>
                  </a:lnTo>
                  <a:lnTo>
                    <a:pt x="50" y="484"/>
                  </a:lnTo>
                  <a:lnTo>
                    <a:pt x="61" y="487"/>
                  </a:lnTo>
                  <a:lnTo>
                    <a:pt x="70" y="489"/>
                  </a:lnTo>
                  <a:lnTo>
                    <a:pt x="80" y="490"/>
                  </a:lnTo>
                  <a:lnTo>
                    <a:pt x="91" y="492"/>
                  </a:lnTo>
                  <a:lnTo>
                    <a:pt x="99" y="490"/>
                  </a:lnTo>
                  <a:lnTo>
                    <a:pt x="105" y="489"/>
                  </a:lnTo>
                  <a:lnTo>
                    <a:pt x="110" y="487"/>
                  </a:lnTo>
                  <a:lnTo>
                    <a:pt x="115" y="482"/>
                  </a:lnTo>
                  <a:lnTo>
                    <a:pt x="120" y="474"/>
                  </a:lnTo>
                  <a:lnTo>
                    <a:pt x="129" y="465"/>
                  </a:lnTo>
                  <a:lnTo>
                    <a:pt x="138" y="456"/>
                  </a:lnTo>
                  <a:lnTo>
                    <a:pt x="146" y="446"/>
                  </a:lnTo>
                  <a:lnTo>
                    <a:pt x="154" y="435"/>
                  </a:lnTo>
                  <a:lnTo>
                    <a:pt x="161" y="427"/>
                  </a:lnTo>
                  <a:lnTo>
                    <a:pt x="165" y="421"/>
                  </a:lnTo>
                  <a:lnTo>
                    <a:pt x="170" y="416"/>
                  </a:lnTo>
                  <a:lnTo>
                    <a:pt x="175" y="409"/>
                  </a:lnTo>
                  <a:lnTo>
                    <a:pt x="180" y="400"/>
                  </a:lnTo>
                  <a:lnTo>
                    <a:pt x="186" y="390"/>
                  </a:lnTo>
                  <a:lnTo>
                    <a:pt x="192" y="380"/>
                  </a:lnTo>
                  <a:lnTo>
                    <a:pt x="198" y="370"/>
                  </a:lnTo>
                  <a:lnTo>
                    <a:pt x="202" y="359"/>
                  </a:lnTo>
                  <a:lnTo>
                    <a:pt x="206" y="349"/>
                  </a:lnTo>
                  <a:lnTo>
                    <a:pt x="209" y="337"/>
                  </a:lnTo>
                  <a:lnTo>
                    <a:pt x="215" y="325"/>
                  </a:lnTo>
                  <a:lnTo>
                    <a:pt x="220" y="312"/>
                  </a:lnTo>
                  <a:lnTo>
                    <a:pt x="225" y="298"/>
                  </a:lnTo>
                  <a:lnTo>
                    <a:pt x="232" y="286"/>
                  </a:lnTo>
                  <a:lnTo>
                    <a:pt x="239" y="274"/>
                  </a:lnTo>
                  <a:lnTo>
                    <a:pt x="245" y="261"/>
                  </a:lnTo>
                  <a:lnTo>
                    <a:pt x="252" y="251"/>
                  </a:lnTo>
                  <a:lnTo>
                    <a:pt x="256" y="243"/>
                  </a:lnTo>
                  <a:lnTo>
                    <a:pt x="260" y="235"/>
                  </a:lnTo>
                  <a:lnTo>
                    <a:pt x="262" y="229"/>
                  </a:lnTo>
                  <a:lnTo>
                    <a:pt x="263" y="227"/>
                  </a:lnTo>
                  <a:lnTo>
                    <a:pt x="269" y="225"/>
                  </a:lnTo>
                  <a:lnTo>
                    <a:pt x="275" y="222"/>
                  </a:lnTo>
                  <a:lnTo>
                    <a:pt x="281" y="219"/>
                  </a:lnTo>
                  <a:lnTo>
                    <a:pt x="286" y="215"/>
                  </a:lnTo>
                  <a:lnTo>
                    <a:pt x="292" y="211"/>
                  </a:lnTo>
                  <a:lnTo>
                    <a:pt x="296" y="207"/>
                  </a:lnTo>
                  <a:lnTo>
                    <a:pt x="299" y="204"/>
                  </a:lnTo>
                  <a:lnTo>
                    <a:pt x="301" y="200"/>
                  </a:lnTo>
                  <a:lnTo>
                    <a:pt x="300" y="189"/>
                  </a:lnTo>
                  <a:lnTo>
                    <a:pt x="297" y="174"/>
                  </a:lnTo>
                  <a:lnTo>
                    <a:pt x="292" y="156"/>
                  </a:lnTo>
                  <a:lnTo>
                    <a:pt x="291" y="132"/>
                  </a:lnTo>
                  <a:lnTo>
                    <a:pt x="294" y="101"/>
                  </a:lnTo>
                  <a:lnTo>
                    <a:pt x="299" y="62"/>
                  </a:lnTo>
                  <a:lnTo>
                    <a:pt x="297" y="27"/>
                  </a:lnTo>
                  <a:lnTo>
                    <a:pt x="282" y="4"/>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21" name="Freeform 279"/>
            <p:cNvSpPr>
              <a:spLocks/>
            </p:cNvSpPr>
            <p:nvPr/>
          </p:nvSpPr>
          <p:spPr bwMode="auto">
            <a:xfrm flipH="1">
              <a:off x="2262" y="2281"/>
              <a:ext cx="10" cy="10"/>
            </a:xfrm>
            <a:custGeom>
              <a:avLst/>
              <a:gdLst>
                <a:gd name="T0" fmla="*/ 1 w 19"/>
                <a:gd name="T1" fmla="*/ 1 h 19"/>
                <a:gd name="T2" fmla="*/ 1 w 19"/>
                <a:gd name="T3" fmla="*/ 1 h 19"/>
                <a:gd name="T4" fmla="*/ 1 w 19"/>
                <a:gd name="T5" fmla="*/ 1 h 19"/>
                <a:gd name="T6" fmla="*/ 1 w 19"/>
                <a:gd name="T7" fmla="*/ 1 h 19"/>
                <a:gd name="T8" fmla="*/ 1 w 19"/>
                <a:gd name="T9" fmla="*/ 1 h 19"/>
                <a:gd name="T10" fmla="*/ 1 w 19"/>
                <a:gd name="T11" fmla="*/ 1 h 19"/>
                <a:gd name="T12" fmla="*/ 1 w 19"/>
                <a:gd name="T13" fmla="*/ 1 h 19"/>
                <a:gd name="T14" fmla="*/ 1 w 19"/>
                <a:gd name="T15" fmla="*/ 1 h 19"/>
                <a:gd name="T16" fmla="*/ 1 w 19"/>
                <a:gd name="T17" fmla="*/ 1 h 19"/>
                <a:gd name="T18" fmla="*/ 1 w 19"/>
                <a:gd name="T19" fmla="*/ 0 h 19"/>
                <a:gd name="T20" fmla="*/ 1 w 19"/>
                <a:gd name="T21" fmla="*/ 0 h 19"/>
                <a:gd name="T22" fmla="*/ 1 w 19"/>
                <a:gd name="T23" fmla="*/ 1 h 19"/>
                <a:gd name="T24" fmla="*/ 1 w 19"/>
                <a:gd name="T25" fmla="*/ 1 h 19"/>
                <a:gd name="T26" fmla="*/ 0 w 19"/>
                <a:gd name="T27" fmla="*/ 1 h 19"/>
                <a:gd name="T28" fmla="*/ 0 w 19"/>
                <a:gd name="T29" fmla="*/ 1 h 19"/>
                <a:gd name="T30" fmla="*/ 1 w 19"/>
                <a:gd name="T31" fmla="*/ 1 h 19"/>
                <a:gd name="T32" fmla="*/ 1 w 19"/>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9"/>
                <a:gd name="T53" fmla="*/ 19 w 1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9">
                  <a:moveTo>
                    <a:pt x="5" y="18"/>
                  </a:moveTo>
                  <a:lnTo>
                    <a:pt x="8" y="19"/>
                  </a:lnTo>
                  <a:lnTo>
                    <a:pt x="11" y="18"/>
                  </a:lnTo>
                  <a:lnTo>
                    <a:pt x="15" y="17"/>
                  </a:lnTo>
                  <a:lnTo>
                    <a:pt x="18" y="13"/>
                  </a:lnTo>
                  <a:lnTo>
                    <a:pt x="19" y="10"/>
                  </a:lnTo>
                  <a:lnTo>
                    <a:pt x="18" y="7"/>
                  </a:lnTo>
                  <a:lnTo>
                    <a:pt x="17" y="3"/>
                  </a:lnTo>
                  <a:lnTo>
                    <a:pt x="14" y="1"/>
                  </a:lnTo>
                  <a:lnTo>
                    <a:pt x="10" y="0"/>
                  </a:lnTo>
                  <a:lnTo>
                    <a:pt x="7" y="0"/>
                  </a:lnTo>
                  <a:lnTo>
                    <a:pt x="3" y="2"/>
                  </a:lnTo>
                  <a:lnTo>
                    <a:pt x="1" y="4"/>
                  </a:lnTo>
                  <a:lnTo>
                    <a:pt x="0" y="8"/>
                  </a:lnTo>
                  <a:lnTo>
                    <a:pt x="0" y="11"/>
                  </a:lnTo>
                  <a:lnTo>
                    <a:pt x="2" y="15"/>
                  </a:lnTo>
                  <a:lnTo>
                    <a:pt x="5" y="18"/>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22" name="Freeform 280"/>
            <p:cNvSpPr>
              <a:spLocks/>
            </p:cNvSpPr>
            <p:nvPr/>
          </p:nvSpPr>
          <p:spPr bwMode="auto">
            <a:xfrm flipH="1">
              <a:off x="2247" y="2253"/>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1 w 19"/>
                <a:gd name="T23" fmla="*/ 0 h 20"/>
                <a:gd name="T24" fmla="*/ 1 w 19"/>
                <a:gd name="T25" fmla="*/ 0 h 20"/>
                <a:gd name="T26" fmla="*/ 0 w 19"/>
                <a:gd name="T27" fmla="*/ 0 h 20"/>
                <a:gd name="T28" fmla="*/ 0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4" y="18"/>
                  </a:moveTo>
                  <a:lnTo>
                    <a:pt x="9" y="20"/>
                  </a:lnTo>
                  <a:lnTo>
                    <a:pt x="12" y="18"/>
                  </a:lnTo>
                  <a:lnTo>
                    <a:pt x="16" y="17"/>
                  </a:lnTo>
                  <a:lnTo>
                    <a:pt x="18" y="14"/>
                  </a:lnTo>
                  <a:lnTo>
                    <a:pt x="19" y="10"/>
                  </a:lnTo>
                  <a:lnTo>
                    <a:pt x="19" y="7"/>
                  </a:lnTo>
                  <a:lnTo>
                    <a:pt x="17" y="4"/>
                  </a:lnTo>
                  <a:lnTo>
                    <a:pt x="15" y="1"/>
                  </a:lnTo>
                  <a:lnTo>
                    <a:pt x="10" y="0"/>
                  </a:lnTo>
                  <a:lnTo>
                    <a:pt x="7" y="0"/>
                  </a:lnTo>
                  <a:lnTo>
                    <a:pt x="3" y="2"/>
                  </a:lnTo>
                  <a:lnTo>
                    <a:pt x="1" y="5"/>
                  </a:lnTo>
                  <a:lnTo>
                    <a:pt x="0" y="8"/>
                  </a:lnTo>
                  <a:lnTo>
                    <a:pt x="0" y="12"/>
                  </a:lnTo>
                  <a:lnTo>
                    <a:pt x="2" y="15"/>
                  </a:lnTo>
                  <a:lnTo>
                    <a:pt x="4" y="18"/>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23" name="Freeform 281"/>
            <p:cNvSpPr>
              <a:spLocks/>
            </p:cNvSpPr>
            <p:nvPr/>
          </p:nvSpPr>
          <p:spPr bwMode="auto">
            <a:xfrm flipH="1">
              <a:off x="2345" y="2459"/>
              <a:ext cx="9" cy="10"/>
            </a:xfrm>
            <a:custGeom>
              <a:avLst/>
              <a:gdLst>
                <a:gd name="T0" fmla="*/ 1 w 18"/>
                <a:gd name="T1" fmla="*/ 1 h 20"/>
                <a:gd name="T2" fmla="*/ 1 w 18"/>
                <a:gd name="T3" fmla="*/ 1 h 20"/>
                <a:gd name="T4" fmla="*/ 1 w 18"/>
                <a:gd name="T5" fmla="*/ 1 h 20"/>
                <a:gd name="T6" fmla="*/ 1 w 18"/>
                <a:gd name="T7" fmla="*/ 1 h 20"/>
                <a:gd name="T8" fmla="*/ 1 w 18"/>
                <a:gd name="T9" fmla="*/ 1 h 20"/>
                <a:gd name="T10" fmla="*/ 1 w 18"/>
                <a:gd name="T11" fmla="*/ 1 h 20"/>
                <a:gd name="T12" fmla="*/ 1 w 18"/>
                <a:gd name="T13" fmla="*/ 1 h 20"/>
                <a:gd name="T14" fmla="*/ 1 w 18"/>
                <a:gd name="T15" fmla="*/ 1 h 20"/>
                <a:gd name="T16" fmla="*/ 1 w 18"/>
                <a:gd name="T17" fmla="*/ 1 h 20"/>
                <a:gd name="T18" fmla="*/ 1 w 18"/>
                <a:gd name="T19" fmla="*/ 0 h 20"/>
                <a:gd name="T20" fmla="*/ 1 w 18"/>
                <a:gd name="T21" fmla="*/ 0 h 20"/>
                <a:gd name="T22" fmla="*/ 1 w 18"/>
                <a:gd name="T23" fmla="*/ 1 h 20"/>
                <a:gd name="T24" fmla="*/ 1 w 18"/>
                <a:gd name="T25" fmla="*/ 1 h 20"/>
                <a:gd name="T26" fmla="*/ 0 w 18"/>
                <a:gd name="T27" fmla="*/ 1 h 20"/>
                <a:gd name="T28" fmla="*/ 0 w 18"/>
                <a:gd name="T29" fmla="*/ 1 h 20"/>
                <a:gd name="T30" fmla="*/ 1 w 18"/>
                <a:gd name="T31" fmla="*/ 1 h 20"/>
                <a:gd name="T32" fmla="*/ 1 w 18"/>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20"/>
                <a:gd name="T53" fmla="*/ 18 w 18"/>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20">
                  <a:moveTo>
                    <a:pt x="5" y="19"/>
                  </a:moveTo>
                  <a:lnTo>
                    <a:pt x="8" y="20"/>
                  </a:lnTo>
                  <a:lnTo>
                    <a:pt x="12" y="20"/>
                  </a:lnTo>
                  <a:lnTo>
                    <a:pt x="15" y="18"/>
                  </a:lnTo>
                  <a:lnTo>
                    <a:pt x="17" y="15"/>
                  </a:lnTo>
                  <a:lnTo>
                    <a:pt x="18" y="11"/>
                  </a:lnTo>
                  <a:lnTo>
                    <a:pt x="18" y="7"/>
                  </a:lnTo>
                  <a:lnTo>
                    <a:pt x="17" y="4"/>
                  </a:lnTo>
                  <a:lnTo>
                    <a:pt x="14" y="1"/>
                  </a:lnTo>
                  <a:lnTo>
                    <a:pt x="10" y="0"/>
                  </a:lnTo>
                  <a:lnTo>
                    <a:pt x="7" y="0"/>
                  </a:lnTo>
                  <a:lnTo>
                    <a:pt x="3" y="3"/>
                  </a:lnTo>
                  <a:lnTo>
                    <a:pt x="1" y="5"/>
                  </a:lnTo>
                  <a:lnTo>
                    <a:pt x="0" y="10"/>
                  </a:lnTo>
                  <a:lnTo>
                    <a:pt x="0" y="13"/>
                  </a:lnTo>
                  <a:lnTo>
                    <a:pt x="1" y="16"/>
                  </a:lnTo>
                  <a:lnTo>
                    <a:pt x="5" y="19"/>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24" name="Freeform 282"/>
            <p:cNvSpPr>
              <a:spLocks/>
            </p:cNvSpPr>
            <p:nvPr/>
          </p:nvSpPr>
          <p:spPr bwMode="auto">
            <a:xfrm flipH="1">
              <a:off x="2275" y="2378"/>
              <a:ext cx="116" cy="123"/>
            </a:xfrm>
            <a:custGeom>
              <a:avLst/>
              <a:gdLst>
                <a:gd name="T0" fmla="*/ 0 w 233"/>
                <a:gd name="T1" fmla="*/ 1 h 246"/>
                <a:gd name="T2" fmla="*/ 0 w 233"/>
                <a:gd name="T3" fmla="*/ 1 h 246"/>
                <a:gd name="T4" fmla="*/ 0 w 233"/>
                <a:gd name="T5" fmla="*/ 1 h 246"/>
                <a:gd name="T6" fmla="*/ 0 w 233"/>
                <a:gd name="T7" fmla="*/ 1 h 246"/>
                <a:gd name="T8" fmla="*/ 0 w 233"/>
                <a:gd name="T9" fmla="*/ 1 h 246"/>
                <a:gd name="T10" fmla="*/ 0 w 233"/>
                <a:gd name="T11" fmla="*/ 1 h 246"/>
                <a:gd name="T12" fmla="*/ 0 w 233"/>
                <a:gd name="T13" fmla="*/ 1 h 246"/>
                <a:gd name="T14" fmla="*/ 0 w 233"/>
                <a:gd name="T15" fmla="*/ 1 h 246"/>
                <a:gd name="T16" fmla="*/ 0 w 233"/>
                <a:gd name="T17" fmla="*/ 1 h 246"/>
                <a:gd name="T18" fmla="*/ 0 w 233"/>
                <a:gd name="T19" fmla="*/ 1 h 246"/>
                <a:gd name="T20" fmla="*/ 0 w 233"/>
                <a:gd name="T21" fmla="*/ 1 h 246"/>
                <a:gd name="T22" fmla="*/ 0 w 233"/>
                <a:gd name="T23" fmla="*/ 1 h 246"/>
                <a:gd name="T24" fmla="*/ 0 w 233"/>
                <a:gd name="T25" fmla="*/ 1 h 246"/>
                <a:gd name="T26" fmla="*/ 0 w 233"/>
                <a:gd name="T27" fmla="*/ 1 h 246"/>
                <a:gd name="T28" fmla="*/ 0 w 233"/>
                <a:gd name="T29" fmla="*/ 1 h 246"/>
                <a:gd name="T30" fmla="*/ 0 w 233"/>
                <a:gd name="T31" fmla="*/ 1 h 246"/>
                <a:gd name="T32" fmla="*/ 0 w 233"/>
                <a:gd name="T33" fmla="*/ 1 h 246"/>
                <a:gd name="T34" fmla="*/ 0 w 233"/>
                <a:gd name="T35" fmla="*/ 1 h 246"/>
                <a:gd name="T36" fmla="*/ 0 w 233"/>
                <a:gd name="T37" fmla="*/ 1 h 246"/>
                <a:gd name="T38" fmla="*/ 0 w 233"/>
                <a:gd name="T39" fmla="*/ 1 h 246"/>
                <a:gd name="T40" fmla="*/ 0 w 233"/>
                <a:gd name="T41" fmla="*/ 1 h 246"/>
                <a:gd name="T42" fmla="*/ 0 w 233"/>
                <a:gd name="T43" fmla="*/ 1 h 246"/>
                <a:gd name="T44" fmla="*/ 0 w 233"/>
                <a:gd name="T45" fmla="*/ 1 h 246"/>
                <a:gd name="T46" fmla="*/ 0 w 233"/>
                <a:gd name="T47" fmla="*/ 1 h 246"/>
                <a:gd name="T48" fmla="*/ 0 w 233"/>
                <a:gd name="T49" fmla="*/ 1 h 246"/>
                <a:gd name="T50" fmla="*/ 0 w 233"/>
                <a:gd name="T51" fmla="*/ 1 h 246"/>
                <a:gd name="T52" fmla="*/ 0 w 233"/>
                <a:gd name="T53" fmla="*/ 1 h 246"/>
                <a:gd name="T54" fmla="*/ 0 w 233"/>
                <a:gd name="T55" fmla="*/ 1 h 246"/>
                <a:gd name="T56" fmla="*/ 0 w 233"/>
                <a:gd name="T57" fmla="*/ 1 h 246"/>
                <a:gd name="T58" fmla="*/ 0 w 233"/>
                <a:gd name="T59" fmla="*/ 1 h 246"/>
                <a:gd name="T60" fmla="*/ 0 w 233"/>
                <a:gd name="T61" fmla="*/ 1 h 246"/>
                <a:gd name="T62" fmla="*/ 0 w 233"/>
                <a:gd name="T63" fmla="*/ 1 h 2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3"/>
                <a:gd name="T97" fmla="*/ 0 h 246"/>
                <a:gd name="T98" fmla="*/ 233 w 233"/>
                <a:gd name="T99" fmla="*/ 246 h 2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3" h="246">
                  <a:moveTo>
                    <a:pt x="12" y="106"/>
                  </a:moveTo>
                  <a:lnTo>
                    <a:pt x="8" y="113"/>
                  </a:lnTo>
                  <a:lnTo>
                    <a:pt x="5" y="123"/>
                  </a:lnTo>
                  <a:lnTo>
                    <a:pt x="1" y="137"/>
                  </a:lnTo>
                  <a:lnTo>
                    <a:pt x="0" y="152"/>
                  </a:lnTo>
                  <a:lnTo>
                    <a:pt x="0" y="168"/>
                  </a:lnTo>
                  <a:lnTo>
                    <a:pt x="4" y="184"/>
                  </a:lnTo>
                  <a:lnTo>
                    <a:pt x="13" y="201"/>
                  </a:lnTo>
                  <a:lnTo>
                    <a:pt x="27" y="219"/>
                  </a:lnTo>
                  <a:lnTo>
                    <a:pt x="44" y="233"/>
                  </a:lnTo>
                  <a:lnTo>
                    <a:pt x="61" y="242"/>
                  </a:lnTo>
                  <a:lnTo>
                    <a:pt x="79" y="245"/>
                  </a:lnTo>
                  <a:lnTo>
                    <a:pt x="94" y="246"/>
                  </a:lnTo>
                  <a:lnTo>
                    <a:pt x="109" y="244"/>
                  </a:lnTo>
                  <a:lnTo>
                    <a:pt x="120" y="241"/>
                  </a:lnTo>
                  <a:lnTo>
                    <a:pt x="129" y="235"/>
                  </a:lnTo>
                  <a:lnTo>
                    <a:pt x="135" y="230"/>
                  </a:lnTo>
                  <a:lnTo>
                    <a:pt x="140" y="223"/>
                  </a:lnTo>
                  <a:lnTo>
                    <a:pt x="147" y="213"/>
                  </a:lnTo>
                  <a:lnTo>
                    <a:pt x="155" y="200"/>
                  </a:lnTo>
                  <a:lnTo>
                    <a:pt x="163" y="186"/>
                  </a:lnTo>
                  <a:lnTo>
                    <a:pt x="171" y="174"/>
                  </a:lnTo>
                  <a:lnTo>
                    <a:pt x="179" y="161"/>
                  </a:lnTo>
                  <a:lnTo>
                    <a:pt x="185" y="152"/>
                  </a:lnTo>
                  <a:lnTo>
                    <a:pt x="189" y="146"/>
                  </a:lnTo>
                  <a:lnTo>
                    <a:pt x="197" y="134"/>
                  </a:lnTo>
                  <a:lnTo>
                    <a:pt x="207" y="115"/>
                  </a:lnTo>
                  <a:lnTo>
                    <a:pt x="215" y="97"/>
                  </a:lnTo>
                  <a:lnTo>
                    <a:pt x="219" y="84"/>
                  </a:lnTo>
                  <a:lnTo>
                    <a:pt x="223" y="76"/>
                  </a:lnTo>
                  <a:lnTo>
                    <a:pt x="226" y="66"/>
                  </a:lnTo>
                  <a:lnTo>
                    <a:pt x="230" y="55"/>
                  </a:lnTo>
                  <a:lnTo>
                    <a:pt x="233" y="47"/>
                  </a:lnTo>
                  <a:lnTo>
                    <a:pt x="225" y="48"/>
                  </a:lnTo>
                  <a:lnTo>
                    <a:pt x="219" y="47"/>
                  </a:lnTo>
                  <a:lnTo>
                    <a:pt x="215" y="44"/>
                  </a:lnTo>
                  <a:lnTo>
                    <a:pt x="211" y="39"/>
                  </a:lnTo>
                  <a:lnTo>
                    <a:pt x="207" y="37"/>
                  </a:lnTo>
                  <a:lnTo>
                    <a:pt x="201" y="36"/>
                  </a:lnTo>
                  <a:lnTo>
                    <a:pt x="195" y="37"/>
                  </a:lnTo>
                  <a:lnTo>
                    <a:pt x="189" y="37"/>
                  </a:lnTo>
                  <a:lnTo>
                    <a:pt x="182" y="37"/>
                  </a:lnTo>
                  <a:lnTo>
                    <a:pt x="173" y="36"/>
                  </a:lnTo>
                  <a:lnTo>
                    <a:pt x="164" y="32"/>
                  </a:lnTo>
                  <a:lnTo>
                    <a:pt x="156" y="26"/>
                  </a:lnTo>
                  <a:lnTo>
                    <a:pt x="151" y="23"/>
                  </a:lnTo>
                  <a:lnTo>
                    <a:pt x="147" y="18"/>
                  </a:lnTo>
                  <a:lnTo>
                    <a:pt x="141" y="15"/>
                  </a:lnTo>
                  <a:lnTo>
                    <a:pt x="134" y="12"/>
                  </a:lnTo>
                  <a:lnTo>
                    <a:pt x="127" y="7"/>
                  </a:lnTo>
                  <a:lnTo>
                    <a:pt x="121" y="5"/>
                  </a:lnTo>
                  <a:lnTo>
                    <a:pt x="115" y="2"/>
                  </a:lnTo>
                  <a:lnTo>
                    <a:pt x="111" y="0"/>
                  </a:lnTo>
                  <a:lnTo>
                    <a:pt x="105" y="8"/>
                  </a:lnTo>
                  <a:lnTo>
                    <a:pt x="99" y="15"/>
                  </a:lnTo>
                  <a:lnTo>
                    <a:pt x="95" y="20"/>
                  </a:lnTo>
                  <a:lnTo>
                    <a:pt x="90" y="23"/>
                  </a:lnTo>
                  <a:lnTo>
                    <a:pt x="86" y="26"/>
                  </a:lnTo>
                  <a:lnTo>
                    <a:pt x="77" y="33"/>
                  </a:lnTo>
                  <a:lnTo>
                    <a:pt x="66" y="44"/>
                  </a:lnTo>
                  <a:lnTo>
                    <a:pt x="53" y="55"/>
                  </a:lnTo>
                  <a:lnTo>
                    <a:pt x="39" y="68"/>
                  </a:lnTo>
                  <a:lnTo>
                    <a:pt x="28" y="82"/>
                  </a:lnTo>
                  <a:lnTo>
                    <a:pt x="18" y="94"/>
                  </a:lnTo>
                  <a:lnTo>
                    <a:pt x="12" y="10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25" name="Freeform 283"/>
            <p:cNvSpPr>
              <a:spLocks/>
            </p:cNvSpPr>
            <p:nvPr/>
          </p:nvSpPr>
          <p:spPr bwMode="auto">
            <a:xfrm flipH="1">
              <a:off x="2228" y="2228"/>
              <a:ext cx="112" cy="174"/>
            </a:xfrm>
            <a:custGeom>
              <a:avLst/>
              <a:gdLst>
                <a:gd name="T0" fmla="*/ 1 w 223"/>
                <a:gd name="T1" fmla="*/ 1 h 347"/>
                <a:gd name="T2" fmla="*/ 1 w 223"/>
                <a:gd name="T3" fmla="*/ 1 h 347"/>
                <a:gd name="T4" fmla="*/ 1 w 223"/>
                <a:gd name="T5" fmla="*/ 1 h 347"/>
                <a:gd name="T6" fmla="*/ 1 w 223"/>
                <a:gd name="T7" fmla="*/ 1 h 347"/>
                <a:gd name="T8" fmla="*/ 1 w 223"/>
                <a:gd name="T9" fmla="*/ 1 h 347"/>
                <a:gd name="T10" fmla="*/ 1 w 223"/>
                <a:gd name="T11" fmla="*/ 1 h 347"/>
                <a:gd name="T12" fmla="*/ 1 w 223"/>
                <a:gd name="T13" fmla="*/ 1 h 347"/>
                <a:gd name="T14" fmla="*/ 1 w 223"/>
                <a:gd name="T15" fmla="*/ 1 h 347"/>
                <a:gd name="T16" fmla="*/ 1 w 223"/>
                <a:gd name="T17" fmla="*/ 1 h 347"/>
                <a:gd name="T18" fmla="*/ 1 w 223"/>
                <a:gd name="T19" fmla="*/ 1 h 347"/>
                <a:gd name="T20" fmla="*/ 1 w 223"/>
                <a:gd name="T21" fmla="*/ 1 h 347"/>
                <a:gd name="T22" fmla="*/ 1 w 223"/>
                <a:gd name="T23" fmla="*/ 1 h 347"/>
                <a:gd name="T24" fmla="*/ 1 w 223"/>
                <a:gd name="T25" fmla="*/ 1 h 347"/>
                <a:gd name="T26" fmla="*/ 1 w 223"/>
                <a:gd name="T27" fmla="*/ 1 h 347"/>
                <a:gd name="T28" fmla="*/ 1 w 223"/>
                <a:gd name="T29" fmla="*/ 1 h 347"/>
                <a:gd name="T30" fmla="*/ 1 w 223"/>
                <a:gd name="T31" fmla="*/ 1 h 347"/>
                <a:gd name="T32" fmla="*/ 1 w 223"/>
                <a:gd name="T33" fmla="*/ 1 h 347"/>
                <a:gd name="T34" fmla="*/ 1 w 223"/>
                <a:gd name="T35" fmla="*/ 1 h 347"/>
                <a:gd name="T36" fmla="*/ 1 w 223"/>
                <a:gd name="T37" fmla="*/ 1 h 347"/>
                <a:gd name="T38" fmla="*/ 1 w 223"/>
                <a:gd name="T39" fmla="*/ 1 h 347"/>
                <a:gd name="T40" fmla="*/ 1 w 223"/>
                <a:gd name="T41" fmla="*/ 1 h 347"/>
                <a:gd name="T42" fmla="*/ 1 w 223"/>
                <a:gd name="T43" fmla="*/ 1 h 347"/>
                <a:gd name="T44" fmla="*/ 1 w 223"/>
                <a:gd name="T45" fmla="*/ 1 h 347"/>
                <a:gd name="T46" fmla="*/ 1 w 223"/>
                <a:gd name="T47" fmla="*/ 1 h 347"/>
                <a:gd name="T48" fmla="*/ 1 w 223"/>
                <a:gd name="T49" fmla="*/ 1 h 347"/>
                <a:gd name="T50" fmla="*/ 1 w 223"/>
                <a:gd name="T51" fmla="*/ 1 h 347"/>
                <a:gd name="T52" fmla="*/ 1 w 223"/>
                <a:gd name="T53" fmla="*/ 1 h 347"/>
                <a:gd name="T54" fmla="*/ 1 w 223"/>
                <a:gd name="T55" fmla="*/ 1 h 347"/>
                <a:gd name="T56" fmla="*/ 1 w 223"/>
                <a:gd name="T57" fmla="*/ 0 h 347"/>
                <a:gd name="T58" fmla="*/ 1 w 223"/>
                <a:gd name="T59" fmla="*/ 1 h 347"/>
                <a:gd name="T60" fmla="*/ 1 w 223"/>
                <a:gd name="T61" fmla="*/ 1 h 347"/>
                <a:gd name="T62" fmla="*/ 1 w 223"/>
                <a:gd name="T63" fmla="*/ 1 h 347"/>
                <a:gd name="T64" fmla="*/ 1 w 223"/>
                <a:gd name="T65" fmla="*/ 1 h 347"/>
                <a:gd name="T66" fmla="*/ 1 w 223"/>
                <a:gd name="T67" fmla="*/ 1 h 347"/>
                <a:gd name="T68" fmla="*/ 1 w 223"/>
                <a:gd name="T69" fmla="*/ 1 h 347"/>
                <a:gd name="T70" fmla="*/ 1 w 223"/>
                <a:gd name="T71" fmla="*/ 1 h 347"/>
                <a:gd name="T72" fmla="*/ 1 w 223"/>
                <a:gd name="T73" fmla="*/ 1 h 347"/>
                <a:gd name="T74" fmla="*/ 1 w 223"/>
                <a:gd name="T75" fmla="*/ 1 h 347"/>
                <a:gd name="T76" fmla="*/ 1 w 223"/>
                <a:gd name="T77" fmla="*/ 1 h 347"/>
                <a:gd name="T78" fmla="*/ 1 w 223"/>
                <a:gd name="T79" fmla="*/ 1 h 347"/>
                <a:gd name="T80" fmla="*/ 1 w 223"/>
                <a:gd name="T81" fmla="*/ 1 h 347"/>
                <a:gd name="T82" fmla="*/ 1 w 223"/>
                <a:gd name="T83" fmla="*/ 1 h 347"/>
                <a:gd name="T84" fmla="*/ 1 w 223"/>
                <a:gd name="T85" fmla="*/ 1 h 347"/>
                <a:gd name="T86" fmla="*/ 1 w 223"/>
                <a:gd name="T87" fmla="*/ 1 h 347"/>
                <a:gd name="T88" fmla="*/ 1 w 223"/>
                <a:gd name="T89" fmla="*/ 1 h 347"/>
                <a:gd name="T90" fmla="*/ 1 w 223"/>
                <a:gd name="T91" fmla="*/ 1 h 347"/>
                <a:gd name="T92" fmla="*/ 0 w 223"/>
                <a:gd name="T93" fmla="*/ 1 h 347"/>
                <a:gd name="T94" fmla="*/ 1 w 223"/>
                <a:gd name="T95" fmla="*/ 1 h 34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3"/>
                <a:gd name="T145" fmla="*/ 0 h 347"/>
                <a:gd name="T146" fmla="*/ 223 w 223"/>
                <a:gd name="T147" fmla="*/ 347 h 34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3" h="347">
                  <a:moveTo>
                    <a:pt x="8" y="299"/>
                  </a:moveTo>
                  <a:lnTo>
                    <a:pt x="12" y="301"/>
                  </a:lnTo>
                  <a:lnTo>
                    <a:pt x="18" y="304"/>
                  </a:lnTo>
                  <a:lnTo>
                    <a:pt x="24" y="306"/>
                  </a:lnTo>
                  <a:lnTo>
                    <a:pt x="31" y="311"/>
                  </a:lnTo>
                  <a:lnTo>
                    <a:pt x="38" y="314"/>
                  </a:lnTo>
                  <a:lnTo>
                    <a:pt x="44" y="317"/>
                  </a:lnTo>
                  <a:lnTo>
                    <a:pt x="48" y="322"/>
                  </a:lnTo>
                  <a:lnTo>
                    <a:pt x="53" y="325"/>
                  </a:lnTo>
                  <a:lnTo>
                    <a:pt x="61" y="331"/>
                  </a:lnTo>
                  <a:lnTo>
                    <a:pt x="70" y="335"/>
                  </a:lnTo>
                  <a:lnTo>
                    <a:pt x="79" y="336"/>
                  </a:lnTo>
                  <a:lnTo>
                    <a:pt x="86" y="336"/>
                  </a:lnTo>
                  <a:lnTo>
                    <a:pt x="92" y="336"/>
                  </a:lnTo>
                  <a:lnTo>
                    <a:pt x="98" y="335"/>
                  </a:lnTo>
                  <a:lnTo>
                    <a:pt x="104" y="336"/>
                  </a:lnTo>
                  <a:lnTo>
                    <a:pt x="108" y="338"/>
                  </a:lnTo>
                  <a:lnTo>
                    <a:pt x="112" y="343"/>
                  </a:lnTo>
                  <a:lnTo>
                    <a:pt x="116" y="346"/>
                  </a:lnTo>
                  <a:lnTo>
                    <a:pt x="122" y="347"/>
                  </a:lnTo>
                  <a:lnTo>
                    <a:pt x="130" y="346"/>
                  </a:lnTo>
                  <a:lnTo>
                    <a:pt x="137" y="344"/>
                  </a:lnTo>
                  <a:lnTo>
                    <a:pt x="144" y="342"/>
                  </a:lnTo>
                  <a:lnTo>
                    <a:pt x="148" y="338"/>
                  </a:lnTo>
                  <a:lnTo>
                    <a:pt x="151" y="335"/>
                  </a:lnTo>
                  <a:lnTo>
                    <a:pt x="153" y="327"/>
                  </a:lnTo>
                  <a:lnTo>
                    <a:pt x="158" y="311"/>
                  </a:lnTo>
                  <a:lnTo>
                    <a:pt x="162" y="296"/>
                  </a:lnTo>
                  <a:lnTo>
                    <a:pt x="167" y="284"/>
                  </a:lnTo>
                  <a:lnTo>
                    <a:pt x="171" y="278"/>
                  </a:lnTo>
                  <a:lnTo>
                    <a:pt x="176" y="274"/>
                  </a:lnTo>
                  <a:lnTo>
                    <a:pt x="181" y="269"/>
                  </a:lnTo>
                  <a:lnTo>
                    <a:pt x="188" y="264"/>
                  </a:lnTo>
                  <a:lnTo>
                    <a:pt x="196" y="258"/>
                  </a:lnTo>
                  <a:lnTo>
                    <a:pt x="204" y="250"/>
                  </a:lnTo>
                  <a:lnTo>
                    <a:pt x="209" y="240"/>
                  </a:lnTo>
                  <a:lnTo>
                    <a:pt x="211" y="230"/>
                  </a:lnTo>
                  <a:lnTo>
                    <a:pt x="209" y="213"/>
                  </a:lnTo>
                  <a:lnTo>
                    <a:pt x="209" y="184"/>
                  </a:lnTo>
                  <a:lnTo>
                    <a:pt x="213" y="151"/>
                  </a:lnTo>
                  <a:lnTo>
                    <a:pt x="221" y="117"/>
                  </a:lnTo>
                  <a:lnTo>
                    <a:pt x="220" y="116"/>
                  </a:lnTo>
                  <a:lnTo>
                    <a:pt x="219" y="115"/>
                  </a:lnTo>
                  <a:lnTo>
                    <a:pt x="216" y="114"/>
                  </a:lnTo>
                  <a:lnTo>
                    <a:pt x="213" y="113"/>
                  </a:lnTo>
                  <a:lnTo>
                    <a:pt x="216" y="106"/>
                  </a:lnTo>
                  <a:lnTo>
                    <a:pt x="220" y="99"/>
                  </a:lnTo>
                  <a:lnTo>
                    <a:pt x="223" y="93"/>
                  </a:lnTo>
                  <a:lnTo>
                    <a:pt x="223" y="87"/>
                  </a:lnTo>
                  <a:lnTo>
                    <a:pt x="219" y="78"/>
                  </a:lnTo>
                  <a:lnTo>
                    <a:pt x="212" y="63"/>
                  </a:lnTo>
                  <a:lnTo>
                    <a:pt x="203" y="47"/>
                  </a:lnTo>
                  <a:lnTo>
                    <a:pt x="196" y="37"/>
                  </a:lnTo>
                  <a:lnTo>
                    <a:pt x="190" y="29"/>
                  </a:lnTo>
                  <a:lnTo>
                    <a:pt x="183" y="18"/>
                  </a:lnTo>
                  <a:lnTo>
                    <a:pt x="177" y="9"/>
                  </a:lnTo>
                  <a:lnTo>
                    <a:pt x="174" y="2"/>
                  </a:lnTo>
                  <a:lnTo>
                    <a:pt x="171" y="0"/>
                  </a:lnTo>
                  <a:lnTo>
                    <a:pt x="169" y="1"/>
                  </a:lnTo>
                  <a:lnTo>
                    <a:pt x="166" y="3"/>
                  </a:lnTo>
                  <a:lnTo>
                    <a:pt x="165" y="7"/>
                  </a:lnTo>
                  <a:lnTo>
                    <a:pt x="160" y="11"/>
                  </a:lnTo>
                  <a:lnTo>
                    <a:pt x="155" y="17"/>
                  </a:lnTo>
                  <a:lnTo>
                    <a:pt x="151" y="20"/>
                  </a:lnTo>
                  <a:lnTo>
                    <a:pt x="150" y="24"/>
                  </a:lnTo>
                  <a:lnTo>
                    <a:pt x="150" y="26"/>
                  </a:lnTo>
                  <a:lnTo>
                    <a:pt x="150" y="29"/>
                  </a:lnTo>
                  <a:lnTo>
                    <a:pt x="147" y="30"/>
                  </a:lnTo>
                  <a:lnTo>
                    <a:pt x="145" y="30"/>
                  </a:lnTo>
                  <a:lnTo>
                    <a:pt x="142" y="29"/>
                  </a:lnTo>
                  <a:lnTo>
                    <a:pt x="138" y="30"/>
                  </a:lnTo>
                  <a:lnTo>
                    <a:pt x="133" y="33"/>
                  </a:lnTo>
                  <a:lnTo>
                    <a:pt x="130" y="37"/>
                  </a:lnTo>
                  <a:lnTo>
                    <a:pt x="127" y="40"/>
                  </a:lnTo>
                  <a:lnTo>
                    <a:pt x="121" y="45"/>
                  </a:lnTo>
                  <a:lnTo>
                    <a:pt x="113" y="53"/>
                  </a:lnTo>
                  <a:lnTo>
                    <a:pt x="102" y="61"/>
                  </a:lnTo>
                  <a:lnTo>
                    <a:pt x="93" y="70"/>
                  </a:lnTo>
                  <a:lnTo>
                    <a:pt x="83" y="80"/>
                  </a:lnTo>
                  <a:lnTo>
                    <a:pt x="75" y="91"/>
                  </a:lnTo>
                  <a:lnTo>
                    <a:pt x="68" y="100"/>
                  </a:lnTo>
                  <a:lnTo>
                    <a:pt x="63" y="109"/>
                  </a:lnTo>
                  <a:lnTo>
                    <a:pt x="59" y="118"/>
                  </a:lnTo>
                  <a:lnTo>
                    <a:pt x="54" y="129"/>
                  </a:lnTo>
                  <a:lnTo>
                    <a:pt x="49" y="138"/>
                  </a:lnTo>
                  <a:lnTo>
                    <a:pt x="45" y="149"/>
                  </a:lnTo>
                  <a:lnTo>
                    <a:pt x="41" y="163"/>
                  </a:lnTo>
                  <a:lnTo>
                    <a:pt x="37" y="177"/>
                  </a:lnTo>
                  <a:lnTo>
                    <a:pt x="32" y="194"/>
                  </a:lnTo>
                  <a:lnTo>
                    <a:pt x="24" y="226"/>
                  </a:lnTo>
                  <a:lnTo>
                    <a:pt x="16" y="251"/>
                  </a:lnTo>
                  <a:lnTo>
                    <a:pt x="9" y="268"/>
                  </a:lnTo>
                  <a:lnTo>
                    <a:pt x="3" y="277"/>
                  </a:lnTo>
                  <a:lnTo>
                    <a:pt x="0" y="283"/>
                  </a:lnTo>
                  <a:lnTo>
                    <a:pt x="0" y="289"/>
                  </a:lnTo>
                  <a:lnTo>
                    <a:pt x="2" y="294"/>
                  </a:lnTo>
                  <a:lnTo>
                    <a:pt x="8" y="29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26" name="Freeform 284"/>
            <p:cNvSpPr>
              <a:spLocks/>
            </p:cNvSpPr>
            <p:nvPr/>
          </p:nvSpPr>
          <p:spPr bwMode="auto">
            <a:xfrm flipH="1">
              <a:off x="2302" y="2448"/>
              <a:ext cx="28" cy="64"/>
            </a:xfrm>
            <a:custGeom>
              <a:avLst/>
              <a:gdLst>
                <a:gd name="T0" fmla="*/ 1 w 55"/>
                <a:gd name="T1" fmla="*/ 0 h 129"/>
                <a:gd name="T2" fmla="*/ 0 w 55"/>
                <a:gd name="T3" fmla="*/ 0 h 129"/>
                <a:gd name="T4" fmla="*/ 1 w 55"/>
                <a:gd name="T5" fmla="*/ 0 h 129"/>
                <a:gd name="T6" fmla="*/ 1 w 55"/>
                <a:gd name="T7" fmla="*/ 0 h 129"/>
                <a:gd name="T8" fmla="*/ 1 w 55"/>
                <a:gd name="T9" fmla="*/ 0 h 129"/>
                <a:gd name="T10" fmla="*/ 1 w 55"/>
                <a:gd name="T11" fmla="*/ 0 h 129"/>
                <a:gd name="T12" fmla="*/ 1 w 55"/>
                <a:gd name="T13" fmla="*/ 0 h 129"/>
                <a:gd name="T14" fmla="*/ 1 w 55"/>
                <a:gd name="T15" fmla="*/ 0 h 129"/>
                <a:gd name="T16" fmla="*/ 1 w 55"/>
                <a:gd name="T17" fmla="*/ 0 h 129"/>
                <a:gd name="T18" fmla="*/ 1 w 55"/>
                <a:gd name="T19" fmla="*/ 0 h 129"/>
                <a:gd name="T20" fmla="*/ 1 w 55"/>
                <a:gd name="T21" fmla="*/ 0 h 129"/>
                <a:gd name="T22" fmla="*/ 1 w 55"/>
                <a:gd name="T23" fmla="*/ 0 h 129"/>
                <a:gd name="T24" fmla="*/ 1 w 55"/>
                <a:gd name="T25" fmla="*/ 0 h 129"/>
                <a:gd name="T26" fmla="*/ 1 w 55"/>
                <a:gd name="T27" fmla="*/ 0 h 129"/>
                <a:gd name="T28" fmla="*/ 1 w 55"/>
                <a:gd name="T29" fmla="*/ 0 h 129"/>
                <a:gd name="T30" fmla="*/ 1 w 55"/>
                <a:gd name="T31" fmla="*/ 0 h 129"/>
                <a:gd name="T32" fmla="*/ 1 w 55"/>
                <a:gd name="T33" fmla="*/ 0 h 129"/>
                <a:gd name="T34" fmla="*/ 1 w 55"/>
                <a:gd name="T35" fmla="*/ 0 h 129"/>
                <a:gd name="T36" fmla="*/ 1 w 55"/>
                <a:gd name="T37" fmla="*/ 0 h 129"/>
                <a:gd name="T38" fmla="*/ 1 w 55"/>
                <a:gd name="T39" fmla="*/ 0 h 129"/>
                <a:gd name="T40" fmla="*/ 1 w 55"/>
                <a:gd name="T41" fmla="*/ 0 h 129"/>
                <a:gd name="T42" fmla="*/ 1 w 55"/>
                <a:gd name="T43" fmla="*/ 0 h 129"/>
                <a:gd name="T44" fmla="*/ 1 w 55"/>
                <a:gd name="T45" fmla="*/ 0 h 129"/>
                <a:gd name="T46" fmla="*/ 1 w 55"/>
                <a:gd name="T47" fmla="*/ 0 h 129"/>
                <a:gd name="T48" fmla="*/ 1 w 55"/>
                <a:gd name="T49" fmla="*/ 0 h 129"/>
                <a:gd name="T50" fmla="*/ 1 w 55"/>
                <a:gd name="T51" fmla="*/ 0 h 129"/>
                <a:gd name="T52" fmla="*/ 1 w 55"/>
                <a:gd name="T53" fmla="*/ 0 h 129"/>
                <a:gd name="T54" fmla="*/ 1 w 55"/>
                <a:gd name="T55" fmla="*/ 0 h 129"/>
                <a:gd name="T56" fmla="*/ 1 w 55"/>
                <a:gd name="T57" fmla="*/ 0 h 129"/>
                <a:gd name="T58" fmla="*/ 1 w 55"/>
                <a:gd name="T59" fmla="*/ 0 h 129"/>
                <a:gd name="T60" fmla="*/ 1 w 55"/>
                <a:gd name="T61" fmla="*/ 0 h 129"/>
                <a:gd name="T62" fmla="*/ 1 w 55"/>
                <a:gd name="T63" fmla="*/ 0 h 129"/>
                <a:gd name="T64" fmla="*/ 1 w 55"/>
                <a:gd name="T65" fmla="*/ 0 h 129"/>
                <a:gd name="T66" fmla="*/ 1 w 55"/>
                <a:gd name="T67" fmla="*/ 0 h 129"/>
                <a:gd name="T68" fmla="*/ 1 w 55"/>
                <a:gd name="T69" fmla="*/ 0 h 129"/>
                <a:gd name="T70" fmla="*/ 1 w 55"/>
                <a:gd name="T71" fmla="*/ 0 h 129"/>
                <a:gd name="T72" fmla="*/ 1 w 55"/>
                <a:gd name="T73" fmla="*/ 0 h 129"/>
                <a:gd name="T74" fmla="*/ 1 w 55"/>
                <a:gd name="T75" fmla="*/ 0 h 129"/>
                <a:gd name="T76" fmla="*/ 1 w 55"/>
                <a:gd name="T77" fmla="*/ 0 h 129"/>
                <a:gd name="T78" fmla="*/ 1 w 55"/>
                <a:gd name="T79" fmla="*/ 0 h 129"/>
                <a:gd name="T80" fmla="*/ 1 w 55"/>
                <a:gd name="T81" fmla="*/ 0 h 129"/>
                <a:gd name="T82" fmla="*/ 1 w 55"/>
                <a:gd name="T83" fmla="*/ 0 h 129"/>
                <a:gd name="T84" fmla="*/ 1 w 55"/>
                <a:gd name="T85" fmla="*/ 0 h 129"/>
                <a:gd name="T86" fmla="*/ 1 w 55"/>
                <a:gd name="T87" fmla="*/ 0 h 129"/>
                <a:gd name="T88" fmla="*/ 1 w 55"/>
                <a:gd name="T89" fmla="*/ 0 h 129"/>
                <a:gd name="T90" fmla="*/ 1 w 55"/>
                <a:gd name="T91" fmla="*/ 0 h 129"/>
                <a:gd name="T92" fmla="*/ 1 w 55"/>
                <a:gd name="T93" fmla="*/ 0 h 129"/>
                <a:gd name="T94" fmla="*/ 1 w 55"/>
                <a:gd name="T95" fmla="*/ 0 h 129"/>
                <a:gd name="T96" fmla="*/ 1 w 55"/>
                <a:gd name="T97" fmla="*/ 0 h 1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5"/>
                <a:gd name="T148" fmla="*/ 0 h 129"/>
                <a:gd name="T149" fmla="*/ 55 w 55"/>
                <a:gd name="T150" fmla="*/ 129 h 1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5" h="129">
                  <a:moveTo>
                    <a:pt x="1" y="13"/>
                  </a:moveTo>
                  <a:lnTo>
                    <a:pt x="0" y="8"/>
                  </a:lnTo>
                  <a:lnTo>
                    <a:pt x="1" y="5"/>
                  </a:lnTo>
                  <a:lnTo>
                    <a:pt x="3" y="3"/>
                  </a:lnTo>
                  <a:lnTo>
                    <a:pt x="6" y="0"/>
                  </a:lnTo>
                  <a:lnTo>
                    <a:pt x="10" y="0"/>
                  </a:lnTo>
                  <a:lnTo>
                    <a:pt x="13" y="1"/>
                  </a:lnTo>
                  <a:lnTo>
                    <a:pt x="17" y="4"/>
                  </a:lnTo>
                  <a:lnTo>
                    <a:pt x="19" y="7"/>
                  </a:lnTo>
                  <a:lnTo>
                    <a:pt x="21" y="11"/>
                  </a:lnTo>
                  <a:lnTo>
                    <a:pt x="25" y="18"/>
                  </a:lnTo>
                  <a:lnTo>
                    <a:pt x="31" y="26"/>
                  </a:lnTo>
                  <a:lnTo>
                    <a:pt x="36" y="35"/>
                  </a:lnTo>
                  <a:lnTo>
                    <a:pt x="43" y="45"/>
                  </a:lnTo>
                  <a:lnTo>
                    <a:pt x="48" y="53"/>
                  </a:lnTo>
                  <a:lnTo>
                    <a:pt x="53" y="60"/>
                  </a:lnTo>
                  <a:lnTo>
                    <a:pt x="54" y="64"/>
                  </a:lnTo>
                  <a:lnTo>
                    <a:pt x="54" y="70"/>
                  </a:lnTo>
                  <a:lnTo>
                    <a:pt x="55" y="81"/>
                  </a:lnTo>
                  <a:lnTo>
                    <a:pt x="55" y="90"/>
                  </a:lnTo>
                  <a:lnTo>
                    <a:pt x="55" y="97"/>
                  </a:lnTo>
                  <a:lnTo>
                    <a:pt x="55" y="100"/>
                  </a:lnTo>
                  <a:lnTo>
                    <a:pt x="55" y="103"/>
                  </a:lnTo>
                  <a:lnTo>
                    <a:pt x="54" y="106"/>
                  </a:lnTo>
                  <a:lnTo>
                    <a:pt x="51" y="108"/>
                  </a:lnTo>
                  <a:lnTo>
                    <a:pt x="48" y="114"/>
                  </a:lnTo>
                  <a:lnTo>
                    <a:pt x="42" y="121"/>
                  </a:lnTo>
                  <a:lnTo>
                    <a:pt x="36" y="128"/>
                  </a:lnTo>
                  <a:lnTo>
                    <a:pt x="31" y="129"/>
                  </a:lnTo>
                  <a:lnTo>
                    <a:pt x="28" y="127"/>
                  </a:lnTo>
                  <a:lnTo>
                    <a:pt x="28" y="123"/>
                  </a:lnTo>
                  <a:lnTo>
                    <a:pt x="30" y="120"/>
                  </a:lnTo>
                  <a:lnTo>
                    <a:pt x="30" y="117"/>
                  </a:lnTo>
                  <a:lnTo>
                    <a:pt x="31" y="113"/>
                  </a:lnTo>
                  <a:lnTo>
                    <a:pt x="32" y="108"/>
                  </a:lnTo>
                  <a:lnTo>
                    <a:pt x="34" y="104"/>
                  </a:lnTo>
                  <a:lnTo>
                    <a:pt x="34" y="100"/>
                  </a:lnTo>
                  <a:lnTo>
                    <a:pt x="33" y="96"/>
                  </a:lnTo>
                  <a:lnTo>
                    <a:pt x="31" y="88"/>
                  </a:lnTo>
                  <a:lnTo>
                    <a:pt x="28" y="80"/>
                  </a:lnTo>
                  <a:lnTo>
                    <a:pt x="25" y="73"/>
                  </a:lnTo>
                  <a:lnTo>
                    <a:pt x="20" y="66"/>
                  </a:lnTo>
                  <a:lnTo>
                    <a:pt x="15" y="57"/>
                  </a:lnTo>
                  <a:lnTo>
                    <a:pt x="10" y="47"/>
                  </a:lnTo>
                  <a:lnTo>
                    <a:pt x="6" y="41"/>
                  </a:lnTo>
                  <a:lnTo>
                    <a:pt x="5" y="34"/>
                  </a:lnTo>
                  <a:lnTo>
                    <a:pt x="4" y="26"/>
                  </a:lnTo>
                  <a:lnTo>
                    <a:pt x="2" y="18"/>
                  </a:lnTo>
                  <a:lnTo>
                    <a:pt x="1" y="13"/>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27" name="Freeform 285"/>
            <p:cNvSpPr>
              <a:spLocks/>
            </p:cNvSpPr>
            <p:nvPr/>
          </p:nvSpPr>
          <p:spPr bwMode="auto">
            <a:xfrm flipH="1">
              <a:off x="2320" y="2448"/>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0 w 19"/>
                <a:gd name="T23" fmla="*/ 0 h 20"/>
                <a:gd name="T24" fmla="*/ 1 w 19"/>
                <a:gd name="T25" fmla="*/ 0 h 20"/>
                <a:gd name="T26" fmla="*/ 1 w 19"/>
                <a:gd name="T27" fmla="*/ 0 h 20"/>
                <a:gd name="T28" fmla="*/ 1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12" y="20"/>
                  </a:moveTo>
                  <a:lnTo>
                    <a:pt x="16" y="18"/>
                  </a:lnTo>
                  <a:lnTo>
                    <a:pt x="18" y="15"/>
                  </a:lnTo>
                  <a:lnTo>
                    <a:pt x="19" y="12"/>
                  </a:lnTo>
                  <a:lnTo>
                    <a:pt x="19" y="7"/>
                  </a:lnTo>
                  <a:lnTo>
                    <a:pt x="17" y="4"/>
                  </a:lnTo>
                  <a:lnTo>
                    <a:pt x="15" y="1"/>
                  </a:lnTo>
                  <a:lnTo>
                    <a:pt x="11" y="0"/>
                  </a:lnTo>
                  <a:lnTo>
                    <a:pt x="6" y="1"/>
                  </a:lnTo>
                  <a:lnTo>
                    <a:pt x="3" y="3"/>
                  </a:lnTo>
                  <a:lnTo>
                    <a:pt x="1" y="6"/>
                  </a:lnTo>
                  <a:lnTo>
                    <a:pt x="0" y="9"/>
                  </a:lnTo>
                  <a:lnTo>
                    <a:pt x="1" y="13"/>
                  </a:lnTo>
                  <a:lnTo>
                    <a:pt x="2" y="16"/>
                  </a:lnTo>
                  <a:lnTo>
                    <a:pt x="5" y="19"/>
                  </a:lnTo>
                  <a:lnTo>
                    <a:pt x="9" y="20"/>
                  </a:lnTo>
                  <a:lnTo>
                    <a:pt x="12" y="2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28" name="Freeform 286"/>
            <p:cNvSpPr>
              <a:spLocks/>
            </p:cNvSpPr>
            <p:nvPr/>
          </p:nvSpPr>
          <p:spPr bwMode="auto">
            <a:xfrm flipH="1">
              <a:off x="2245" y="2266"/>
              <a:ext cx="98" cy="192"/>
            </a:xfrm>
            <a:custGeom>
              <a:avLst/>
              <a:gdLst>
                <a:gd name="T0" fmla="*/ 1 w 196"/>
                <a:gd name="T1" fmla="*/ 1 h 383"/>
                <a:gd name="T2" fmla="*/ 1 w 196"/>
                <a:gd name="T3" fmla="*/ 1 h 383"/>
                <a:gd name="T4" fmla="*/ 1 w 196"/>
                <a:gd name="T5" fmla="*/ 1 h 383"/>
                <a:gd name="T6" fmla="*/ 1 w 196"/>
                <a:gd name="T7" fmla="*/ 1 h 383"/>
                <a:gd name="T8" fmla="*/ 1 w 196"/>
                <a:gd name="T9" fmla="*/ 1 h 383"/>
                <a:gd name="T10" fmla="*/ 1 w 196"/>
                <a:gd name="T11" fmla="*/ 1 h 383"/>
                <a:gd name="T12" fmla="*/ 1 w 196"/>
                <a:gd name="T13" fmla="*/ 1 h 383"/>
                <a:gd name="T14" fmla="*/ 1 w 196"/>
                <a:gd name="T15" fmla="*/ 1 h 383"/>
                <a:gd name="T16" fmla="*/ 1 w 196"/>
                <a:gd name="T17" fmla="*/ 1 h 383"/>
                <a:gd name="T18" fmla="*/ 1 w 196"/>
                <a:gd name="T19" fmla="*/ 1 h 383"/>
                <a:gd name="T20" fmla="*/ 1 w 196"/>
                <a:gd name="T21" fmla="*/ 1 h 383"/>
                <a:gd name="T22" fmla="*/ 1 w 196"/>
                <a:gd name="T23" fmla="*/ 1 h 383"/>
                <a:gd name="T24" fmla="*/ 1 w 196"/>
                <a:gd name="T25" fmla="*/ 1 h 383"/>
                <a:gd name="T26" fmla="*/ 1 w 196"/>
                <a:gd name="T27" fmla="*/ 1 h 383"/>
                <a:gd name="T28" fmla="*/ 1 w 196"/>
                <a:gd name="T29" fmla="*/ 1 h 383"/>
                <a:gd name="T30" fmla="*/ 1 w 196"/>
                <a:gd name="T31" fmla="*/ 1 h 383"/>
                <a:gd name="T32" fmla="*/ 1 w 196"/>
                <a:gd name="T33" fmla="*/ 1 h 383"/>
                <a:gd name="T34" fmla="*/ 1 w 196"/>
                <a:gd name="T35" fmla="*/ 1 h 383"/>
                <a:gd name="T36" fmla="*/ 1 w 196"/>
                <a:gd name="T37" fmla="*/ 1 h 383"/>
                <a:gd name="T38" fmla="*/ 1 w 196"/>
                <a:gd name="T39" fmla="*/ 1 h 383"/>
                <a:gd name="T40" fmla="*/ 1 w 196"/>
                <a:gd name="T41" fmla="*/ 1 h 383"/>
                <a:gd name="T42" fmla="*/ 1 w 196"/>
                <a:gd name="T43" fmla="*/ 1 h 383"/>
                <a:gd name="T44" fmla="*/ 1 w 196"/>
                <a:gd name="T45" fmla="*/ 1 h 383"/>
                <a:gd name="T46" fmla="*/ 1 w 196"/>
                <a:gd name="T47" fmla="*/ 1 h 383"/>
                <a:gd name="T48" fmla="*/ 1 w 196"/>
                <a:gd name="T49" fmla="*/ 1 h 383"/>
                <a:gd name="T50" fmla="*/ 1 w 196"/>
                <a:gd name="T51" fmla="*/ 1 h 383"/>
                <a:gd name="T52" fmla="*/ 1 w 196"/>
                <a:gd name="T53" fmla="*/ 1 h 383"/>
                <a:gd name="T54" fmla="*/ 1 w 196"/>
                <a:gd name="T55" fmla="*/ 1 h 383"/>
                <a:gd name="T56" fmla="*/ 1 w 196"/>
                <a:gd name="T57" fmla="*/ 1 h 383"/>
                <a:gd name="T58" fmla="*/ 1 w 196"/>
                <a:gd name="T59" fmla="*/ 1 h 383"/>
                <a:gd name="T60" fmla="*/ 1 w 196"/>
                <a:gd name="T61" fmla="*/ 1 h 383"/>
                <a:gd name="T62" fmla="*/ 1 w 196"/>
                <a:gd name="T63" fmla="*/ 1 h 383"/>
                <a:gd name="T64" fmla="*/ 1 w 196"/>
                <a:gd name="T65" fmla="*/ 1 h 383"/>
                <a:gd name="T66" fmla="*/ 1 w 196"/>
                <a:gd name="T67" fmla="*/ 1 h 383"/>
                <a:gd name="T68" fmla="*/ 1 w 196"/>
                <a:gd name="T69" fmla="*/ 1 h 383"/>
                <a:gd name="T70" fmla="*/ 1 w 196"/>
                <a:gd name="T71" fmla="*/ 1 h 383"/>
                <a:gd name="T72" fmla="*/ 1 w 196"/>
                <a:gd name="T73" fmla="*/ 1 h 383"/>
                <a:gd name="T74" fmla="*/ 1 w 196"/>
                <a:gd name="T75" fmla="*/ 1 h 383"/>
                <a:gd name="T76" fmla="*/ 1 w 196"/>
                <a:gd name="T77" fmla="*/ 1 h 383"/>
                <a:gd name="T78" fmla="*/ 1 w 196"/>
                <a:gd name="T79" fmla="*/ 1 h 38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6"/>
                <a:gd name="T121" fmla="*/ 0 h 383"/>
                <a:gd name="T122" fmla="*/ 196 w 196"/>
                <a:gd name="T123" fmla="*/ 383 h 38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6" h="383">
                  <a:moveTo>
                    <a:pt x="0" y="249"/>
                  </a:moveTo>
                  <a:lnTo>
                    <a:pt x="1" y="233"/>
                  </a:lnTo>
                  <a:lnTo>
                    <a:pt x="2" y="211"/>
                  </a:lnTo>
                  <a:lnTo>
                    <a:pt x="4" y="191"/>
                  </a:lnTo>
                  <a:lnTo>
                    <a:pt x="2" y="178"/>
                  </a:lnTo>
                  <a:lnTo>
                    <a:pt x="2" y="172"/>
                  </a:lnTo>
                  <a:lnTo>
                    <a:pt x="2" y="168"/>
                  </a:lnTo>
                  <a:lnTo>
                    <a:pt x="5" y="162"/>
                  </a:lnTo>
                  <a:lnTo>
                    <a:pt x="8" y="157"/>
                  </a:lnTo>
                  <a:lnTo>
                    <a:pt x="12" y="154"/>
                  </a:lnTo>
                  <a:lnTo>
                    <a:pt x="16" y="148"/>
                  </a:lnTo>
                  <a:lnTo>
                    <a:pt x="22" y="140"/>
                  </a:lnTo>
                  <a:lnTo>
                    <a:pt x="28" y="131"/>
                  </a:lnTo>
                  <a:lnTo>
                    <a:pt x="35" y="123"/>
                  </a:lnTo>
                  <a:lnTo>
                    <a:pt x="42" y="115"/>
                  </a:lnTo>
                  <a:lnTo>
                    <a:pt x="46" y="107"/>
                  </a:lnTo>
                  <a:lnTo>
                    <a:pt x="51" y="102"/>
                  </a:lnTo>
                  <a:lnTo>
                    <a:pt x="57" y="95"/>
                  </a:lnTo>
                  <a:lnTo>
                    <a:pt x="66" y="85"/>
                  </a:lnTo>
                  <a:lnTo>
                    <a:pt x="78" y="71"/>
                  </a:lnTo>
                  <a:lnTo>
                    <a:pt x="92" y="57"/>
                  </a:lnTo>
                  <a:lnTo>
                    <a:pt x="105" y="43"/>
                  </a:lnTo>
                  <a:lnTo>
                    <a:pt x="116" y="31"/>
                  </a:lnTo>
                  <a:lnTo>
                    <a:pt x="126" y="22"/>
                  </a:lnTo>
                  <a:lnTo>
                    <a:pt x="130" y="16"/>
                  </a:lnTo>
                  <a:lnTo>
                    <a:pt x="144" y="4"/>
                  </a:lnTo>
                  <a:lnTo>
                    <a:pt x="159" y="0"/>
                  </a:lnTo>
                  <a:lnTo>
                    <a:pt x="172" y="2"/>
                  </a:lnTo>
                  <a:lnTo>
                    <a:pt x="183" y="9"/>
                  </a:lnTo>
                  <a:lnTo>
                    <a:pt x="191" y="19"/>
                  </a:lnTo>
                  <a:lnTo>
                    <a:pt x="196" y="33"/>
                  </a:lnTo>
                  <a:lnTo>
                    <a:pt x="194" y="48"/>
                  </a:lnTo>
                  <a:lnTo>
                    <a:pt x="186" y="63"/>
                  </a:lnTo>
                  <a:lnTo>
                    <a:pt x="180" y="70"/>
                  </a:lnTo>
                  <a:lnTo>
                    <a:pt x="174" y="76"/>
                  </a:lnTo>
                  <a:lnTo>
                    <a:pt x="167" y="81"/>
                  </a:lnTo>
                  <a:lnTo>
                    <a:pt x="161" y="87"/>
                  </a:lnTo>
                  <a:lnTo>
                    <a:pt x="153" y="93"/>
                  </a:lnTo>
                  <a:lnTo>
                    <a:pt x="145" y="99"/>
                  </a:lnTo>
                  <a:lnTo>
                    <a:pt x="137" y="107"/>
                  </a:lnTo>
                  <a:lnTo>
                    <a:pt x="129" y="115"/>
                  </a:lnTo>
                  <a:lnTo>
                    <a:pt x="120" y="125"/>
                  </a:lnTo>
                  <a:lnTo>
                    <a:pt x="110" y="134"/>
                  </a:lnTo>
                  <a:lnTo>
                    <a:pt x="99" y="145"/>
                  </a:lnTo>
                  <a:lnTo>
                    <a:pt x="89" y="154"/>
                  </a:lnTo>
                  <a:lnTo>
                    <a:pt x="80" y="163"/>
                  </a:lnTo>
                  <a:lnTo>
                    <a:pt x="71" y="170"/>
                  </a:lnTo>
                  <a:lnTo>
                    <a:pt x="65" y="175"/>
                  </a:lnTo>
                  <a:lnTo>
                    <a:pt x="61" y="178"/>
                  </a:lnTo>
                  <a:lnTo>
                    <a:pt x="58" y="182"/>
                  </a:lnTo>
                  <a:lnTo>
                    <a:pt x="55" y="185"/>
                  </a:lnTo>
                  <a:lnTo>
                    <a:pt x="54" y="188"/>
                  </a:lnTo>
                  <a:lnTo>
                    <a:pt x="54" y="193"/>
                  </a:lnTo>
                  <a:lnTo>
                    <a:pt x="55" y="200"/>
                  </a:lnTo>
                  <a:lnTo>
                    <a:pt x="57" y="211"/>
                  </a:lnTo>
                  <a:lnTo>
                    <a:pt x="55" y="228"/>
                  </a:lnTo>
                  <a:lnTo>
                    <a:pt x="53" y="246"/>
                  </a:lnTo>
                  <a:lnTo>
                    <a:pt x="51" y="269"/>
                  </a:lnTo>
                  <a:lnTo>
                    <a:pt x="48" y="296"/>
                  </a:lnTo>
                  <a:lnTo>
                    <a:pt x="47" y="322"/>
                  </a:lnTo>
                  <a:lnTo>
                    <a:pt x="47" y="345"/>
                  </a:lnTo>
                  <a:lnTo>
                    <a:pt x="48" y="352"/>
                  </a:lnTo>
                  <a:lnTo>
                    <a:pt x="48" y="360"/>
                  </a:lnTo>
                  <a:lnTo>
                    <a:pt x="48" y="367"/>
                  </a:lnTo>
                  <a:lnTo>
                    <a:pt x="48" y="371"/>
                  </a:lnTo>
                  <a:lnTo>
                    <a:pt x="48" y="374"/>
                  </a:lnTo>
                  <a:lnTo>
                    <a:pt x="47" y="375"/>
                  </a:lnTo>
                  <a:lnTo>
                    <a:pt x="46" y="377"/>
                  </a:lnTo>
                  <a:lnTo>
                    <a:pt x="45" y="380"/>
                  </a:lnTo>
                  <a:lnTo>
                    <a:pt x="42" y="382"/>
                  </a:lnTo>
                  <a:lnTo>
                    <a:pt x="38" y="383"/>
                  </a:lnTo>
                  <a:lnTo>
                    <a:pt x="35" y="383"/>
                  </a:lnTo>
                  <a:lnTo>
                    <a:pt x="31" y="381"/>
                  </a:lnTo>
                  <a:lnTo>
                    <a:pt x="30" y="380"/>
                  </a:lnTo>
                  <a:lnTo>
                    <a:pt x="29" y="378"/>
                  </a:lnTo>
                  <a:lnTo>
                    <a:pt x="28" y="376"/>
                  </a:lnTo>
                  <a:lnTo>
                    <a:pt x="28" y="375"/>
                  </a:lnTo>
                  <a:lnTo>
                    <a:pt x="23" y="362"/>
                  </a:lnTo>
                  <a:lnTo>
                    <a:pt x="15" y="334"/>
                  </a:lnTo>
                  <a:lnTo>
                    <a:pt x="6" y="296"/>
                  </a:lnTo>
                  <a:lnTo>
                    <a:pt x="0" y="249"/>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29" name="Freeform 287"/>
            <p:cNvSpPr>
              <a:spLocks/>
            </p:cNvSpPr>
            <p:nvPr/>
          </p:nvSpPr>
          <p:spPr bwMode="auto">
            <a:xfrm flipH="1">
              <a:off x="2319" y="2448"/>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1 w 19"/>
                <a:gd name="T23" fmla="*/ 0 h 20"/>
                <a:gd name="T24" fmla="*/ 1 w 19"/>
                <a:gd name="T25" fmla="*/ 0 h 20"/>
                <a:gd name="T26" fmla="*/ 0 w 19"/>
                <a:gd name="T27" fmla="*/ 0 h 20"/>
                <a:gd name="T28" fmla="*/ 0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3" y="18"/>
                  </a:moveTo>
                  <a:lnTo>
                    <a:pt x="7" y="20"/>
                  </a:lnTo>
                  <a:lnTo>
                    <a:pt x="10" y="20"/>
                  </a:lnTo>
                  <a:lnTo>
                    <a:pt x="14" y="19"/>
                  </a:lnTo>
                  <a:lnTo>
                    <a:pt x="17" y="16"/>
                  </a:lnTo>
                  <a:lnTo>
                    <a:pt x="19" y="13"/>
                  </a:lnTo>
                  <a:lnTo>
                    <a:pt x="19" y="9"/>
                  </a:lnTo>
                  <a:lnTo>
                    <a:pt x="17" y="6"/>
                  </a:lnTo>
                  <a:lnTo>
                    <a:pt x="15" y="3"/>
                  </a:lnTo>
                  <a:lnTo>
                    <a:pt x="11" y="0"/>
                  </a:lnTo>
                  <a:lnTo>
                    <a:pt x="8" y="0"/>
                  </a:lnTo>
                  <a:lnTo>
                    <a:pt x="4" y="1"/>
                  </a:lnTo>
                  <a:lnTo>
                    <a:pt x="2" y="4"/>
                  </a:lnTo>
                  <a:lnTo>
                    <a:pt x="0" y="7"/>
                  </a:lnTo>
                  <a:lnTo>
                    <a:pt x="0" y="11"/>
                  </a:lnTo>
                  <a:lnTo>
                    <a:pt x="1" y="14"/>
                  </a:lnTo>
                  <a:lnTo>
                    <a:pt x="3" y="18"/>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30" name="Freeform 288"/>
            <p:cNvSpPr>
              <a:spLocks/>
            </p:cNvSpPr>
            <p:nvPr/>
          </p:nvSpPr>
          <p:spPr bwMode="auto">
            <a:xfrm flipH="1">
              <a:off x="2262" y="2281"/>
              <a:ext cx="10" cy="10"/>
            </a:xfrm>
            <a:custGeom>
              <a:avLst/>
              <a:gdLst>
                <a:gd name="T0" fmla="*/ 1 w 19"/>
                <a:gd name="T1" fmla="*/ 1 h 18"/>
                <a:gd name="T2" fmla="*/ 1 w 19"/>
                <a:gd name="T3" fmla="*/ 1 h 18"/>
                <a:gd name="T4" fmla="*/ 1 w 19"/>
                <a:gd name="T5" fmla="*/ 1 h 18"/>
                <a:gd name="T6" fmla="*/ 1 w 19"/>
                <a:gd name="T7" fmla="*/ 1 h 18"/>
                <a:gd name="T8" fmla="*/ 1 w 19"/>
                <a:gd name="T9" fmla="*/ 1 h 18"/>
                <a:gd name="T10" fmla="*/ 1 w 19"/>
                <a:gd name="T11" fmla="*/ 1 h 18"/>
                <a:gd name="T12" fmla="*/ 1 w 19"/>
                <a:gd name="T13" fmla="*/ 1 h 18"/>
                <a:gd name="T14" fmla="*/ 1 w 19"/>
                <a:gd name="T15" fmla="*/ 1 h 18"/>
                <a:gd name="T16" fmla="*/ 1 w 19"/>
                <a:gd name="T17" fmla="*/ 1 h 18"/>
                <a:gd name="T18" fmla="*/ 1 w 19"/>
                <a:gd name="T19" fmla="*/ 0 h 18"/>
                <a:gd name="T20" fmla="*/ 1 w 19"/>
                <a:gd name="T21" fmla="*/ 0 h 18"/>
                <a:gd name="T22" fmla="*/ 1 w 19"/>
                <a:gd name="T23" fmla="*/ 1 h 18"/>
                <a:gd name="T24" fmla="*/ 1 w 19"/>
                <a:gd name="T25" fmla="*/ 1 h 18"/>
                <a:gd name="T26" fmla="*/ 0 w 19"/>
                <a:gd name="T27" fmla="*/ 1 h 18"/>
                <a:gd name="T28" fmla="*/ 0 w 19"/>
                <a:gd name="T29" fmla="*/ 1 h 18"/>
                <a:gd name="T30" fmla="*/ 1 w 19"/>
                <a:gd name="T31" fmla="*/ 1 h 18"/>
                <a:gd name="T32" fmla="*/ 1 w 19"/>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3" y="17"/>
                  </a:moveTo>
                  <a:lnTo>
                    <a:pt x="7" y="18"/>
                  </a:lnTo>
                  <a:lnTo>
                    <a:pt x="10" y="18"/>
                  </a:lnTo>
                  <a:lnTo>
                    <a:pt x="14" y="17"/>
                  </a:lnTo>
                  <a:lnTo>
                    <a:pt x="17" y="15"/>
                  </a:lnTo>
                  <a:lnTo>
                    <a:pt x="19" y="11"/>
                  </a:lnTo>
                  <a:lnTo>
                    <a:pt x="19" y="8"/>
                  </a:lnTo>
                  <a:lnTo>
                    <a:pt x="17" y="4"/>
                  </a:lnTo>
                  <a:lnTo>
                    <a:pt x="15" y="1"/>
                  </a:lnTo>
                  <a:lnTo>
                    <a:pt x="11" y="0"/>
                  </a:lnTo>
                  <a:lnTo>
                    <a:pt x="9" y="0"/>
                  </a:lnTo>
                  <a:lnTo>
                    <a:pt x="6" y="1"/>
                  </a:lnTo>
                  <a:lnTo>
                    <a:pt x="2" y="3"/>
                  </a:lnTo>
                  <a:lnTo>
                    <a:pt x="0" y="7"/>
                  </a:lnTo>
                  <a:lnTo>
                    <a:pt x="0" y="10"/>
                  </a:lnTo>
                  <a:lnTo>
                    <a:pt x="1" y="13"/>
                  </a:lnTo>
                  <a:lnTo>
                    <a:pt x="3" y="17"/>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31" name="Freeform 289"/>
            <p:cNvSpPr>
              <a:spLocks/>
            </p:cNvSpPr>
            <p:nvPr/>
          </p:nvSpPr>
          <p:spPr bwMode="auto">
            <a:xfrm flipH="1">
              <a:off x="2243" y="2265"/>
              <a:ext cx="111" cy="170"/>
            </a:xfrm>
            <a:custGeom>
              <a:avLst/>
              <a:gdLst>
                <a:gd name="T0" fmla="*/ 0 w 224"/>
                <a:gd name="T1" fmla="*/ 1 h 340"/>
                <a:gd name="T2" fmla="*/ 0 w 224"/>
                <a:gd name="T3" fmla="*/ 1 h 340"/>
                <a:gd name="T4" fmla="*/ 0 w 224"/>
                <a:gd name="T5" fmla="*/ 1 h 340"/>
                <a:gd name="T6" fmla="*/ 0 w 224"/>
                <a:gd name="T7" fmla="*/ 1 h 340"/>
                <a:gd name="T8" fmla="*/ 0 w 224"/>
                <a:gd name="T9" fmla="*/ 1 h 340"/>
                <a:gd name="T10" fmla="*/ 0 w 224"/>
                <a:gd name="T11" fmla="*/ 1 h 340"/>
                <a:gd name="T12" fmla="*/ 0 w 224"/>
                <a:gd name="T13" fmla="*/ 0 h 340"/>
                <a:gd name="T14" fmla="*/ 0 w 224"/>
                <a:gd name="T15" fmla="*/ 1 h 340"/>
                <a:gd name="T16" fmla="*/ 0 w 224"/>
                <a:gd name="T17" fmla="*/ 1 h 340"/>
                <a:gd name="T18" fmla="*/ 0 w 224"/>
                <a:gd name="T19" fmla="*/ 1 h 340"/>
                <a:gd name="T20" fmla="*/ 0 w 224"/>
                <a:gd name="T21" fmla="*/ 1 h 340"/>
                <a:gd name="T22" fmla="*/ 0 w 224"/>
                <a:gd name="T23" fmla="*/ 1 h 340"/>
                <a:gd name="T24" fmla="*/ 0 w 224"/>
                <a:gd name="T25" fmla="*/ 1 h 340"/>
                <a:gd name="T26" fmla="*/ 0 w 224"/>
                <a:gd name="T27" fmla="*/ 1 h 340"/>
                <a:gd name="T28" fmla="*/ 0 w 224"/>
                <a:gd name="T29" fmla="*/ 1 h 340"/>
                <a:gd name="T30" fmla="*/ 0 w 224"/>
                <a:gd name="T31" fmla="*/ 1 h 340"/>
                <a:gd name="T32" fmla="*/ 0 w 224"/>
                <a:gd name="T33" fmla="*/ 1 h 340"/>
                <a:gd name="T34" fmla="*/ 0 w 224"/>
                <a:gd name="T35" fmla="*/ 1 h 340"/>
                <a:gd name="T36" fmla="*/ 0 w 224"/>
                <a:gd name="T37" fmla="*/ 1 h 340"/>
                <a:gd name="T38" fmla="*/ 0 w 224"/>
                <a:gd name="T39" fmla="*/ 1 h 340"/>
                <a:gd name="T40" fmla="*/ 0 w 224"/>
                <a:gd name="T41" fmla="*/ 1 h 340"/>
                <a:gd name="T42" fmla="*/ 0 w 224"/>
                <a:gd name="T43" fmla="*/ 1 h 340"/>
                <a:gd name="T44" fmla="*/ 0 w 224"/>
                <a:gd name="T45" fmla="*/ 1 h 340"/>
                <a:gd name="T46" fmla="*/ 0 w 224"/>
                <a:gd name="T47" fmla="*/ 1 h 340"/>
                <a:gd name="T48" fmla="*/ 0 w 224"/>
                <a:gd name="T49" fmla="*/ 1 h 340"/>
                <a:gd name="T50" fmla="*/ 0 w 224"/>
                <a:gd name="T51" fmla="*/ 1 h 340"/>
                <a:gd name="T52" fmla="*/ 0 w 224"/>
                <a:gd name="T53" fmla="*/ 1 h 340"/>
                <a:gd name="T54" fmla="*/ 0 w 224"/>
                <a:gd name="T55" fmla="*/ 1 h 340"/>
                <a:gd name="T56" fmla="*/ 0 w 224"/>
                <a:gd name="T57" fmla="*/ 1 h 340"/>
                <a:gd name="T58" fmla="*/ 0 w 224"/>
                <a:gd name="T59" fmla="*/ 1 h 340"/>
                <a:gd name="T60" fmla="*/ 0 w 224"/>
                <a:gd name="T61" fmla="*/ 1 h 340"/>
                <a:gd name="T62" fmla="*/ 0 w 224"/>
                <a:gd name="T63" fmla="*/ 1 h 340"/>
                <a:gd name="T64" fmla="*/ 0 w 224"/>
                <a:gd name="T65" fmla="*/ 1 h 340"/>
                <a:gd name="T66" fmla="*/ 0 w 224"/>
                <a:gd name="T67" fmla="*/ 1 h 340"/>
                <a:gd name="T68" fmla="*/ 0 w 224"/>
                <a:gd name="T69" fmla="*/ 1 h 340"/>
                <a:gd name="T70" fmla="*/ 0 w 224"/>
                <a:gd name="T71" fmla="*/ 1 h 340"/>
                <a:gd name="T72" fmla="*/ 0 w 224"/>
                <a:gd name="T73" fmla="*/ 1 h 340"/>
                <a:gd name="T74" fmla="*/ 0 w 224"/>
                <a:gd name="T75" fmla="*/ 1 h 340"/>
                <a:gd name="T76" fmla="*/ 0 w 224"/>
                <a:gd name="T77" fmla="*/ 1 h 340"/>
                <a:gd name="T78" fmla="*/ 0 w 224"/>
                <a:gd name="T79" fmla="*/ 1 h 340"/>
                <a:gd name="T80" fmla="*/ 0 w 224"/>
                <a:gd name="T81" fmla="*/ 1 h 340"/>
                <a:gd name="T82" fmla="*/ 0 w 224"/>
                <a:gd name="T83" fmla="*/ 1 h 340"/>
                <a:gd name="T84" fmla="*/ 0 w 224"/>
                <a:gd name="T85" fmla="*/ 1 h 340"/>
                <a:gd name="T86" fmla="*/ 0 w 224"/>
                <a:gd name="T87" fmla="*/ 1 h 3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24"/>
                <a:gd name="T133" fmla="*/ 0 h 340"/>
                <a:gd name="T134" fmla="*/ 224 w 224"/>
                <a:gd name="T135" fmla="*/ 340 h 3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24" h="340">
                  <a:moveTo>
                    <a:pt x="180" y="110"/>
                  </a:moveTo>
                  <a:lnTo>
                    <a:pt x="184" y="103"/>
                  </a:lnTo>
                  <a:lnTo>
                    <a:pt x="190" y="94"/>
                  </a:lnTo>
                  <a:lnTo>
                    <a:pt x="197" y="84"/>
                  </a:lnTo>
                  <a:lnTo>
                    <a:pt x="204" y="75"/>
                  </a:lnTo>
                  <a:lnTo>
                    <a:pt x="211" y="66"/>
                  </a:lnTo>
                  <a:lnTo>
                    <a:pt x="218" y="57"/>
                  </a:lnTo>
                  <a:lnTo>
                    <a:pt x="221" y="49"/>
                  </a:lnTo>
                  <a:lnTo>
                    <a:pt x="224" y="42"/>
                  </a:lnTo>
                  <a:lnTo>
                    <a:pt x="222" y="23"/>
                  </a:lnTo>
                  <a:lnTo>
                    <a:pt x="215" y="11"/>
                  </a:lnTo>
                  <a:lnTo>
                    <a:pt x="204" y="3"/>
                  </a:lnTo>
                  <a:lnTo>
                    <a:pt x="191" y="0"/>
                  </a:lnTo>
                  <a:lnTo>
                    <a:pt x="177" y="0"/>
                  </a:lnTo>
                  <a:lnTo>
                    <a:pt x="165" y="5"/>
                  </a:lnTo>
                  <a:lnTo>
                    <a:pt x="154" y="10"/>
                  </a:lnTo>
                  <a:lnTo>
                    <a:pt x="149" y="17"/>
                  </a:lnTo>
                  <a:lnTo>
                    <a:pt x="142" y="27"/>
                  </a:lnTo>
                  <a:lnTo>
                    <a:pt x="130" y="38"/>
                  </a:lnTo>
                  <a:lnTo>
                    <a:pt x="118" y="50"/>
                  </a:lnTo>
                  <a:lnTo>
                    <a:pt x="104" y="63"/>
                  </a:lnTo>
                  <a:lnTo>
                    <a:pt x="90" y="75"/>
                  </a:lnTo>
                  <a:lnTo>
                    <a:pt x="77" y="86"/>
                  </a:lnTo>
                  <a:lnTo>
                    <a:pt x="69" y="95"/>
                  </a:lnTo>
                  <a:lnTo>
                    <a:pt x="65" y="102"/>
                  </a:lnTo>
                  <a:lnTo>
                    <a:pt x="61" y="107"/>
                  </a:lnTo>
                  <a:lnTo>
                    <a:pt x="56" y="116"/>
                  </a:lnTo>
                  <a:lnTo>
                    <a:pt x="48" y="124"/>
                  </a:lnTo>
                  <a:lnTo>
                    <a:pt x="40" y="134"/>
                  </a:lnTo>
                  <a:lnTo>
                    <a:pt x="32" y="143"/>
                  </a:lnTo>
                  <a:lnTo>
                    <a:pt x="25" y="151"/>
                  </a:lnTo>
                  <a:lnTo>
                    <a:pt x="20" y="158"/>
                  </a:lnTo>
                  <a:lnTo>
                    <a:pt x="16" y="163"/>
                  </a:lnTo>
                  <a:lnTo>
                    <a:pt x="14" y="177"/>
                  </a:lnTo>
                  <a:lnTo>
                    <a:pt x="13" y="197"/>
                  </a:lnTo>
                  <a:lnTo>
                    <a:pt x="12" y="218"/>
                  </a:lnTo>
                  <a:lnTo>
                    <a:pt x="8" y="231"/>
                  </a:lnTo>
                  <a:lnTo>
                    <a:pt x="3" y="239"/>
                  </a:lnTo>
                  <a:lnTo>
                    <a:pt x="0" y="250"/>
                  </a:lnTo>
                  <a:lnTo>
                    <a:pt x="0" y="263"/>
                  </a:lnTo>
                  <a:lnTo>
                    <a:pt x="2" y="272"/>
                  </a:lnTo>
                  <a:lnTo>
                    <a:pt x="6" y="280"/>
                  </a:lnTo>
                  <a:lnTo>
                    <a:pt x="7" y="288"/>
                  </a:lnTo>
                  <a:lnTo>
                    <a:pt x="9" y="294"/>
                  </a:lnTo>
                  <a:lnTo>
                    <a:pt x="13" y="296"/>
                  </a:lnTo>
                  <a:lnTo>
                    <a:pt x="18" y="297"/>
                  </a:lnTo>
                  <a:lnTo>
                    <a:pt x="24" y="300"/>
                  </a:lnTo>
                  <a:lnTo>
                    <a:pt x="29" y="303"/>
                  </a:lnTo>
                  <a:lnTo>
                    <a:pt x="30" y="308"/>
                  </a:lnTo>
                  <a:lnTo>
                    <a:pt x="31" y="315"/>
                  </a:lnTo>
                  <a:lnTo>
                    <a:pt x="33" y="323"/>
                  </a:lnTo>
                  <a:lnTo>
                    <a:pt x="35" y="331"/>
                  </a:lnTo>
                  <a:lnTo>
                    <a:pt x="36" y="334"/>
                  </a:lnTo>
                  <a:lnTo>
                    <a:pt x="41" y="334"/>
                  </a:lnTo>
                  <a:lnTo>
                    <a:pt x="46" y="333"/>
                  </a:lnTo>
                  <a:lnTo>
                    <a:pt x="52" y="333"/>
                  </a:lnTo>
                  <a:lnTo>
                    <a:pt x="56" y="333"/>
                  </a:lnTo>
                  <a:lnTo>
                    <a:pt x="61" y="334"/>
                  </a:lnTo>
                  <a:lnTo>
                    <a:pt x="65" y="335"/>
                  </a:lnTo>
                  <a:lnTo>
                    <a:pt x="68" y="337"/>
                  </a:lnTo>
                  <a:lnTo>
                    <a:pt x="71" y="340"/>
                  </a:lnTo>
                  <a:lnTo>
                    <a:pt x="74" y="331"/>
                  </a:lnTo>
                  <a:lnTo>
                    <a:pt x="74" y="320"/>
                  </a:lnTo>
                  <a:lnTo>
                    <a:pt x="74" y="311"/>
                  </a:lnTo>
                  <a:lnTo>
                    <a:pt x="74" y="307"/>
                  </a:lnTo>
                  <a:lnTo>
                    <a:pt x="78" y="304"/>
                  </a:lnTo>
                  <a:lnTo>
                    <a:pt x="83" y="301"/>
                  </a:lnTo>
                  <a:lnTo>
                    <a:pt x="86" y="297"/>
                  </a:lnTo>
                  <a:lnTo>
                    <a:pt x="88" y="292"/>
                  </a:lnTo>
                  <a:lnTo>
                    <a:pt x="88" y="285"/>
                  </a:lnTo>
                  <a:lnTo>
                    <a:pt x="88" y="279"/>
                  </a:lnTo>
                  <a:lnTo>
                    <a:pt x="88" y="272"/>
                  </a:lnTo>
                  <a:lnTo>
                    <a:pt x="90" y="266"/>
                  </a:lnTo>
                  <a:lnTo>
                    <a:pt x="91" y="258"/>
                  </a:lnTo>
                  <a:lnTo>
                    <a:pt x="91" y="249"/>
                  </a:lnTo>
                  <a:lnTo>
                    <a:pt x="91" y="238"/>
                  </a:lnTo>
                  <a:lnTo>
                    <a:pt x="91" y="228"/>
                  </a:lnTo>
                  <a:lnTo>
                    <a:pt x="90" y="214"/>
                  </a:lnTo>
                  <a:lnTo>
                    <a:pt x="90" y="202"/>
                  </a:lnTo>
                  <a:lnTo>
                    <a:pt x="93" y="190"/>
                  </a:lnTo>
                  <a:lnTo>
                    <a:pt x="103" y="179"/>
                  </a:lnTo>
                  <a:lnTo>
                    <a:pt x="108" y="174"/>
                  </a:lnTo>
                  <a:lnTo>
                    <a:pt x="116" y="167"/>
                  </a:lnTo>
                  <a:lnTo>
                    <a:pt x="128" y="158"/>
                  </a:lnTo>
                  <a:lnTo>
                    <a:pt x="142" y="148"/>
                  </a:lnTo>
                  <a:lnTo>
                    <a:pt x="154" y="137"/>
                  </a:lnTo>
                  <a:lnTo>
                    <a:pt x="166" y="127"/>
                  </a:lnTo>
                  <a:lnTo>
                    <a:pt x="174" y="118"/>
                  </a:lnTo>
                  <a:lnTo>
                    <a:pt x="180" y="1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32" name="Rectangle 290"/>
            <p:cNvSpPr>
              <a:spLocks noChangeArrowheads="1"/>
            </p:cNvSpPr>
            <p:nvPr/>
          </p:nvSpPr>
          <p:spPr bwMode="auto">
            <a:xfrm flipH="1">
              <a:off x="2236" y="2735"/>
              <a:ext cx="7" cy="39"/>
            </a:xfrm>
            <a:prstGeom prst="rect">
              <a:avLst/>
            </a:prstGeom>
            <a:solidFill>
              <a:srgbClr val="B2C1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l-GR"/>
            </a:p>
          </p:txBody>
        </p:sp>
        <p:sp>
          <p:nvSpPr>
            <p:cNvPr id="40033" name="Freeform 291"/>
            <p:cNvSpPr>
              <a:spLocks/>
            </p:cNvSpPr>
            <p:nvPr/>
          </p:nvSpPr>
          <p:spPr bwMode="auto">
            <a:xfrm flipH="1">
              <a:off x="2205" y="2524"/>
              <a:ext cx="151" cy="182"/>
            </a:xfrm>
            <a:custGeom>
              <a:avLst/>
              <a:gdLst>
                <a:gd name="T0" fmla="*/ 1 w 300"/>
                <a:gd name="T1" fmla="*/ 1 h 364"/>
                <a:gd name="T2" fmla="*/ 1 w 300"/>
                <a:gd name="T3" fmla="*/ 1 h 364"/>
                <a:gd name="T4" fmla="*/ 1 w 300"/>
                <a:gd name="T5" fmla="*/ 1 h 364"/>
                <a:gd name="T6" fmla="*/ 1 w 300"/>
                <a:gd name="T7" fmla="*/ 1 h 364"/>
                <a:gd name="T8" fmla="*/ 1 w 300"/>
                <a:gd name="T9" fmla="*/ 1 h 364"/>
                <a:gd name="T10" fmla="*/ 1 w 300"/>
                <a:gd name="T11" fmla="*/ 1 h 364"/>
                <a:gd name="T12" fmla="*/ 1 w 300"/>
                <a:gd name="T13" fmla="*/ 1 h 364"/>
                <a:gd name="T14" fmla="*/ 1 w 300"/>
                <a:gd name="T15" fmla="*/ 1 h 364"/>
                <a:gd name="T16" fmla="*/ 1 w 300"/>
                <a:gd name="T17" fmla="*/ 1 h 364"/>
                <a:gd name="T18" fmla="*/ 1 w 300"/>
                <a:gd name="T19" fmla="*/ 1 h 364"/>
                <a:gd name="T20" fmla="*/ 1 w 300"/>
                <a:gd name="T21" fmla="*/ 1 h 364"/>
                <a:gd name="T22" fmla="*/ 1 w 300"/>
                <a:gd name="T23" fmla="*/ 1 h 364"/>
                <a:gd name="T24" fmla="*/ 1 w 300"/>
                <a:gd name="T25" fmla="*/ 1 h 364"/>
                <a:gd name="T26" fmla="*/ 1 w 300"/>
                <a:gd name="T27" fmla="*/ 1 h 364"/>
                <a:gd name="T28" fmla="*/ 1 w 300"/>
                <a:gd name="T29" fmla="*/ 1 h 364"/>
                <a:gd name="T30" fmla="*/ 1 w 300"/>
                <a:gd name="T31" fmla="*/ 1 h 364"/>
                <a:gd name="T32" fmla="*/ 1 w 300"/>
                <a:gd name="T33" fmla="*/ 1 h 364"/>
                <a:gd name="T34" fmla="*/ 1 w 300"/>
                <a:gd name="T35" fmla="*/ 1 h 364"/>
                <a:gd name="T36" fmla="*/ 1 w 300"/>
                <a:gd name="T37" fmla="*/ 1 h 364"/>
                <a:gd name="T38" fmla="*/ 1 w 300"/>
                <a:gd name="T39" fmla="*/ 1 h 364"/>
                <a:gd name="T40" fmla="*/ 1 w 300"/>
                <a:gd name="T41" fmla="*/ 1 h 364"/>
                <a:gd name="T42" fmla="*/ 1 w 300"/>
                <a:gd name="T43" fmla="*/ 1 h 364"/>
                <a:gd name="T44" fmla="*/ 0 w 300"/>
                <a:gd name="T45" fmla="*/ 1 h 364"/>
                <a:gd name="T46" fmla="*/ 1 w 300"/>
                <a:gd name="T47" fmla="*/ 1 h 364"/>
                <a:gd name="T48" fmla="*/ 1 w 300"/>
                <a:gd name="T49" fmla="*/ 1 h 364"/>
                <a:gd name="T50" fmla="*/ 1 w 300"/>
                <a:gd name="T51" fmla="*/ 1 h 364"/>
                <a:gd name="T52" fmla="*/ 1 w 300"/>
                <a:gd name="T53" fmla="*/ 1 h 364"/>
                <a:gd name="T54" fmla="*/ 1 w 300"/>
                <a:gd name="T55" fmla="*/ 1 h 364"/>
                <a:gd name="T56" fmla="*/ 1 w 300"/>
                <a:gd name="T57" fmla="*/ 0 h 364"/>
                <a:gd name="T58" fmla="*/ 1 w 300"/>
                <a:gd name="T59" fmla="*/ 0 h 364"/>
                <a:gd name="T60" fmla="*/ 1 w 300"/>
                <a:gd name="T61" fmla="*/ 1 h 364"/>
                <a:gd name="T62" fmla="*/ 1 w 300"/>
                <a:gd name="T63" fmla="*/ 1 h 364"/>
                <a:gd name="T64" fmla="*/ 1 w 300"/>
                <a:gd name="T65" fmla="*/ 1 h 364"/>
                <a:gd name="T66" fmla="*/ 1 w 300"/>
                <a:gd name="T67" fmla="*/ 1 h 364"/>
                <a:gd name="T68" fmla="*/ 1 w 300"/>
                <a:gd name="T69" fmla="*/ 1 h 364"/>
                <a:gd name="T70" fmla="*/ 1 w 300"/>
                <a:gd name="T71" fmla="*/ 1 h 364"/>
                <a:gd name="T72" fmla="*/ 1 w 300"/>
                <a:gd name="T73" fmla="*/ 1 h 364"/>
                <a:gd name="T74" fmla="*/ 1 w 300"/>
                <a:gd name="T75" fmla="*/ 1 h 364"/>
                <a:gd name="T76" fmla="*/ 1 w 300"/>
                <a:gd name="T77" fmla="*/ 1 h 364"/>
                <a:gd name="T78" fmla="*/ 1 w 300"/>
                <a:gd name="T79" fmla="*/ 1 h 364"/>
                <a:gd name="T80" fmla="*/ 1 w 300"/>
                <a:gd name="T81" fmla="*/ 1 h 364"/>
                <a:gd name="T82" fmla="*/ 1 w 300"/>
                <a:gd name="T83" fmla="*/ 1 h 364"/>
                <a:gd name="T84" fmla="*/ 1 w 300"/>
                <a:gd name="T85" fmla="*/ 1 h 364"/>
                <a:gd name="T86" fmla="*/ 1 w 300"/>
                <a:gd name="T87" fmla="*/ 1 h 364"/>
                <a:gd name="T88" fmla="*/ 1 w 300"/>
                <a:gd name="T89" fmla="*/ 1 h 364"/>
                <a:gd name="T90" fmla="*/ 1 w 300"/>
                <a:gd name="T91" fmla="*/ 1 h 36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00"/>
                <a:gd name="T139" fmla="*/ 0 h 364"/>
                <a:gd name="T140" fmla="*/ 300 w 300"/>
                <a:gd name="T141" fmla="*/ 364 h 36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00" h="364">
                  <a:moveTo>
                    <a:pt x="68" y="332"/>
                  </a:moveTo>
                  <a:lnTo>
                    <a:pt x="300" y="332"/>
                  </a:lnTo>
                  <a:lnTo>
                    <a:pt x="300" y="357"/>
                  </a:lnTo>
                  <a:lnTo>
                    <a:pt x="293" y="364"/>
                  </a:lnTo>
                  <a:lnTo>
                    <a:pt x="105" y="364"/>
                  </a:lnTo>
                  <a:lnTo>
                    <a:pt x="98" y="357"/>
                  </a:lnTo>
                  <a:lnTo>
                    <a:pt x="98" y="346"/>
                  </a:lnTo>
                  <a:lnTo>
                    <a:pt x="90" y="346"/>
                  </a:lnTo>
                  <a:lnTo>
                    <a:pt x="83" y="346"/>
                  </a:lnTo>
                  <a:lnTo>
                    <a:pt x="78" y="346"/>
                  </a:lnTo>
                  <a:lnTo>
                    <a:pt x="73" y="346"/>
                  </a:lnTo>
                  <a:lnTo>
                    <a:pt x="70" y="346"/>
                  </a:lnTo>
                  <a:lnTo>
                    <a:pt x="67" y="346"/>
                  </a:lnTo>
                  <a:lnTo>
                    <a:pt x="62" y="346"/>
                  </a:lnTo>
                  <a:lnTo>
                    <a:pt x="56" y="346"/>
                  </a:lnTo>
                  <a:lnTo>
                    <a:pt x="42" y="345"/>
                  </a:lnTo>
                  <a:lnTo>
                    <a:pt x="31" y="341"/>
                  </a:lnTo>
                  <a:lnTo>
                    <a:pt x="22" y="335"/>
                  </a:lnTo>
                  <a:lnTo>
                    <a:pt x="14" y="327"/>
                  </a:lnTo>
                  <a:lnTo>
                    <a:pt x="8" y="317"/>
                  </a:lnTo>
                  <a:lnTo>
                    <a:pt x="3" y="305"/>
                  </a:lnTo>
                  <a:lnTo>
                    <a:pt x="1" y="292"/>
                  </a:lnTo>
                  <a:lnTo>
                    <a:pt x="0" y="275"/>
                  </a:lnTo>
                  <a:lnTo>
                    <a:pt x="4" y="233"/>
                  </a:lnTo>
                  <a:lnTo>
                    <a:pt x="16" y="173"/>
                  </a:lnTo>
                  <a:lnTo>
                    <a:pt x="27" y="118"/>
                  </a:lnTo>
                  <a:lnTo>
                    <a:pt x="32" y="87"/>
                  </a:lnTo>
                  <a:lnTo>
                    <a:pt x="18" y="87"/>
                  </a:lnTo>
                  <a:lnTo>
                    <a:pt x="18" y="0"/>
                  </a:lnTo>
                  <a:lnTo>
                    <a:pt x="46" y="0"/>
                  </a:lnTo>
                  <a:lnTo>
                    <a:pt x="46" y="11"/>
                  </a:lnTo>
                  <a:lnTo>
                    <a:pt x="46" y="36"/>
                  </a:lnTo>
                  <a:lnTo>
                    <a:pt x="46" y="65"/>
                  </a:lnTo>
                  <a:lnTo>
                    <a:pt x="46" y="87"/>
                  </a:lnTo>
                  <a:lnTo>
                    <a:pt x="41" y="119"/>
                  </a:lnTo>
                  <a:lnTo>
                    <a:pt x="31" y="174"/>
                  </a:lnTo>
                  <a:lnTo>
                    <a:pt x="20" y="232"/>
                  </a:lnTo>
                  <a:lnTo>
                    <a:pt x="16" y="275"/>
                  </a:lnTo>
                  <a:lnTo>
                    <a:pt x="16" y="289"/>
                  </a:lnTo>
                  <a:lnTo>
                    <a:pt x="18" y="301"/>
                  </a:lnTo>
                  <a:lnTo>
                    <a:pt x="20" y="310"/>
                  </a:lnTo>
                  <a:lnTo>
                    <a:pt x="25" y="318"/>
                  </a:lnTo>
                  <a:lnTo>
                    <a:pt x="32" y="324"/>
                  </a:lnTo>
                  <a:lnTo>
                    <a:pt x="41" y="328"/>
                  </a:lnTo>
                  <a:lnTo>
                    <a:pt x="53" y="331"/>
                  </a:lnTo>
                  <a:lnTo>
                    <a:pt x="68" y="332"/>
                  </a:lnTo>
                  <a:close/>
                </a:path>
              </a:pathLst>
            </a:custGeom>
            <a:solidFill>
              <a:srgbClr val="7F9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34" name="Freeform 292"/>
            <p:cNvSpPr>
              <a:spLocks/>
            </p:cNvSpPr>
            <p:nvPr/>
          </p:nvSpPr>
          <p:spPr bwMode="auto">
            <a:xfrm flipH="1">
              <a:off x="2166" y="2685"/>
              <a:ext cx="158" cy="5"/>
            </a:xfrm>
            <a:custGeom>
              <a:avLst/>
              <a:gdLst>
                <a:gd name="T0" fmla="*/ 1 w 316"/>
                <a:gd name="T1" fmla="*/ 1 h 9"/>
                <a:gd name="T2" fmla="*/ 1 w 316"/>
                <a:gd name="T3" fmla="*/ 1 h 9"/>
                <a:gd name="T4" fmla="*/ 1 w 316"/>
                <a:gd name="T5" fmla="*/ 1 h 9"/>
                <a:gd name="T6" fmla="*/ 1 w 316"/>
                <a:gd name="T7" fmla="*/ 1 h 9"/>
                <a:gd name="T8" fmla="*/ 1 w 316"/>
                <a:gd name="T9" fmla="*/ 1 h 9"/>
                <a:gd name="T10" fmla="*/ 1 w 316"/>
                <a:gd name="T11" fmla="*/ 0 h 9"/>
                <a:gd name="T12" fmla="*/ 1 w 316"/>
                <a:gd name="T13" fmla="*/ 0 h 9"/>
                <a:gd name="T14" fmla="*/ 1 w 316"/>
                <a:gd name="T15" fmla="*/ 1 h 9"/>
                <a:gd name="T16" fmla="*/ 0 w 316"/>
                <a:gd name="T17" fmla="*/ 1 h 9"/>
                <a:gd name="T18" fmla="*/ 1 w 316"/>
                <a:gd name="T19" fmla="*/ 1 h 9"/>
                <a:gd name="T20" fmla="*/ 1 w 316"/>
                <a:gd name="T21" fmla="*/ 1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6"/>
                <a:gd name="T34" fmla="*/ 0 h 9"/>
                <a:gd name="T35" fmla="*/ 316 w 316"/>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6" h="9">
                  <a:moveTo>
                    <a:pt x="5" y="9"/>
                  </a:moveTo>
                  <a:lnTo>
                    <a:pt x="312" y="9"/>
                  </a:lnTo>
                  <a:lnTo>
                    <a:pt x="315" y="8"/>
                  </a:lnTo>
                  <a:lnTo>
                    <a:pt x="316" y="4"/>
                  </a:lnTo>
                  <a:lnTo>
                    <a:pt x="315" y="1"/>
                  </a:lnTo>
                  <a:lnTo>
                    <a:pt x="312" y="0"/>
                  </a:lnTo>
                  <a:lnTo>
                    <a:pt x="5" y="0"/>
                  </a:lnTo>
                  <a:lnTo>
                    <a:pt x="1" y="1"/>
                  </a:lnTo>
                  <a:lnTo>
                    <a:pt x="0" y="4"/>
                  </a:lnTo>
                  <a:lnTo>
                    <a:pt x="1" y="8"/>
                  </a:lnTo>
                  <a:lnTo>
                    <a:pt x="5" y="9"/>
                  </a:lnTo>
                  <a:close/>
                </a:path>
              </a:pathLst>
            </a:custGeom>
            <a:solidFill>
              <a:srgbClr val="2870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35" name="Freeform 293"/>
            <p:cNvSpPr>
              <a:spLocks/>
            </p:cNvSpPr>
            <p:nvPr/>
          </p:nvSpPr>
          <p:spPr bwMode="auto">
            <a:xfrm flipH="1">
              <a:off x="2312" y="2474"/>
              <a:ext cx="21" cy="112"/>
            </a:xfrm>
            <a:custGeom>
              <a:avLst/>
              <a:gdLst>
                <a:gd name="T0" fmla="*/ 1 w 40"/>
                <a:gd name="T1" fmla="*/ 0 h 226"/>
                <a:gd name="T2" fmla="*/ 1 w 40"/>
                <a:gd name="T3" fmla="*/ 0 h 226"/>
                <a:gd name="T4" fmla="*/ 1 w 40"/>
                <a:gd name="T5" fmla="*/ 0 h 226"/>
                <a:gd name="T6" fmla="*/ 1 w 40"/>
                <a:gd name="T7" fmla="*/ 0 h 226"/>
                <a:gd name="T8" fmla="*/ 1 w 40"/>
                <a:gd name="T9" fmla="*/ 0 h 226"/>
                <a:gd name="T10" fmla="*/ 1 w 40"/>
                <a:gd name="T11" fmla="*/ 0 h 226"/>
                <a:gd name="T12" fmla="*/ 1 w 40"/>
                <a:gd name="T13" fmla="*/ 0 h 226"/>
                <a:gd name="T14" fmla="*/ 1 w 40"/>
                <a:gd name="T15" fmla="*/ 0 h 226"/>
                <a:gd name="T16" fmla="*/ 1 w 40"/>
                <a:gd name="T17" fmla="*/ 0 h 226"/>
                <a:gd name="T18" fmla="*/ 1 w 40"/>
                <a:gd name="T19" fmla="*/ 0 h 226"/>
                <a:gd name="T20" fmla="*/ 1 w 40"/>
                <a:gd name="T21" fmla="*/ 0 h 226"/>
                <a:gd name="T22" fmla="*/ 1 w 40"/>
                <a:gd name="T23" fmla="*/ 0 h 226"/>
                <a:gd name="T24" fmla="*/ 1 w 40"/>
                <a:gd name="T25" fmla="*/ 0 h 226"/>
                <a:gd name="T26" fmla="*/ 1 w 40"/>
                <a:gd name="T27" fmla="*/ 0 h 226"/>
                <a:gd name="T28" fmla="*/ 1 w 40"/>
                <a:gd name="T29" fmla="*/ 0 h 226"/>
                <a:gd name="T30" fmla="*/ 1 w 40"/>
                <a:gd name="T31" fmla="*/ 0 h 226"/>
                <a:gd name="T32" fmla="*/ 0 w 40"/>
                <a:gd name="T33" fmla="*/ 0 h 226"/>
                <a:gd name="T34" fmla="*/ 0 w 40"/>
                <a:gd name="T35" fmla="*/ 0 h 226"/>
                <a:gd name="T36" fmla="*/ 0 w 40"/>
                <a:gd name="T37" fmla="*/ 0 h 226"/>
                <a:gd name="T38" fmla="*/ 0 w 40"/>
                <a:gd name="T39" fmla="*/ 0 h 226"/>
                <a:gd name="T40" fmla="*/ 0 w 40"/>
                <a:gd name="T41" fmla="*/ 0 h 226"/>
                <a:gd name="T42" fmla="*/ 1 w 40"/>
                <a:gd name="T43" fmla="*/ 0 h 226"/>
                <a:gd name="T44" fmla="*/ 1 w 40"/>
                <a:gd name="T45" fmla="*/ 0 h 226"/>
                <a:gd name="T46" fmla="*/ 1 w 40"/>
                <a:gd name="T47" fmla="*/ 0 h 226"/>
                <a:gd name="T48" fmla="*/ 1 w 40"/>
                <a:gd name="T49" fmla="*/ 0 h 2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226"/>
                <a:gd name="T77" fmla="*/ 40 w 40"/>
                <a:gd name="T78" fmla="*/ 226 h 2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226">
                  <a:moveTo>
                    <a:pt x="12" y="222"/>
                  </a:moveTo>
                  <a:lnTo>
                    <a:pt x="23" y="212"/>
                  </a:lnTo>
                  <a:lnTo>
                    <a:pt x="32" y="200"/>
                  </a:lnTo>
                  <a:lnTo>
                    <a:pt x="38" y="187"/>
                  </a:lnTo>
                  <a:lnTo>
                    <a:pt x="40" y="172"/>
                  </a:lnTo>
                  <a:lnTo>
                    <a:pt x="40" y="150"/>
                  </a:lnTo>
                  <a:lnTo>
                    <a:pt x="40" y="112"/>
                  </a:lnTo>
                  <a:lnTo>
                    <a:pt x="40" y="71"/>
                  </a:lnTo>
                  <a:lnTo>
                    <a:pt x="40" y="44"/>
                  </a:lnTo>
                  <a:lnTo>
                    <a:pt x="37" y="29"/>
                  </a:lnTo>
                  <a:lnTo>
                    <a:pt x="29" y="15"/>
                  </a:lnTo>
                  <a:lnTo>
                    <a:pt x="19" y="5"/>
                  </a:lnTo>
                  <a:lnTo>
                    <a:pt x="12" y="0"/>
                  </a:lnTo>
                  <a:lnTo>
                    <a:pt x="8" y="0"/>
                  </a:lnTo>
                  <a:lnTo>
                    <a:pt x="3" y="2"/>
                  </a:lnTo>
                  <a:lnTo>
                    <a:pt x="1" y="7"/>
                  </a:lnTo>
                  <a:lnTo>
                    <a:pt x="0" y="14"/>
                  </a:lnTo>
                  <a:lnTo>
                    <a:pt x="0" y="43"/>
                  </a:lnTo>
                  <a:lnTo>
                    <a:pt x="0" y="106"/>
                  </a:lnTo>
                  <a:lnTo>
                    <a:pt x="0" y="175"/>
                  </a:lnTo>
                  <a:lnTo>
                    <a:pt x="0" y="215"/>
                  </a:lnTo>
                  <a:lnTo>
                    <a:pt x="1" y="222"/>
                  </a:lnTo>
                  <a:lnTo>
                    <a:pt x="3" y="226"/>
                  </a:lnTo>
                  <a:lnTo>
                    <a:pt x="8" y="226"/>
                  </a:lnTo>
                  <a:lnTo>
                    <a:pt x="12" y="222"/>
                  </a:lnTo>
                  <a:close/>
                </a:path>
              </a:pathLst>
            </a:custGeom>
            <a:solidFill>
              <a:srgbClr val="0AA3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36" name="Freeform 294"/>
            <p:cNvSpPr>
              <a:spLocks/>
            </p:cNvSpPr>
            <p:nvPr/>
          </p:nvSpPr>
          <p:spPr bwMode="auto">
            <a:xfrm flipH="1">
              <a:off x="2160" y="2654"/>
              <a:ext cx="170" cy="31"/>
            </a:xfrm>
            <a:custGeom>
              <a:avLst/>
              <a:gdLst>
                <a:gd name="T0" fmla="*/ 1 w 339"/>
                <a:gd name="T1" fmla="*/ 0 h 64"/>
                <a:gd name="T2" fmla="*/ 1 w 339"/>
                <a:gd name="T3" fmla="*/ 0 h 64"/>
                <a:gd name="T4" fmla="*/ 1 w 339"/>
                <a:gd name="T5" fmla="*/ 0 h 64"/>
                <a:gd name="T6" fmla="*/ 1 w 339"/>
                <a:gd name="T7" fmla="*/ 0 h 64"/>
                <a:gd name="T8" fmla="*/ 1 w 339"/>
                <a:gd name="T9" fmla="*/ 0 h 64"/>
                <a:gd name="T10" fmla="*/ 1 w 339"/>
                <a:gd name="T11" fmla="*/ 0 h 64"/>
                <a:gd name="T12" fmla="*/ 1 w 339"/>
                <a:gd name="T13" fmla="*/ 0 h 64"/>
                <a:gd name="T14" fmla="*/ 1 w 339"/>
                <a:gd name="T15" fmla="*/ 0 h 64"/>
                <a:gd name="T16" fmla="*/ 1 w 339"/>
                <a:gd name="T17" fmla="*/ 0 h 64"/>
                <a:gd name="T18" fmla="*/ 1 w 339"/>
                <a:gd name="T19" fmla="*/ 0 h 64"/>
                <a:gd name="T20" fmla="*/ 1 w 339"/>
                <a:gd name="T21" fmla="*/ 0 h 64"/>
                <a:gd name="T22" fmla="*/ 1 w 339"/>
                <a:gd name="T23" fmla="*/ 0 h 64"/>
                <a:gd name="T24" fmla="*/ 1 w 339"/>
                <a:gd name="T25" fmla="*/ 0 h 64"/>
                <a:gd name="T26" fmla="*/ 1 w 339"/>
                <a:gd name="T27" fmla="*/ 0 h 64"/>
                <a:gd name="T28" fmla="*/ 1 w 339"/>
                <a:gd name="T29" fmla="*/ 0 h 64"/>
                <a:gd name="T30" fmla="*/ 1 w 339"/>
                <a:gd name="T31" fmla="*/ 0 h 64"/>
                <a:gd name="T32" fmla="*/ 1 w 339"/>
                <a:gd name="T33" fmla="*/ 0 h 64"/>
                <a:gd name="T34" fmla="*/ 1 w 339"/>
                <a:gd name="T35" fmla="*/ 0 h 64"/>
                <a:gd name="T36" fmla="*/ 1 w 339"/>
                <a:gd name="T37" fmla="*/ 0 h 64"/>
                <a:gd name="T38" fmla="*/ 1 w 339"/>
                <a:gd name="T39" fmla="*/ 0 h 64"/>
                <a:gd name="T40" fmla="*/ 1 w 339"/>
                <a:gd name="T41" fmla="*/ 0 h 64"/>
                <a:gd name="T42" fmla="*/ 1 w 339"/>
                <a:gd name="T43" fmla="*/ 0 h 64"/>
                <a:gd name="T44" fmla="*/ 1 w 339"/>
                <a:gd name="T45" fmla="*/ 0 h 64"/>
                <a:gd name="T46" fmla="*/ 1 w 339"/>
                <a:gd name="T47" fmla="*/ 0 h 64"/>
                <a:gd name="T48" fmla="*/ 1 w 339"/>
                <a:gd name="T49" fmla="*/ 0 h 64"/>
                <a:gd name="T50" fmla="*/ 1 w 339"/>
                <a:gd name="T51" fmla="*/ 0 h 64"/>
                <a:gd name="T52" fmla="*/ 1 w 339"/>
                <a:gd name="T53" fmla="*/ 0 h 64"/>
                <a:gd name="T54" fmla="*/ 1 w 339"/>
                <a:gd name="T55" fmla="*/ 0 h 64"/>
                <a:gd name="T56" fmla="*/ 1 w 339"/>
                <a:gd name="T57" fmla="*/ 0 h 64"/>
                <a:gd name="T58" fmla="*/ 0 w 339"/>
                <a:gd name="T59" fmla="*/ 0 h 64"/>
                <a:gd name="T60" fmla="*/ 0 w 339"/>
                <a:gd name="T61" fmla="*/ 0 h 64"/>
                <a:gd name="T62" fmla="*/ 1 w 339"/>
                <a:gd name="T63" fmla="*/ 0 h 64"/>
                <a:gd name="T64" fmla="*/ 1 w 339"/>
                <a:gd name="T65" fmla="*/ 0 h 64"/>
                <a:gd name="T66" fmla="*/ 1 w 339"/>
                <a:gd name="T67" fmla="*/ 0 h 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39"/>
                <a:gd name="T103" fmla="*/ 0 h 64"/>
                <a:gd name="T104" fmla="*/ 339 w 339"/>
                <a:gd name="T105" fmla="*/ 64 h 6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39" h="64">
                  <a:moveTo>
                    <a:pt x="16" y="64"/>
                  </a:moveTo>
                  <a:lnTo>
                    <a:pt x="323" y="64"/>
                  </a:lnTo>
                  <a:lnTo>
                    <a:pt x="328" y="58"/>
                  </a:lnTo>
                  <a:lnTo>
                    <a:pt x="332" y="50"/>
                  </a:lnTo>
                  <a:lnTo>
                    <a:pt x="337" y="39"/>
                  </a:lnTo>
                  <a:lnTo>
                    <a:pt x="339" y="28"/>
                  </a:lnTo>
                  <a:lnTo>
                    <a:pt x="339" y="18"/>
                  </a:lnTo>
                  <a:lnTo>
                    <a:pt x="337" y="8"/>
                  </a:lnTo>
                  <a:lnTo>
                    <a:pt x="330" y="3"/>
                  </a:lnTo>
                  <a:lnTo>
                    <a:pt x="319" y="0"/>
                  </a:lnTo>
                  <a:lnTo>
                    <a:pt x="309" y="0"/>
                  </a:lnTo>
                  <a:lnTo>
                    <a:pt x="297" y="0"/>
                  </a:lnTo>
                  <a:lnTo>
                    <a:pt x="281" y="0"/>
                  </a:lnTo>
                  <a:lnTo>
                    <a:pt x="262" y="0"/>
                  </a:lnTo>
                  <a:lnTo>
                    <a:pt x="241" y="0"/>
                  </a:lnTo>
                  <a:lnTo>
                    <a:pt x="220" y="0"/>
                  </a:lnTo>
                  <a:lnTo>
                    <a:pt x="197" y="0"/>
                  </a:lnTo>
                  <a:lnTo>
                    <a:pt x="174" y="0"/>
                  </a:lnTo>
                  <a:lnTo>
                    <a:pt x="149" y="0"/>
                  </a:lnTo>
                  <a:lnTo>
                    <a:pt x="127" y="0"/>
                  </a:lnTo>
                  <a:lnTo>
                    <a:pt x="107" y="0"/>
                  </a:lnTo>
                  <a:lnTo>
                    <a:pt x="87" y="0"/>
                  </a:lnTo>
                  <a:lnTo>
                    <a:pt x="71" y="0"/>
                  </a:lnTo>
                  <a:lnTo>
                    <a:pt x="57" y="0"/>
                  </a:lnTo>
                  <a:lnTo>
                    <a:pt x="47" y="0"/>
                  </a:lnTo>
                  <a:lnTo>
                    <a:pt x="41" y="0"/>
                  </a:lnTo>
                  <a:lnTo>
                    <a:pt x="23" y="3"/>
                  </a:lnTo>
                  <a:lnTo>
                    <a:pt x="10" y="7"/>
                  </a:lnTo>
                  <a:lnTo>
                    <a:pt x="3" y="14"/>
                  </a:lnTo>
                  <a:lnTo>
                    <a:pt x="0" y="23"/>
                  </a:lnTo>
                  <a:lnTo>
                    <a:pt x="0" y="34"/>
                  </a:lnTo>
                  <a:lnTo>
                    <a:pt x="3" y="44"/>
                  </a:lnTo>
                  <a:lnTo>
                    <a:pt x="9" y="54"/>
                  </a:lnTo>
                  <a:lnTo>
                    <a:pt x="16" y="64"/>
                  </a:lnTo>
                  <a:close/>
                </a:path>
              </a:pathLst>
            </a:custGeom>
            <a:solidFill>
              <a:srgbClr val="0AA3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37" name="Freeform 295"/>
            <p:cNvSpPr>
              <a:spLocks/>
            </p:cNvSpPr>
            <p:nvPr/>
          </p:nvSpPr>
          <p:spPr bwMode="auto">
            <a:xfrm flipH="1">
              <a:off x="2126" y="2769"/>
              <a:ext cx="228" cy="96"/>
            </a:xfrm>
            <a:custGeom>
              <a:avLst/>
              <a:gdLst>
                <a:gd name="T0" fmla="*/ 1 w 456"/>
                <a:gd name="T1" fmla="*/ 1 h 192"/>
                <a:gd name="T2" fmla="*/ 1 w 456"/>
                <a:gd name="T3" fmla="*/ 1 h 192"/>
                <a:gd name="T4" fmla="*/ 1 w 456"/>
                <a:gd name="T5" fmla="*/ 1 h 192"/>
                <a:gd name="T6" fmla="*/ 1 w 456"/>
                <a:gd name="T7" fmla="*/ 1 h 192"/>
                <a:gd name="T8" fmla="*/ 1 w 456"/>
                <a:gd name="T9" fmla="*/ 1 h 192"/>
                <a:gd name="T10" fmla="*/ 1 w 456"/>
                <a:gd name="T11" fmla="*/ 1 h 192"/>
                <a:gd name="T12" fmla="*/ 1 w 456"/>
                <a:gd name="T13" fmla="*/ 1 h 192"/>
                <a:gd name="T14" fmla="*/ 1 w 456"/>
                <a:gd name="T15" fmla="*/ 1 h 192"/>
                <a:gd name="T16" fmla="*/ 1 w 456"/>
                <a:gd name="T17" fmla="*/ 1 h 192"/>
                <a:gd name="T18" fmla="*/ 1 w 456"/>
                <a:gd name="T19" fmla="*/ 1 h 192"/>
                <a:gd name="T20" fmla="*/ 1 w 456"/>
                <a:gd name="T21" fmla="*/ 1 h 192"/>
                <a:gd name="T22" fmla="*/ 1 w 456"/>
                <a:gd name="T23" fmla="*/ 1 h 192"/>
                <a:gd name="T24" fmla="*/ 1 w 456"/>
                <a:gd name="T25" fmla="*/ 1 h 192"/>
                <a:gd name="T26" fmla="*/ 1 w 456"/>
                <a:gd name="T27" fmla="*/ 1 h 192"/>
                <a:gd name="T28" fmla="*/ 1 w 456"/>
                <a:gd name="T29" fmla="*/ 1 h 192"/>
                <a:gd name="T30" fmla="*/ 1 w 456"/>
                <a:gd name="T31" fmla="*/ 1 h 192"/>
                <a:gd name="T32" fmla="*/ 1 w 456"/>
                <a:gd name="T33" fmla="*/ 1 h 192"/>
                <a:gd name="T34" fmla="*/ 1 w 456"/>
                <a:gd name="T35" fmla="*/ 1 h 192"/>
                <a:gd name="T36" fmla="*/ 1 w 456"/>
                <a:gd name="T37" fmla="*/ 1 h 192"/>
                <a:gd name="T38" fmla="*/ 1 w 456"/>
                <a:gd name="T39" fmla="*/ 1 h 192"/>
                <a:gd name="T40" fmla="*/ 1 w 456"/>
                <a:gd name="T41" fmla="*/ 1 h 192"/>
                <a:gd name="T42" fmla="*/ 1 w 456"/>
                <a:gd name="T43" fmla="*/ 1 h 192"/>
                <a:gd name="T44" fmla="*/ 1 w 456"/>
                <a:gd name="T45" fmla="*/ 0 h 192"/>
                <a:gd name="T46" fmla="*/ 1 w 456"/>
                <a:gd name="T47" fmla="*/ 1 h 192"/>
                <a:gd name="T48" fmla="*/ 1 w 456"/>
                <a:gd name="T49" fmla="*/ 1 h 192"/>
                <a:gd name="T50" fmla="*/ 1 w 456"/>
                <a:gd name="T51" fmla="*/ 1 h 192"/>
                <a:gd name="T52" fmla="*/ 1 w 456"/>
                <a:gd name="T53" fmla="*/ 1 h 192"/>
                <a:gd name="T54" fmla="*/ 1 w 456"/>
                <a:gd name="T55" fmla="*/ 1 h 192"/>
                <a:gd name="T56" fmla="*/ 1 w 456"/>
                <a:gd name="T57" fmla="*/ 1 h 192"/>
                <a:gd name="T58" fmla="*/ 1 w 456"/>
                <a:gd name="T59" fmla="*/ 1 h 192"/>
                <a:gd name="T60" fmla="*/ 1 w 456"/>
                <a:gd name="T61" fmla="*/ 1 h 192"/>
                <a:gd name="T62" fmla="*/ 1 w 456"/>
                <a:gd name="T63" fmla="*/ 1 h 192"/>
                <a:gd name="T64" fmla="*/ 1 w 456"/>
                <a:gd name="T65" fmla="*/ 1 h 192"/>
                <a:gd name="T66" fmla="*/ 1 w 456"/>
                <a:gd name="T67" fmla="*/ 1 h 192"/>
                <a:gd name="T68" fmla="*/ 1 w 456"/>
                <a:gd name="T69" fmla="*/ 1 h 192"/>
                <a:gd name="T70" fmla="*/ 1 w 456"/>
                <a:gd name="T71" fmla="*/ 1 h 192"/>
                <a:gd name="T72" fmla="*/ 1 w 456"/>
                <a:gd name="T73" fmla="*/ 1 h 192"/>
                <a:gd name="T74" fmla="*/ 1 w 456"/>
                <a:gd name="T75" fmla="*/ 1 h 192"/>
                <a:gd name="T76" fmla="*/ 1 w 456"/>
                <a:gd name="T77" fmla="*/ 1 h 192"/>
                <a:gd name="T78" fmla="*/ 1 w 456"/>
                <a:gd name="T79" fmla="*/ 1 h 192"/>
                <a:gd name="T80" fmla="*/ 1 w 456"/>
                <a:gd name="T81" fmla="*/ 1 h 192"/>
                <a:gd name="T82" fmla="*/ 1 w 456"/>
                <a:gd name="T83" fmla="*/ 1 h 192"/>
                <a:gd name="T84" fmla="*/ 1 w 456"/>
                <a:gd name="T85" fmla="*/ 1 h 192"/>
                <a:gd name="T86" fmla="*/ 1 w 456"/>
                <a:gd name="T87" fmla="*/ 1 h 192"/>
                <a:gd name="T88" fmla="*/ 1 w 456"/>
                <a:gd name="T89" fmla="*/ 1 h 192"/>
                <a:gd name="T90" fmla="*/ 1 w 456"/>
                <a:gd name="T91" fmla="*/ 1 h 192"/>
                <a:gd name="T92" fmla="*/ 1 w 456"/>
                <a:gd name="T93" fmla="*/ 1 h 192"/>
                <a:gd name="T94" fmla="*/ 1 w 456"/>
                <a:gd name="T95" fmla="*/ 1 h 192"/>
                <a:gd name="T96" fmla="*/ 1 w 456"/>
                <a:gd name="T97" fmla="*/ 1 h 192"/>
                <a:gd name="T98" fmla="*/ 1 w 456"/>
                <a:gd name="T99" fmla="*/ 1 h 192"/>
                <a:gd name="T100" fmla="*/ 1 w 456"/>
                <a:gd name="T101" fmla="*/ 1 h 192"/>
                <a:gd name="T102" fmla="*/ 1 w 456"/>
                <a:gd name="T103" fmla="*/ 1 h 192"/>
                <a:gd name="T104" fmla="*/ 1 w 456"/>
                <a:gd name="T105" fmla="*/ 1 h 1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56"/>
                <a:gd name="T160" fmla="*/ 0 h 192"/>
                <a:gd name="T161" fmla="*/ 456 w 456"/>
                <a:gd name="T162" fmla="*/ 192 h 19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56" h="192">
                  <a:moveTo>
                    <a:pt x="247" y="101"/>
                  </a:moveTo>
                  <a:lnTo>
                    <a:pt x="280" y="102"/>
                  </a:lnTo>
                  <a:lnTo>
                    <a:pt x="310" y="103"/>
                  </a:lnTo>
                  <a:lnTo>
                    <a:pt x="338" y="107"/>
                  </a:lnTo>
                  <a:lnTo>
                    <a:pt x="361" y="109"/>
                  </a:lnTo>
                  <a:lnTo>
                    <a:pt x="380" y="112"/>
                  </a:lnTo>
                  <a:lnTo>
                    <a:pt x="396" y="116"/>
                  </a:lnTo>
                  <a:lnTo>
                    <a:pt x="407" y="118"/>
                  </a:lnTo>
                  <a:lnTo>
                    <a:pt x="411" y="119"/>
                  </a:lnTo>
                  <a:lnTo>
                    <a:pt x="416" y="122"/>
                  </a:lnTo>
                  <a:lnTo>
                    <a:pt x="418" y="124"/>
                  </a:lnTo>
                  <a:lnTo>
                    <a:pt x="421" y="127"/>
                  </a:lnTo>
                  <a:lnTo>
                    <a:pt x="421" y="132"/>
                  </a:lnTo>
                  <a:lnTo>
                    <a:pt x="418" y="134"/>
                  </a:lnTo>
                  <a:lnTo>
                    <a:pt x="417" y="138"/>
                  </a:lnTo>
                  <a:lnTo>
                    <a:pt x="416" y="141"/>
                  </a:lnTo>
                  <a:lnTo>
                    <a:pt x="416" y="146"/>
                  </a:lnTo>
                  <a:lnTo>
                    <a:pt x="417" y="154"/>
                  </a:lnTo>
                  <a:lnTo>
                    <a:pt x="422" y="161"/>
                  </a:lnTo>
                  <a:lnTo>
                    <a:pt x="429" y="165"/>
                  </a:lnTo>
                  <a:lnTo>
                    <a:pt x="436" y="166"/>
                  </a:lnTo>
                  <a:lnTo>
                    <a:pt x="444" y="165"/>
                  </a:lnTo>
                  <a:lnTo>
                    <a:pt x="451" y="161"/>
                  </a:lnTo>
                  <a:lnTo>
                    <a:pt x="455" y="154"/>
                  </a:lnTo>
                  <a:lnTo>
                    <a:pt x="456" y="146"/>
                  </a:lnTo>
                  <a:lnTo>
                    <a:pt x="455" y="140"/>
                  </a:lnTo>
                  <a:lnTo>
                    <a:pt x="453" y="134"/>
                  </a:lnTo>
                  <a:lnTo>
                    <a:pt x="449" y="130"/>
                  </a:lnTo>
                  <a:lnTo>
                    <a:pt x="444" y="127"/>
                  </a:lnTo>
                  <a:lnTo>
                    <a:pt x="444" y="125"/>
                  </a:lnTo>
                  <a:lnTo>
                    <a:pt x="444" y="124"/>
                  </a:lnTo>
                  <a:lnTo>
                    <a:pt x="444" y="122"/>
                  </a:lnTo>
                  <a:lnTo>
                    <a:pt x="444" y="119"/>
                  </a:lnTo>
                  <a:lnTo>
                    <a:pt x="444" y="116"/>
                  </a:lnTo>
                  <a:lnTo>
                    <a:pt x="441" y="111"/>
                  </a:lnTo>
                  <a:lnTo>
                    <a:pt x="437" y="107"/>
                  </a:lnTo>
                  <a:lnTo>
                    <a:pt x="430" y="103"/>
                  </a:lnTo>
                  <a:lnTo>
                    <a:pt x="422" y="100"/>
                  </a:lnTo>
                  <a:lnTo>
                    <a:pt x="408" y="96"/>
                  </a:lnTo>
                  <a:lnTo>
                    <a:pt x="391" y="92"/>
                  </a:lnTo>
                  <a:lnTo>
                    <a:pt x="372" y="87"/>
                  </a:lnTo>
                  <a:lnTo>
                    <a:pt x="352" y="82"/>
                  </a:lnTo>
                  <a:lnTo>
                    <a:pt x="332" y="79"/>
                  </a:lnTo>
                  <a:lnTo>
                    <a:pt x="314" y="76"/>
                  </a:lnTo>
                  <a:lnTo>
                    <a:pt x="297" y="74"/>
                  </a:lnTo>
                  <a:lnTo>
                    <a:pt x="300" y="74"/>
                  </a:lnTo>
                  <a:lnTo>
                    <a:pt x="304" y="72"/>
                  </a:lnTo>
                  <a:lnTo>
                    <a:pt x="312" y="71"/>
                  </a:lnTo>
                  <a:lnTo>
                    <a:pt x="322" y="69"/>
                  </a:lnTo>
                  <a:lnTo>
                    <a:pt x="331" y="66"/>
                  </a:lnTo>
                  <a:lnTo>
                    <a:pt x="340" y="64"/>
                  </a:lnTo>
                  <a:lnTo>
                    <a:pt x="348" y="62"/>
                  </a:lnTo>
                  <a:lnTo>
                    <a:pt x="353" y="61"/>
                  </a:lnTo>
                  <a:lnTo>
                    <a:pt x="358" y="61"/>
                  </a:lnTo>
                  <a:lnTo>
                    <a:pt x="363" y="63"/>
                  </a:lnTo>
                  <a:lnTo>
                    <a:pt x="364" y="65"/>
                  </a:lnTo>
                  <a:lnTo>
                    <a:pt x="365" y="69"/>
                  </a:lnTo>
                  <a:lnTo>
                    <a:pt x="363" y="71"/>
                  </a:lnTo>
                  <a:lnTo>
                    <a:pt x="361" y="74"/>
                  </a:lnTo>
                  <a:lnTo>
                    <a:pt x="360" y="79"/>
                  </a:lnTo>
                  <a:lnTo>
                    <a:pt x="360" y="84"/>
                  </a:lnTo>
                  <a:lnTo>
                    <a:pt x="361" y="90"/>
                  </a:lnTo>
                  <a:lnTo>
                    <a:pt x="365" y="97"/>
                  </a:lnTo>
                  <a:lnTo>
                    <a:pt x="372" y="102"/>
                  </a:lnTo>
                  <a:lnTo>
                    <a:pt x="379" y="103"/>
                  </a:lnTo>
                  <a:lnTo>
                    <a:pt x="387" y="102"/>
                  </a:lnTo>
                  <a:lnTo>
                    <a:pt x="394" y="97"/>
                  </a:lnTo>
                  <a:lnTo>
                    <a:pt x="399" y="90"/>
                  </a:lnTo>
                  <a:lnTo>
                    <a:pt x="400" y="84"/>
                  </a:lnTo>
                  <a:lnTo>
                    <a:pt x="399" y="77"/>
                  </a:lnTo>
                  <a:lnTo>
                    <a:pt x="396" y="71"/>
                  </a:lnTo>
                  <a:lnTo>
                    <a:pt x="392" y="66"/>
                  </a:lnTo>
                  <a:lnTo>
                    <a:pt x="386" y="64"/>
                  </a:lnTo>
                  <a:lnTo>
                    <a:pt x="384" y="56"/>
                  </a:lnTo>
                  <a:lnTo>
                    <a:pt x="379" y="48"/>
                  </a:lnTo>
                  <a:lnTo>
                    <a:pt x="372" y="43"/>
                  </a:lnTo>
                  <a:lnTo>
                    <a:pt x="365" y="42"/>
                  </a:lnTo>
                  <a:lnTo>
                    <a:pt x="355" y="43"/>
                  </a:lnTo>
                  <a:lnTo>
                    <a:pt x="339" y="46"/>
                  </a:lnTo>
                  <a:lnTo>
                    <a:pt x="320" y="48"/>
                  </a:lnTo>
                  <a:lnTo>
                    <a:pt x="300" y="51"/>
                  </a:lnTo>
                  <a:lnTo>
                    <a:pt x="280" y="56"/>
                  </a:lnTo>
                  <a:lnTo>
                    <a:pt x="264" y="58"/>
                  </a:lnTo>
                  <a:lnTo>
                    <a:pt x="252" y="61"/>
                  </a:lnTo>
                  <a:lnTo>
                    <a:pt x="248" y="62"/>
                  </a:lnTo>
                  <a:lnTo>
                    <a:pt x="248" y="8"/>
                  </a:lnTo>
                  <a:lnTo>
                    <a:pt x="247" y="5"/>
                  </a:lnTo>
                  <a:lnTo>
                    <a:pt x="246" y="3"/>
                  </a:lnTo>
                  <a:lnTo>
                    <a:pt x="243" y="1"/>
                  </a:lnTo>
                  <a:lnTo>
                    <a:pt x="241" y="0"/>
                  </a:lnTo>
                  <a:lnTo>
                    <a:pt x="235" y="0"/>
                  </a:lnTo>
                  <a:lnTo>
                    <a:pt x="228" y="0"/>
                  </a:lnTo>
                  <a:lnTo>
                    <a:pt x="221" y="0"/>
                  </a:lnTo>
                  <a:lnTo>
                    <a:pt x="217" y="0"/>
                  </a:lnTo>
                  <a:lnTo>
                    <a:pt x="213" y="1"/>
                  </a:lnTo>
                  <a:lnTo>
                    <a:pt x="211" y="3"/>
                  </a:lnTo>
                  <a:lnTo>
                    <a:pt x="210" y="5"/>
                  </a:lnTo>
                  <a:lnTo>
                    <a:pt x="209" y="8"/>
                  </a:lnTo>
                  <a:lnTo>
                    <a:pt x="209" y="62"/>
                  </a:lnTo>
                  <a:lnTo>
                    <a:pt x="204" y="61"/>
                  </a:lnTo>
                  <a:lnTo>
                    <a:pt x="193" y="58"/>
                  </a:lnTo>
                  <a:lnTo>
                    <a:pt x="176" y="56"/>
                  </a:lnTo>
                  <a:lnTo>
                    <a:pt x="157" y="51"/>
                  </a:lnTo>
                  <a:lnTo>
                    <a:pt x="137" y="48"/>
                  </a:lnTo>
                  <a:lnTo>
                    <a:pt x="118" y="46"/>
                  </a:lnTo>
                  <a:lnTo>
                    <a:pt x="103" y="43"/>
                  </a:lnTo>
                  <a:lnTo>
                    <a:pt x="92" y="42"/>
                  </a:lnTo>
                  <a:lnTo>
                    <a:pt x="84" y="43"/>
                  </a:lnTo>
                  <a:lnTo>
                    <a:pt x="79" y="48"/>
                  </a:lnTo>
                  <a:lnTo>
                    <a:pt x="74" y="56"/>
                  </a:lnTo>
                  <a:lnTo>
                    <a:pt x="72" y="64"/>
                  </a:lnTo>
                  <a:lnTo>
                    <a:pt x="66" y="66"/>
                  </a:lnTo>
                  <a:lnTo>
                    <a:pt x="61" y="71"/>
                  </a:lnTo>
                  <a:lnTo>
                    <a:pt x="58" y="77"/>
                  </a:lnTo>
                  <a:lnTo>
                    <a:pt x="57" y="84"/>
                  </a:lnTo>
                  <a:lnTo>
                    <a:pt x="58" y="90"/>
                  </a:lnTo>
                  <a:lnTo>
                    <a:pt x="62" y="97"/>
                  </a:lnTo>
                  <a:lnTo>
                    <a:pt x="69" y="102"/>
                  </a:lnTo>
                  <a:lnTo>
                    <a:pt x="77" y="103"/>
                  </a:lnTo>
                  <a:lnTo>
                    <a:pt x="85" y="102"/>
                  </a:lnTo>
                  <a:lnTo>
                    <a:pt x="92" y="97"/>
                  </a:lnTo>
                  <a:lnTo>
                    <a:pt x="97" y="90"/>
                  </a:lnTo>
                  <a:lnTo>
                    <a:pt x="98" y="84"/>
                  </a:lnTo>
                  <a:lnTo>
                    <a:pt x="97" y="79"/>
                  </a:lnTo>
                  <a:lnTo>
                    <a:pt x="96" y="74"/>
                  </a:lnTo>
                  <a:lnTo>
                    <a:pt x="93" y="71"/>
                  </a:lnTo>
                  <a:lnTo>
                    <a:pt x="91" y="69"/>
                  </a:lnTo>
                  <a:lnTo>
                    <a:pt x="92" y="65"/>
                  </a:lnTo>
                  <a:lnTo>
                    <a:pt x="95" y="63"/>
                  </a:lnTo>
                  <a:lnTo>
                    <a:pt x="99" y="61"/>
                  </a:lnTo>
                  <a:lnTo>
                    <a:pt x="105" y="61"/>
                  </a:lnTo>
                  <a:lnTo>
                    <a:pt x="110" y="62"/>
                  </a:lnTo>
                  <a:lnTo>
                    <a:pt x="117" y="64"/>
                  </a:lnTo>
                  <a:lnTo>
                    <a:pt x="126" y="66"/>
                  </a:lnTo>
                  <a:lnTo>
                    <a:pt x="136" y="69"/>
                  </a:lnTo>
                  <a:lnTo>
                    <a:pt x="145" y="71"/>
                  </a:lnTo>
                  <a:lnTo>
                    <a:pt x="152" y="72"/>
                  </a:lnTo>
                  <a:lnTo>
                    <a:pt x="158" y="74"/>
                  </a:lnTo>
                  <a:lnTo>
                    <a:pt x="160" y="74"/>
                  </a:lnTo>
                  <a:lnTo>
                    <a:pt x="144" y="76"/>
                  </a:lnTo>
                  <a:lnTo>
                    <a:pt x="126" y="79"/>
                  </a:lnTo>
                  <a:lnTo>
                    <a:pt x="105" y="82"/>
                  </a:lnTo>
                  <a:lnTo>
                    <a:pt x="85" y="87"/>
                  </a:lnTo>
                  <a:lnTo>
                    <a:pt x="66" y="92"/>
                  </a:lnTo>
                  <a:lnTo>
                    <a:pt x="49" y="96"/>
                  </a:lnTo>
                  <a:lnTo>
                    <a:pt x="35" y="100"/>
                  </a:lnTo>
                  <a:lnTo>
                    <a:pt x="27" y="103"/>
                  </a:lnTo>
                  <a:lnTo>
                    <a:pt x="20" y="107"/>
                  </a:lnTo>
                  <a:lnTo>
                    <a:pt x="15" y="111"/>
                  </a:lnTo>
                  <a:lnTo>
                    <a:pt x="13" y="116"/>
                  </a:lnTo>
                  <a:lnTo>
                    <a:pt x="13" y="119"/>
                  </a:lnTo>
                  <a:lnTo>
                    <a:pt x="13" y="122"/>
                  </a:lnTo>
                  <a:lnTo>
                    <a:pt x="13" y="124"/>
                  </a:lnTo>
                  <a:lnTo>
                    <a:pt x="13" y="125"/>
                  </a:lnTo>
                  <a:lnTo>
                    <a:pt x="13" y="127"/>
                  </a:lnTo>
                  <a:lnTo>
                    <a:pt x="8" y="130"/>
                  </a:lnTo>
                  <a:lnTo>
                    <a:pt x="4" y="134"/>
                  </a:lnTo>
                  <a:lnTo>
                    <a:pt x="1" y="140"/>
                  </a:lnTo>
                  <a:lnTo>
                    <a:pt x="0" y="146"/>
                  </a:lnTo>
                  <a:lnTo>
                    <a:pt x="1" y="154"/>
                  </a:lnTo>
                  <a:lnTo>
                    <a:pt x="6" y="161"/>
                  </a:lnTo>
                  <a:lnTo>
                    <a:pt x="13" y="165"/>
                  </a:lnTo>
                  <a:lnTo>
                    <a:pt x="21" y="166"/>
                  </a:lnTo>
                  <a:lnTo>
                    <a:pt x="29" y="165"/>
                  </a:lnTo>
                  <a:lnTo>
                    <a:pt x="36" y="161"/>
                  </a:lnTo>
                  <a:lnTo>
                    <a:pt x="40" y="154"/>
                  </a:lnTo>
                  <a:lnTo>
                    <a:pt x="42" y="146"/>
                  </a:lnTo>
                  <a:lnTo>
                    <a:pt x="42" y="141"/>
                  </a:lnTo>
                  <a:lnTo>
                    <a:pt x="40" y="138"/>
                  </a:lnTo>
                  <a:lnTo>
                    <a:pt x="38" y="134"/>
                  </a:lnTo>
                  <a:lnTo>
                    <a:pt x="36" y="132"/>
                  </a:lnTo>
                  <a:lnTo>
                    <a:pt x="36" y="127"/>
                  </a:lnTo>
                  <a:lnTo>
                    <a:pt x="38" y="124"/>
                  </a:lnTo>
                  <a:lnTo>
                    <a:pt x="40" y="122"/>
                  </a:lnTo>
                  <a:lnTo>
                    <a:pt x="45" y="119"/>
                  </a:lnTo>
                  <a:lnTo>
                    <a:pt x="50" y="118"/>
                  </a:lnTo>
                  <a:lnTo>
                    <a:pt x="60" y="116"/>
                  </a:lnTo>
                  <a:lnTo>
                    <a:pt x="76" y="112"/>
                  </a:lnTo>
                  <a:lnTo>
                    <a:pt x="96" y="109"/>
                  </a:lnTo>
                  <a:lnTo>
                    <a:pt x="119" y="107"/>
                  </a:lnTo>
                  <a:lnTo>
                    <a:pt x="146" y="103"/>
                  </a:lnTo>
                  <a:lnTo>
                    <a:pt x="176" y="102"/>
                  </a:lnTo>
                  <a:lnTo>
                    <a:pt x="210" y="101"/>
                  </a:lnTo>
                  <a:lnTo>
                    <a:pt x="208" y="110"/>
                  </a:lnTo>
                  <a:lnTo>
                    <a:pt x="205" y="120"/>
                  </a:lnTo>
                  <a:lnTo>
                    <a:pt x="204" y="131"/>
                  </a:lnTo>
                  <a:lnTo>
                    <a:pt x="204" y="137"/>
                  </a:lnTo>
                  <a:lnTo>
                    <a:pt x="204" y="140"/>
                  </a:lnTo>
                  <a:lnTo>
                    <a:pt x="204" y="143"/>
                  </a:lnTo>
                  <a:lnTo>
                    <a:pt x="204" y="149"/>
                  </a:lnTo>
                  <a:lnTo>
                    <a:pt x="204" y="156"/>
                  </a:lnTo>
                  <a:lnTo>
                    <a:pt x="201" y="160"/>
                  </a:lnTo>
                  <a:lnTo>
                    <a:pt x="199" y="163"/>
                  </a:lnTo>
                  <a:lnTo>
                    <a:pt x="197" y="168"/>
                  </a:lnTo>
                  <a:lnTo>
                    <a:pt x="197" y="172"/>
                  </a:lnTo>
                  <a:lnTo>
                    <a:pt x="198" y="179"/>
                  </a:lnTo>
                  <a:lnTo>
                    <a:pt x="203" y="186"/>
                  </a:lnTo>
                  <a:lnTo>
                    <a:pt x="210" y="191"/>
                  </a:lnTo>
                  <a:lnTo>
                    <a:pt x="218" y="192"/>
                  </a:lnTo>
                  <a:lnTo>
                    <a:pt x="226" y="191"/>
                  </a:lnTo>
                  <a:lnTo>
                    <a:pt x="233" y="186"/>
                  </a:lnTo>
                  <a:lnTo>
                    <a:pt x="237" y="179"/>
                  </a:lnTo>
                  <a:lnTo>
                    <a:pt x="239" y="172"/>
                  </a:lnTo>
                  <a:lnTo>
                    <a:pt x="237" y="168"/>
                  </a:lnTo>
                  <a:lnTo>
                    <a:pt x="236" y="162"/>
                  </a:lnTo>
                  <a:lnTo>
                    <a:pt x="233" y="158"/>
                  </a:lnTo>
                  <a:lnTo>
                    <a:pt x="229" y="155"/>
                  </a:lnTo>
                  <a:lnTo>
                    <a:pt x="229" y="149"/>
                  </a:lnTo>
                  <a:lnTo>
                    <a:pt x="229" y="145"/>
                  </a:lnTo>
                  <a:lnTo>
                    <a:pt x="229" y="141"/>
                  </a:lnTo>
                  <a:lnTo>
                    <a:pt x="229" y="138"/>
                  </a:lnTo>
                  <a:lnTo>
                    <a:pt x="231" y="131"/>
                  </a:lnTo>
                  <a:lnTo>
                    <a:pt x="233" y="120"/>
                  </a:lnTo>
                  <a:lnTo>
                    <a:pt x="239" y="110"/>
                  </a:lnTo>
                  <a:lnTo>
                    <a:pt x="247" y="101"/>
                  </a:lnTo>
                  <a:close/>
                </a:path>
              </a:pathLst>
            </a:custGeom>
            <a:solidFill>
              <a:srgbClr val="0047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38" name="Freeform 296"/>
            <p:cNvSpPr>
              <a:spLocks/>
            </p:cNvSpPr>
            <p:nvPr/>
          </p:nvSpPr>
          <p:spPr bwMode="auto">
            <a:xfrm flipH="1">
              <a:off x="2230" y="2706"/>
              <a:ext cx="20" cy="38"/>
            </a:xfrm>
            <a:custGeom>
              <a:avLst/>
              <a:gdLst>
                <a:gd name="T0" fmla="*/ 0 w 39"/>
                <a:gd name="T1" fmla="*/ 0 h 76"/>
                <a:gd name="T2" fmla="*/ 0 w 39"/>
                <a:gd name="T3" fmla="*/ 1 h 76"/>
                <a:gd name="T4" fmla="*/ 1 w 39"/>
                <a:gd name="T5" fmla="*/ 1 h 76"/>
                <a:gd name="T6" fmla="*/ 1 w 39"/>
                <a:gd name="T7" fmla="*/ 1 h 76"/>
                <a:gd name="T8" fmla="*/ 1 w 39"/>
                <a:gd name="T9" fmla="*/ 1 h 76"/>
                <a:gd name="T10" fmla="*/ 1 w 39"/>
                <a:gd name="T11" fmla="*/ 1 h 76"/>
                <a:gd name="T12" fmla="*/ 1 w 39"/>
                <a:gd name="T13" fmla="*/ 1 h 76"/>
                <a:gd name="T14" fmla="*/ 1 w 39"/>
                <a:gd name="T15" fmla="*/ 1 h 76"/>
                <a:gd name="T16" fmla="*/ 1 w 39"/>
                <a:gd name="T17" fmla="*/ 1 h 76"/>
                <a:gd name="T18" fmla="*/ 1 w 39"/>
                <a:gd name="T19" fmla="*/ 1 h 76"/>
                <a:gd name="T20" fmla="*/ 1 w 39"/>
                <a:gd name="T21" fmla="*/ 1 h 76"/>
                <a:gd name="T22" fmla="*/ 1 w 39"/>
                <a:gd name="T23" fmla="*/ 1 h 76"/>
                <a:gd name="T24" fmla="*/ 1 w 39"/>
                <a:gd name="T25" fmla="*/ 1 h 76"/>
                <a:gd name="T26" fmla="*/ 1 w 39"/>
                <a:gd name="T27" fmla="*/ 1 h 76"/>
                <a:gd name="T28" fmla="*/ 1 w 39"/>
                <a:gd name="T29" fmla="*/ 0 h 76"/>
                <a:gd name="T30" fmla="*/ 0 w 39"/>
                <a:gd name="T31" fmla="*/ 0 h 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
                <a:gd name="T49" fmla="*/ 0 h 76"/>
                <a:gd name="T50" fmla="*/ 39 w 39"/>
                <a:gd name="T51" fmla="*/ 76 h 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 h="76">
                  <a:moveTo>
                    <a:pt x="0" y="0"/>
                  </a:moveTo>
                  <a:lnTo>
                    <a:pt x="0" y="68"/>
                  </a:lnTo>
                  <a:lnTo>
                    <a:pt x="1" y="70"/>
                  </a:lnTo>
                  <a:lnTo>
                    <a:pt x="2" y="73"/>
                  </a:lnTo>
                  <a:lnTo>
                    <a:pt x="4" y="74"/>
                  </a:lnTo>
                  <a:lnTo>
                    <a:pt x="8" y="75"/>
                  </a:lnTo>
                  <a:lnTo>
                    <a:pt x="12" y="76"/>
                  </a:lnTo>
                  <a:lnTo>
                    <a:pt x="19" y="76"/>
                  </a:lnTo>
                  <a:lnTo>
                    <a:pt x="26" y="76"/>
                  </a:lnTo>
                  <a:lnTo>
                    <a:pt x="32" y="75"/>
                  </a:lnTo>
                  <a:lnTo>
                    <a:pt x="34" y="74"/>
                  </a:lnTo>
                  <a:lnTo>
                    <a:pt x="37" y="73"/>
                  </a:lnTo>
                  <a:lnTo>
                    <a:pt x="38" y="70"/>
                  </a:lnTo>
                  <a:lnTo>
                    <a:pt x="39" y="68"/>
                  </a:lnTo>
                  <a:lnTo>
                    <a:pt x="39" y="0"/>
                  </a:lnTo>
                  <a:lnTo>
                    <a:pt x="0" y="0"/>
                  </a:lnTo>
                  <a:close/>
                </a:path>
              </a:pathLst>
            </a:custGeom>
            <a:solidFill>
              <a:srgbClr val="0047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39" name="Freeform 297"/>
            <p:cNvSpPr>
              <a:spLocks/>
            </p:cNvSpPr>
            <p:nvPr/>
          </p:nvSpPr>
          <p:spPr bwMode="auto">
            <a:xfrm flipH="1">
              <a:off x="2246" y="2714"/>
              <a:ext cx="42" cy="33"/>
            </a:xfrm>
            <a:custGeom>
              <a:avLst/>
              <a:gdLst>
                <a:gd name="T0" fmla="*/ 0 w 85"/>
                <a:gd name="T1" fmla="*/ 1 h 66"/>
                <a:gd name="T2" fmla="*/ 0 w 85"/>
                <a:gd name="T3" fmla="*/ 1 h 66"/>
                <a:gd name="T4" fmla="*/ 0 w 85"/>
                <a:gd name="T5" fmla="*/ 1 h 66"/>
                <a:gd name="T6" fmla="*/ 0 w 85"/>
                <a:gd name="T7" fmla="*/ 1 h 66"/>
                <a:gd name="T8" fmla="*/ 0 w 85"/>
                <a:gd name="T9" fmla="*/ 1 h 66"/>
                <a:gd name="T10" fmla="*/ 0 w 85"/>
                <a:gd name="T11" fmla="*/ 0 h 66"/>
                <a:gd name="T12" fmla="*/ 0 w 85"/>
                <a:gd name="T13" fmla="*/ 1 h 66"/>
                <a:gd name="T14" fmla="*/ 0 w 85"/>
                <a:gd name="T15" fmla="*/ 1 h 66"/>
                <a:gd name="T16" fmla="*/ 0 w 85"/>
                <a:gd name="T17" fmla="*/ 1 h 66"/>
                <a:gd name="T18" fmla="*/ 0 w 85"/>
                <a:gd name="T19" fmla="*/ 1 h 66"/>
                <a:gd name="T20" fmla="*/ 0 w 85"/>
                <a:gd name="T21" fmla="*/ 1 h 66"/>
                <a:gd name="T22" fmla="*/ 0 w 85"/>
                <a:gd name="T23" fmla="*/ 1 h 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66"/>
                <a:gd name="T38" fmla="*/ 85 w 85"/>
                <a:gd name="T39" fmla="*/ 66 h 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66">
                  <a:moveTo>
                    <a:pt x="1" y="64"/>
                  </a:moveTo>
                  <a:lnTo>
                    <a:pt x="0" y="55"/>
                  </a:lnTo>
                  <a:lnTo>
                    <a:pt x="6" y="47"/>
                  </a:lnTo>
                  <a:lnTo>
                    <a:pt x="16" y="42"/>
                  </a:lnTo>
                  <a:lnTo>
                    <a:pt x="24" y="42"/>
                  </a:lnTo>
                  <a:lnTo>
                    <a:pt x="81" y="0"/>
                  </a:lnTo>
                  <a:lnTo>
                    <a:pt x="85" y="5"/>
                  </a:lnTo>
                  <a:lnTo>
                    <a:pt x="27" y="47"/>
                  </a:lnTo>
                  <a:lnTo>
                    <a:pt x="26" y="55"/>
                  </a:lnTo>
                  <a:lnTo>
                    <a:pt x="18" y="62"/>
                  </a:lnTo>
                  <a:lnTo>
                    <a:pt x="9" y="66"/>
                  </a:lnTo>
                  <a:lnTo>
                    <a:pt x="1" y="64"/>
                  </a:lnTo>
                  <a:close/>
                </a:path>
              </a:pathLst>
            </a:custGeom>
            <a:solidFill>
              <a:srgbClr val="0047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40" name="Freeform 298"/>
            <p:cNvSpPr>
              <a:spLocks/>
            </p:cNvSpPr>
            <p:nvPr/>
          </p:nvSpPr>
          <p:spPr bwMode="auto">
            <a:xfrm flipH="1">
              <a:off x="2098" y="2532"/>
              <a:ext cx="74" cy="24"/>
            </a:xfrm>
            <a:custGeom>
              <a:avLst/>
              <a:gdLst>
                <a:gd name="T0" fmla="*/ 0 w 149"/>
                <a:gd name="T1" fmla="*/ 0 h 49"/>
                <a:gd name="T2" fmla="*/ 0 w 149"/>
                <a:gd name="T3" fmla="*/ 0 h 49"/>
                <a:gd name="T4" fmla="*/ 0 w 149"/>
                <a:gd name="T5" fmla="*/ 0 h 49"/>
                <a:gd name="T6" fmla="*/ 0 w 149"/>
                <a:gd name="T7" fmla="*/ 0 h 49"/>
                <a:gd name="T8" fmla="*/ 0 w 149"/>
                <a:gd name="T9" fmla="*/ 0 h 49"/>
                <a:gd name="T10" fmla="*/ 0 w 149"/>
                <a:gd name="T11" fmla="*/ 0 h 49"/>
                <a:gd name="T12" fmla="*/ 0 w 149"/>
                <a:gd name="T13" fmla="*/ 0 h 49"/>
                <a:gd name="T14" fmla="*/ 0 w 149"/>
                <a:gd name="T15" fmla="*/ 0 h 49"/>
                <a:gd name="T16" fmla="*/ 0 w 149"/>
                <a:gd name="T17" fmla="*/ 0 h 49"/>
                <a:gd name="T18" fmla="*/ 0 w 149"/>
                <a:gd name="T19" fmla="*/ 0 h 49"/>
                <a:gd name="T20" fmla="*/ 0 w 149"/>
                <a:gd name="T21" fmla="*/ 0 h 49"/>
                <a:gd name="T22" fmla="*/ 0 w 149"/>
                <a:gd name="T23" fmla="*/ 0 h 49"/>
                <a:gd name="T24" fmla="*/ 0 w 149"/>
                <a:gd name="T25" fmla="*/ 0 h 49"/>
                <a:gd name="T26" fmla="*/ 0 w 149"/>
                <a:gd name="T27" fmla="*/ 0 h 49"/>
                <a:gd name="T28" fmla="*/ 0 w 149"/>
                <a:gd name="T29" fmla="*/ 0 h 49"/>
                <a:gd name="T30" fmla="*/ 0 w 149"/>
                <a:gd name="T31" fmla="*/ 0 h 49"/>
                <a:gd name="T32" fmla="*/ 0 w 149"/>
                <a:gd name="T33" fmla="*/ 0 h 49"/>
                <a:gd name="T34" fmla="*/ 0 w 149"/>
                <a:gd name="T35" fmla="*/ 0 h 49"/>
                <a:gd name="T36" fmla="*/ 0 w 149"/>
                <a:gd name="T37" fmla="*/ 0 h 49"/>
                <a:gd name="T38" fmla="*/ 0 w 149"/>
                <a:gd name="T39" fmla="*/ 0 h 49"/>
                <a:gd name="T40" fmla="*/ 0 w 149"/>
                <a:gd name="T41" fmla="*/ 0 h 49"/>
                <a:gd name="T42" fmla="*/ 0 w 149"/>
                <a:gd name="T43" fmla="*/ 0 h 49"/>
                <a:gd name="T44" fmla="*/ 0 w 149"/>
                <a:gd name="T45" fmla="*/ 0 h 49"/>
                <a:gd name="T46" fmla="*/ 0 w 149"/>
                <a:gd name="T47" fmla="*/ 0 h 49"/>
                <a:gd name="T48" fmla="*/ 0 w 149"/>
                <a:gd name="T49" fmla="*/ 0 h 49"/>
                <a:gd name="T50" fmla="*/ 0 w 149"/>
                <a:gd name="T51" fmla="*/ 0 h 49"/>
                <a:gd name="T52" fmla="*/ 0 w 149"/>
                <a:gd name="T53" fmla="*/ 0 h 49"/>
                <a:gd name="T54" fmla="*/ 0 w 149"/>
                <a:gd name="T55" fmla="*/ 0 h 49"/>
                <a:gd name="T56" fmla="*/ 0 w 149"/>
                <a:gd name="T57" fmla="*/ 0 h 49"/>
                <a:gd name="T58" fmla="*/ 0 w 149"/>
                <a:gd name="T59" fmla="*/ 0 h 49"/>
                <a:gd name="T60" fmla="*/ 0 w 149"/>
                <a:gd name="T61" fmla="*/ 0 h 49"/>
                <a:gd name="T62" fmla="*/ 0 w 149"/>
                <a:gd name="T63" fmla="*/ 0 h 49"/>
                <a:gd name="T64" fmla="*/ 0 w 149"/>
                <a:gd name="T65" fmla="*/ 0 h 49"/>
                <a:gd name="T66" fmla="*/ 0 w 149"/>
                <a:gd name="T67" fmla="*/ 0 h 49"/>
                <a:gd name="T68" fmla="*/ 0 w 149"/>
                <a:gd name="T69" fmla="*/ 0 h 49"/>
                <a:gd name="T70" fmla="*/ 0 w 149"/>
                <a:gd name="T71" fmla="*/ 0 h 49"/>
                <a:gd name="T72" fmla="*/ 0 w 149"/>
                <a:gd name="T73" fmla="*/ 0 h 49"/>
                <a:gd name="T74" fmla="*/ 0 w 149"/>
                <a:gd name="T75" fmla="*/ 0 h 49"/>
                <a:gd name="T76" fmla="*/ 0 w 149"/>
                <a:gd name="T77" fmla="*/ 0 h 49"/>
                <a:gd name="T78" fmla="*/ 0 w 149"/>
                <a:gd name="T79" fmla="*/ 0 h 49"/>
                <a:gd name="T80" fmla="*/ 0 w 149"/>
                <a:gd name="T81" fmla="*/ 0 h 49"/>
                <a:gd name="T82" fmla="*/ 0 w 149"/>
                <a:gd name="T83" fmla="*/ 0 h 49"/>
                <a:gd name="T84" fmla="*/ 0 w 149"/>
                <a:gd name="T85" fmla="*/ 0 h 49"/>
                <a:gd name="T86" fmla="*/ 0 w 149"/>
                <a:gd name="T87" fmla="*/ 0 h 49"/>
                <a:gd name="T88" fmla="*/ 0 w 149"/>
                <a:gd name="T89" fmla="*/ 0 h 49"/>
                <a:gd name="T90" fmla="*/ 0 w 149"/>
                <a:gd name="T91" fmla="*/ 0 h 49"/>
                <a:gd name="T92" fmla="*/ 0 w 149"/>
                <a:gd name="T93" fmla="*/ 0 h 49"/>
                <a:gd name="T94" fmla="*/ 0 w 149"/>
                <a:gd name="T95" fmla="*/ 0 h 49"/>
                <a:gd name="T96" fmla="*/ 0 w 149"/>
                <a:gd name="T97" fmla="*/ 0 h 49"/>
                <a:gd name="T98" fmla="*/ 0 w 149"/>
                <a:gd name="T99" fmla="*/ 0 h 49"/>
                <a:gd name="T100" fmla="*/ 0 w 149"/>
                <a:gd name="T101" fmla="*/ 0 h 49"/>
                <a:gd name="T102" fmla="*/ 0 w 149"/>
                <a:gd name="T103" fmla="*/ 0 h 49"/>
                <a:gd name="T104" fmla="*/ 0 w 149"/>
                <a:gd name="T105" fmla="*/ 0 h 49"/>
                <a:gd name="T106" fmla="*/ 0 w 149"/>
                <a:gd name="T107" fmla="*/ 0 h 49"/>
                <a:gd name="T108" fmla="*/ 0 w 149"/>
                <a:gd name="T109" fmla="*/ 0 h 49"/>
                <a:gd name="T110" fmla="*/ 0 w 149"/>
                <a:gd name="T111" fmla="*/ 0 h 49"/>
                <a:gd name="T112" fmla="*/ 0 w 149"/>
                <a:gd name="T113" fmla="*/ 0 h 49"/>
                <a:gd name="T114" fmla="*/ 0 w 149"/>
                <a:gd name="T115" fmla="*/ 0 h 49"/>
                <a:gd name="T116" fmla="*/ 0 w 149"/>
                <a:gd name="T117" fmla="*/ 0 h 49"/>
                <a:gd name="T118" fmla="*/ 0 w 149"/>
                <a:gd name="T119" fmla="*/ 0 h 49"/>
                <a:gd name="T120" fmla="*/ 0 w 149"/>
                <a:gd name="T121" fmla="*/ 0 h 4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9"/>
                <a:gd name="T184" fmla="*/ 0 h 49"/>
                <a:gd name="T185" fmla="*/ 149 w 149"/>
                <a:gd name="T186" fmla="*/ 49 h 4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9" h="49">
                  <a:moveTo>
                    <a:pt x="1" y="27"/>
                  </a:moveTo>
                  <a:lnTo>
                    <a:pt x="0" y="32"/>
                  </a:lnTo>
                  <a:lnTo>
                    <a:pt x="3" y="35"/>
                  </a:lnTo>
                  <a:lnTo>
                    <a:pt x="6" y="37"/>
                  </a:lnTo>
                  <a:lnTo>
                    <a:pt x="11" y="40"/>
                  </a:lnTo>
                  <a:lnTo>
                    <a:pt x="14" y="41"/>
                  </a:lnTo>
                  <a:lnTo>
                    <a:pt x="20" y="42"/>
                  </a:lnTo>
                  <a:lnTo>
                    <a:pt x="24" y="44"/>
                  </a:lnTo>
                  <a:lnTo>
                    <a:pt x="31" y="45"/>
                  </a:lnTo>
                  <a:lnTo>
                    <a:pt x="36" y="48"/>
                  </a:lnTo>
                  <a:lnTo>
                    <a:pt x="42" y="49"/>
                  </a:lnTo>
                  <a:lnTo>
                    <a:pt x="45" y="49"/>
                  </a:lnTo>
                  <a:lnTo>
                    <a:pt x="47" y="49"/>
                  </a:lnTo>
                  <a:lnTo>
                    <a:pt x="50" y="48"/>
                  </a:lnTo>
                  <a:lnTo>
                    <a:pt x="55" y="45"/>
                  </a:lnTo>
                  <a:lnTo>
                    <a:pt x="61" y="43"/>
                  </a:lnTo>
                  <a:lnTo>
                    <a:pt x="69" y="40"/>
                  </a:lnTo>
                  <a:lnTo>
                    <a:pt x="76" y="37"/>
                  </a:lnTo>
                  <a:lnTo>
                    <a:pt x="84" y="35"/>
                  </a:lnTo>
                  <a:lnTo>
                    <a:pt x="90" y="34"/>
                  </a:lnTo>
                  <a:lnTo>
                    <a:pt x="95" y="34"/>
                  </a:lnTo>
                  <a:lnTo>
                    <a:pt x="98" y="34"/>
                  </a:lnTo>
                  <a:lnTo>
                    <a:pt x="104" y="34"/>
                  </a:lnTo>
                  <a:lnTo>
                    <a:pt x="108" y="35"/>
                  </a:lnTo>
                  <a:lnTo>
                    <a:pt x="114" y="35"/>
                  </a:lnTo>
                  <a:lnTo>
                    <a:pt x="120" y="36"/>
                  </a:lnTo>
                  <a:lnTo>
                    <a:pt x="125" y="36"/>
                  </a:lnTo>
                  <a:lnTo>
                    <a:pt x="129" y="37"/>
                  </a:lnTo>
                  <a:lnTo>
                    <a:pt x="133" y="37"/>
                  </a:lnTo>
                  <a:lnTo>
                    <a:pt x="138" y="38"/>
                  </a:lnTo>
                  <a:lnTo>
                    <a:pt x="143" y="40"/>
                  </a:lnTo>
                  <a:lnTo>
                    <a:pt x="147" y="40"/>
                  </a:lnTo>
                  <a:lnTo>
                    <a:pt x="149" y="37"/>
                  </a:lnTo>
                  <a:lnTo>
                    <a:pt x="148" y="34"/>
                  </a:lnTo>
                  <a:lnTo>
                    <a:pt x="143" y="28"/>
                  </a:lnTo>
                  <a:lnTo>
                    <a:pt x="136" y="24"/>
                  </a:lnTo>
                  <a:lnTo>
                    <a:pt x="129" y="19"/>
                  </a:lnTo>
                  <a:lnTo>
                    <a:pt x="122" y="15"/>
                  </a:lnTo>
                  <a:lnTo>
                    <a:pt x="115" y="14"/>
                  </a:lnTo>
                  <a:lnTo>
                    <a:pt x="110" y="12"/>
                  </a:lnTo>
                  <a:lnTo>
                    <a:pt x="104" y="10"/>
                  </a:lnTo>
                  <a:lnTo>
                    <a:pt x="98" y="6"/>
                  </a:lnTo>
                  <a:lnTo>
                    <a:pt x="92" y="4"/>
                  </a:lnTo>
                  <a:lnTo>
                    <a:pt x="87" y="2"/>
                  </a:lnTo>
                  <a:lnTo>
                    <a:pt x="82" y="0"/>
                  </a:lnTo>
                  <a:lnTo>
                    <a:pt x="79" y="0"/>
                  </a:lnTo>
                  <a:lnTo>
                    <a:pt x="74" y="2"/>
                  </a:lnTo>
                  <a:lnTo>
                    <a:pt x="68" y="4"/>
                  </a:lnTo>
                  <a:lnTo>
                    <a:pt x="61" y="6"/>
                  </a:lnTo>
                  <a:lnTo>
                    <a:pt x="54" y="9"/>
                  </a:lnTo>
                  <a:lnTo>
                    <a:pt x="47" y="12"/>
                  </a:lnTo>
                  <a:lnTo>
                    <a:pt x="42" y="13"/>
                  </a:lnTo>
                  <a:lnTo>
                    <a:pt x="38" y="14"/>
                  </a:lnTo>
                  <a:lnTo>
                    <a:pt x="35" y="14"/>
                  </a:lnTo>
                  <a:lnTo>
                    <a:pt x="30" y="14"/>
                  </a:lnTo>
                  <a:lnTo>
                    <a:pt x="24" y="14"/>
                  </a:lnTo>
                  <a:lnTo>
                    <a:pt x="19" y="15"/>
                  </a:lnTo>
                  <a:lnTo>
                    <a:pt x="13" y="17"/>
                  </a:lnTo>
                  <a:lnTo>
                    <a:pt x="8" y="19"/>
                  </a:lnTo>
                  <a:lnTo>
                    <a:pt x="4" y="22"/>
                  </a:lnTo>
                  <a:lnTo>
                    <a:pt x="1" y="27"/>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41" name="Freeform 299"/>
            <p:cNvSpPr>
              <a:spLocks/>
            </p:cNvSpPr>
            <p:nvPr/>
          </p:nvSpPr>
          <p:spPr bwMode="auto">
            <a:xfrm flipH="1">
              <a:off x="2160" y="2542"/>
              <a:ext cx="10" cy="9"/>
            </a:xfrm>
            <a:custGeom>
              <a:avLst/>
              <a:gdLst>
                <a:gd name="T0" fmla="*/ 1 w 19"/>
                <a:gd name="T1" fmla="*/ 1 h 18"/>
                <a:gd name="T2" fmla="*/ 1 w 19"/>
                <a:gd name="T3" fmla="*/ 1 h 18"/>
                <a:gd name="T4" fmla="*/ 1 w 19"/>
                <a:gd name="T5" fmla="*/ 1 h 18"/>
                <a:gd name="T6" fmla="*/ 1 w 19"/>
                <a:gd name="T7" fmla="*/ 1 h 18"/>
                <a:gd name="T8" fmla="*/ 1 w 19"/>
                <a:gd name="T9" fmla="*/ 0 h 18"/>
                <a:gd name="T10" fmla="*/ 1 w 19"/>
                <a:gd name="T11" fmla="*/ 0 h 18"/>
                <a:gd name="T12" fmla="*/ 1 w 19"/>
                <a:gd name="T13" fmla="*/ 1 h 18"/>
                <a:gd name="T14" fmla="*/ 1 w 19"/>
                <a:gd name="T15" fmla="*/ 1 h 18"/>
                <a:gd name="T16" fmla="*/ 1 w 19"/>
                <a:gd name="T17" fmla="*/ 1 h 18"/>
                <a:gd name="T18" fmla="*/ 0 w 19"/>
                <a:gd name="T19" fmla="*/ 1 h 18"/>
                <a:gd name="T20" fmla="*/ 1 w 19"/>
                <a:gd name="T21" fmla="*/ 1 h 18"/>
                <a:gd name="T22" fmla="*/ 1 w 19"/>
                <a:gd name="T23" fmla="*/ 1 h 18"/>
                <a:gd name="T24" fmla="*/ 1 w 19"/>
                <a:gd name="T25" fmla="*/ 1 h 18"/>
                <a:gd name="T26" fmla="*/ 1 w 19"/>
                <a:gd name="T27" fmla="*/ 1 h 18"/>
                <a:gd name="T28" fmla="*/ 1 w 19"/>
                <a:gd name="T29" fmla="*/ 1 h 18"/>
                <a:gd name="T30" fmla="*/ 1 w 19"/>
                <a:gd name="T31" fmla="*/ 1 h 18"/>
                <a:gd name="T32" fmla="*/ 1 w 19"/>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19" y="12"/>
                  </a:moveTo>
                  <a:lnTo>
                    <a:pt x="19" y="8"/>
                  </a:lnTo>
                  <a:lnTo>
                    <a:pt x="18" y="5"/>
                  </a:lnTo>
                  <a:lnTo>
                    <a:pt x="16" y="1"/>
                  </a:lnTo>
                  <a:lnTo>
                    <a:pt x="12" y="0"/>
                  </a:lnTo>
                  <a:lnTo>
                    <a:pt x="8" y="0"/>
                  </a:lnTo>
                  <a:lnTo>
                    <a:pt x="6" y="1"/>
                  </a:lnTo>
                  <a:lnTo>
                    <a:pt x="2" y="4"/>
                  </a:lnTo>
                  <a:lnTo>
                    <a:pt x="1" y="7"/>
                  </a:lnTo>
                  <a:lnTo>
                    <a:pt x="0" y="12"/>
                  </a:lnTo>
                  <a:lnTo>
                    <a:pt x="1" y="14"/>
                  </a:lnTo>
                  <a:lnTo>
                    <a:pt x="4" y="17"/>
                  </a:lnTo>
                  <a:lnTo>
                    <a:pt x="8" y="18"/>
                  </a:lnTo>
                  <a:lnTo>
                    <a:pt x="11" y="18"/>
                  </a:lnTo>
                  <a:lnTo>
                    <a:pt x="15" y="17"/>
                  </a:lnTo>
                  <a:lnTo>
                    <a:pt x="18" y="15"/>
                  </a:lnTo>
                  <a:lnTo>
                    <a:pt x="19" y="12"/>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42" name="Freeform 300"/>
            <p:cNvSpPr>
              <a:spLocks/>
            </p:cNvSpPr>
            <p:nvPr/>
          </p:nvSpPr>
          <p:spPr bwMode="auto">
            <a:xfrm flipH="1">
              <a:off x="2158" y="2405"/>
              <a:ext cx="129" cy="147"/>
            </a:xfrm>
            <a:custGeom>
              <a:avLst/>
              <a:gdLst>
                <a:gd name="T0" fmla="*/ 1 w 258"/>
                <a:gd name="T1" fmla="*/ 0 h 295"/>
                <a:gd name="T2" fmla="*/ 1 w 258"/>
                <a:gd name="T3" fmla="*/ 0 h 295"/>
                <a:gd name="T4" fmla="*/ 1 w 258"/>
                <a:gd name="T5" fmla="*/ 0 h 295"/>
                <a:gd name="T6" fmla="*/ 1 w 258"/>
                <a:gd name="T7" fmla="*/ 0 h 295"/>
                <a:gd name="T8" fmla="*/ 1 w 258"/>
                <a:gd name="T9" fmla="*/ 0 h 295"/>
                <a:gd name="T10" fmla="*/ 1 w 258"/>
                <a:gd name="T11" fmla="*/ 0 h 295"/>
                <a:gd name="T12" fmla="*/ 1 w 258"/>
                <a:gd name="T13" fmla="*/ 0 h 295"/>
                <a:gd name="T14" fmla="*/ 1 w 258"/>
                <a:gd name="T15" fmla="*/ 0 h 295"/>
                <a:gd name="T16" fmla="*/ 1 w 258"/>
                <a:gd name="T17" fmla="*/ 0 h 295"/>
                <a:gd name="T18" fmla="*/ 1 w 258"/>
                <a:gd name="T19" fmla="*/ 0 h 295"/>
                <a:gd name="T20" fmla="*/ 1 w 258"/>
                <a:gd name="T21" fmla="*/ 0 h 295"/>
                <a:gd name="T22" fmla="*/ 1 w 258"/>
                <a:gd name="T23" fmla="*/ 0 h 295"/>
                <a:gd name="T24" fmla="*/ 1 w 258"/>
                <a:gd name="T25" fmla="*/ 0 h 295"/>
                <a:gd name="T26" fmla="*/ 1 w 258"/>
                <a:gd name="T27" fmla="*/ 0 h 295"/>
                <a:gd name="T28" fmla="*/ 1 w 258"/>
                <a:gd name="T29" fmla="*/ 0 h 295"/>
                <a:gd name="T30" fmla="*/ 1 w 258"/>
                <a:gd name="T31" fmla="*/ 0 h 295"/>
                <a:gd name="T32" fmla="*/ 1 w 258"/>
                <a:gd name="T33" fmla="*/ 0 h 295"/>
                <a:gd name="T34" fmla="*/ 1 w 258"/>
                <a:gd name="T35" fmla="*/ 0 h 295"/>
                <a:gd name="T36" fmla="*/ 1 w 258"/>
                <a:gd name="T37" fmla="*/ 0 h 295"/>
                <a:gd name="T38" fmla="*/ 1 w 258"/>
                <a:gd name="T39" fmla="*/ 0 h 295"/>
                <a:gd name="T40" fmla="*/ 1 w 258"/>
                <a:gd name="T41" fmla="*/ 0 h 295"/>
                <a:gd name="T42" fmla="*/ 1 w 258"/>
                <a:gd name="T43" fmla="*/ 0 h 295"/>
                <a:gd name="T44" fmla="*/ 1 w 258"/>
                <a:gd name="T45" fmla="*/ 0 h 295"/>
                <a:gd name="T46" fmla="*/ 1 w 258"/>
                <a:gd name="T47" fmla="*/ 0 h 295"/>
                <a:gd name="T48" fmla="*/ 1 w 258"/>
                <a:gd name="T49" fmla="*/ 0 h 295"/>
                <a:gd name="T50" fmla="*/ 1 w 258"/>
                <a:gd name="T51" fmla="*/ 0 h 295"/>
                <a:gd name="T52" fmla="*/ 1 w 258"/>
                <a:gd name="T53" fmla="*/ 0 h 295"/>
                <a:gd name="T54" fmla="*/ 1 w 258"/>
                <a:gd name="T55" fmla="*/ 0 h 295"/>
                <a:gd name="T56" fmla="*/ 1 w 258"/>
                <a:gd name="T57" fmla="*/ 0 h 295"/>
                <a:gd name="T58" fmla="*/ 1 w 258"/>
                <a:gd name="T59" fmla="*/ 0 h 295"/>
                <a:gd name="T60" fmla="*/ 1 w 258"/>
                <a:gd name="T61" fmla="*/ 0 h 295"/>
                <a:gd name="T62" fmla="*/ 1 w 258"/>
                <a:gd name="T63" fmla="*/ 0 h 295"/>
                <a:gd name="T64" fmla="*/ 1 w 258"/>
                <a:gd name="T65" fmla="*/ 0 h 295"/>
                <a:gd name="T66" fmla="*/ 1 w 258"/>
                <a:gd name="T67" fmla="*/ 0 h 295"/>
                <a:gd name="T68" fmla="*/ 1 w 258"/>
                <a:gd name="T69" fmla="*/ 0 h 295"/>
                <a:gd name="T70" fmla="*/ 1 w 258"/>
                <a:gd name="T71" fmla="*/ 0 h 295"/>
                <a:gd name="T72" fmla="*/ 1 w 258"/>
                <a:gd name="T73" fmla="*/ 0 h 295"/>
                <a:gd name="T74" fmla="*/ 1 w 258"/>
                <a:gd name="T75" fmla="*/ 0 h 295"/>
                <a:gd name="T76" fmla="*/ 1 w 258"/>
                <a:gd name="T77" fmla="*/ 0 h 295"/>
                <a:gd name="T78" fmla="*/ 1 w 258"/>
                <a:gd name="T79" fmla="*/ 0 h 295"/>
                <a:gd name="T80" fmla="*/ 1 w 258"/>
                <a:gd name="T81" fmla="*/ 0 h 295"/>
                <a:gd name="T82" fmla="*/ 1 w 258"/>
                <a:gd name="T83" fmla="*/ 0 h 295"/>
                <a:gd name="T84" fmla="*/ 1 w 258"/>
                <a:gd name="T85" fmla="*/ 0 h 295"/>
                <a:gd name="T86" fmla="*/ 1 w 258"/>
                <a:gd name="T87" fmla="*/ 0 h 295"/>
                <a:gd name="T88" fmla="*/ 1 w 258"/>
                <a:gd name="T89" fmla="*/ 0 h 295"/>
                <a:gd name="T90" fmla="*/ 1 w 258"/>
                <a:gd name="T91" fmla="*/ 0 h 2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8"/>
                <a:gd name="T139" fmla="*/ 0 h 295"/>
                <a:gd name="T140" fmla="*/ 258 w 258"/>
                <a:gd name="T141" fmla="*/ 295 h 2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8" h="295">
                  <a:moveTo>
                    <a:pt x="170" y="0"/>
                  </a:moveTo>
                  <a:lnTo>
                    <a:pt x="161" y="0"/>
                  </a:lnTo>
                  <a:lnTo>
                    <a:pt x="153" y="2"/>
                  </a:lnTo>
                  <a:lnTo>
                    <a:pt x="145" y="5"/>
                  </a:lnTo>
                  <a:lnTo>
                    <a:pt x="137" y="9"/>
                  </a:lnTo>
                  <a:lnTo>
                    <a:pt x="130" y="14"/>
                  </a:lnTo>
                  <a:lnTo>
                    <a:pt x="123" y="20"/>
                  </a:lnTo>
                  <a:lnTo>
                    <a:pt x="117" y="25"/>
                  </a:lnTo>
                  <a:lnTo>
                    <a:pt x="113" y="31"/>
                  </a:lnTo>
                  <a:lnTo>
                    <a:pt x="107" y="40"/>
                  </a:lnTo>
                  <a:lnTo>
                    <a:pt x="101" y="48"/>
                  </a:lnTo>
                  <a:lnTo>
                    <a:pt x="95" y="58"/>
                  </a:lnTo>
                  <a:lnTo>
                    <a:pt x="91" y="66"/>
                  </a:lnTo>
                  <a:lnTo>
                    <a:pt x="86" y="73"/>
                  </a:lnTo>
                  <a:lnTo>
                    <a:pt x="83" y="78"/>
                  </a:lnTo>
                  <a:lnTo>
                    <a:pt x="79" y="83"/>
                  </a:lnTo>
                  <a:lnTo>
                    <a:pt x="77" y="86"/>
                  </a:lnTo>
                  <a:lnTo>
                    <a:pt x="70" y="93"/>
                  </a:lnTo>
                  <a:lnTo>
                    <a:pt x="61" y="104"/>
                  </a:lnTo>
                  <a:lnTo>
                    <a:pt x="50" y="115"/>
                  </a:lnTo>
                  <a:lnTo>
                    <a:pt x="44" y="126"/>
                  </a:lnTo>
                  <a:lnTo>
                    <a:pt x="39" y="134"/>
                  </a:lnTo>
                  <a:lnTo>
                    <a:pt x="33" y="144"/>
                  </a:lnTo>
                  <a:lnTo>
                    <a:pt x="26" y="152"/>
                  </a:lnTo>
                  <a:lnTo>
                    <a:pt x="22" y="159"/>
                  </a:lnTo>
                  <a:lnTo>
                    <a:pt x="15" y="170"/>
                  </a:lnTo>
                  <a:lnTo>
                    <a:pt x="7" y="190"/>
                  </a:lnTo>
                  <a:lnTo>
                    <a:pt x="1" y="210"/>
                  </a:lnTo>
                  <a:lnTo>
                    <a:pt x="0" y="221"/>
                  </a:lnTo>
                  <a:lnTo>
                    <a:pt x="3" y="225"/>
                  </a:lnTo>
                  <a:lnTo>
                    <a:pt x="11" y="229"/>
                  </a:lnTo>
                  <a:lnTo>
                    <a:pt x="21" y="235"/>
                  </a:lnTo>
                  <a:lnTo>
                    <a:pt x="32" y="241"/>
                  </a:lnTo>
                  <a:lnTo>
                    <a:pt x="45" y="246"/>
                  </a:lnTo>
                  <a:lnTo>
                    <a:pt x="57" y="251"/>
                  </a:lnTo>
                  <a:lnTo>
                    <a:pt x="69" y="256"/>
                  </a:lnTo>
                  <a:lnTo>
                    <a:pt x="78" y="259"/>
                  </a:lnTo>
                  <a:lnTo>
                    <a:pt x="100" y="266"/>
                  </a:lnTo>
                  <a:lnTo>
                    <a:pt x="125" y="273"/>
                  </a:lnTo>
                  <a:lnTo>
                    <a:pt x="152" y="279"/>
                  </a:lnTo>
                  <a:lnTo>
                    <a:pt x="177" y="284"/>
                  </a:lnTo>
                  <a:lnTo>
                    <a:pt x="201" y="289"/>
                  </a:lnTo>
                  <a:lnTo>
                    <a:pt x="221" y="292"/>
                  </a:lnTo>
                  <a:lnTo>
                    <a:pt x="237" y="295"/>
                  </a:lnTo>
                  <a:lnTo>
                    <a:pt x="245" y="295"/>
                  </a:lnTo>
                  <a:lnTo>
                    <a:pt x="250" y="294"/>
                  </a:lnTo>
                  <a:lnTo>
                    <a:pt x="253" y="291"/>
                  </a:lnTo>
                  <a:lnTo>
                    <a:pt x="257" y="288"/>
                  </a:lnTo>
                  <a:lnTo>
                    <a:pt x="258" y="283"/>
                  </a:lnTo>
                  <a:lnTo>
                    <a:pt x="257" y="279"/>
                  </a:lnTo>
                  <a:lnTo>
                    <a:pt x="254" y="274"/>
                  </a:lnTo>
                  <a:lnTo>
                    <a:pt x="251" y="272"/>
                  </a:lnTo>
                  <a:lnTo>
                    <a:pt x="247" y="269"/>
                  </a:lnTo>
                  <a:lnTo>
                    <a:pt x="243" y="267"/>
                  </a:lnTo>
                  <a:lnTo>
                    <a:pt x="234" y="263"/>
                  </a:lnTo>
                  <a:lnTo>
                    <a:pt x="221" y="256"/>
                  </a:lnTo>
                  <a:lnTo>
                    <a:pt x="206" y="249"/>
                  </a:lnTo>
                  <a:lnTo>
                    <a:pt x="191" y="242"/>
                  </a:lnTo>
                  <a:lnTo>
                    <a:pt x="178" y="235"/>
                  </a:lnTo>
                  <a:lnTo>
                    <a:pt x="168" y="229"/>
                  </a:lnTo>
                  <a:lnTo>
                    <a:pt x="162" y="226"/>
                  </a:lnTo>
                  <a:lnTo>
                    <a:pt x="158" y="222"/>
                  </a:lnTo>
                  <a:lnTo>
                    <a:pt x="152" y="219"/>
                  </a:lnTo>
                  <a:lnTo>
                    <a:pt x="145" y="214"/>
                  </a:lnTo>
                  <a:lnTo>
                    <a:pt x="137" y="208"/>
                  </a:lnTo>
                  <a:lnTo>
                    <a:pt x="128" y="204"/>
                  </a:lnTo>
                  <a:lnTo>
                    <a:pt x="118" y="199"/>
                  </a:lnTo>
                  <a:lnTo>
                    <a:pt x="108" y="197"/>
                  </a:lnTo>
                  <a:lnTo>
                    <a:pt x="99" y="195"/>
                  </a:lnTo>
                  <a:lnTo>
                    <a:pt x="105" y="181"/>
                  </a:lnTo>
                  <a:lnTo>
                    <a:pt x="113" y="170"/>
                  </a:lnTo>
                  <a:lnTo>
                    <a:pt x="123" y="161"/>
                  </a:lnTo>
                  <a:lnTo>
                    <a:pt x="132" y="151"/>
                  </a:lnTo>
                  <a:lnTo>
                    <a:pt x="137" y="144"/>
                  </a:lnTo>
                  <a:lnTo>
                    <a:pt x="144" y="136"/>
                  </a:lnTo>
                  <a:lnTo>
                    <a:pt x="151" y="127"/>
                  </a:lnTo>
                  <a:lnTo>
                    <a:pt x="159" y="118"/>
                  </a:lnTo>
                  <a:lnTo>
                    <a:pt x="167" y="108"/>
                  </a:lnTo>
                  <a:lnTo>
                    <a:pt x="175" y="100"/>
                  </a:lnTo>
                  <a:lnTo>
                    <a:pt x="183" y="92"/>
                  </a:lnTo>
                  <a:lnTo>
                    <a:pt x="189" y="88"/>
                  </a:lnTo>
                  <a:lnTo>
                    <a:pt x="200" y="78"/>
                  </a:lnTo>
                  <a:lnTo>
                    <a:pt x="208" y="65"/>
                  </a:lnTo>
                  <a:lnTo>
                    <a:pt x="214" y="51"/>
                  </a:lnTo>
                  <a:lnTo>
                    <a:pt x="216" y="38"/>
                  </a:lnTo>
                  <a:lnTo>
                    <a:pt x="215" y="32"/>
                  </a:lnTo>
                  <a:lnTo>
                    <a:pt x="214" y="27"/>
                  </a:lnTo>
                  <a:lnTo>
                    <a:pt x="211" y="21"/>
                  </a:lnTo>
                  <a:lnTo>
                    <a:pt x="206" y="15"/>
                  </a:lnTo>
                  <a:lnTo>
                    <a:pt x="199" y="9"/>
                  </a:lnTo>
                  <a:lnTo>
                    <a:pt x="191" y="5"/>
                  </a:lnTo>
                  <a:lnTo>
                    <a:pt x="182" y="1"/>
                  </a:lnTo>
                  <a:lnTo>
                    <a:pt x="170" y="0"/>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43" name="Freeform 301"/>
            <p:cNvSpPr>
              <a:spLocks/>
            </p:cNvSpPr>
            <p:nvPr/>
          </p:nvSpPr>
          <p:spPr bwMode="auto">
            <a:xfrm flipH="1">
              <a:off x="2160" y="2542"/>
              <a:ext cx="9" cy="9"/>
            </a:xfrm>
            <a:custGeom>
              <a:avLst/>
              <a:gdLst>
                <a:gd name="T0" fmla="*/ 1 w 18"/>
                <a:gd name="T1" fmla="*/ 1 h 18"/>
                <a:gd name="T2" fmla="*/ 1 w 18"/>
                <a:gd name="T3" fmla="*/ 1 h 18"/>
                <a:gd name="T4" fmla="*/ 1 w 18"/>
                <a:gd name="T5" fmla="*/ 1 h 18"/>
                <a:gd name="T6" fmla="*/ 1 w 18"/>
                <a:gd name="T7" fmla="*/ 1 h 18"/>
                <a:gd name="T8" fmla="*/ 1 w 18"/>
                <a:gd name="T9" fmla="*/ 1 h 18"/>
                <a:gd name="T10" fmla="*/ 1 w 18"/>
                <a:gd name="T11" fmla="*/ 1 h 18"/>
                <a:gd name="T12" fmla="*/ 1 w 18"/>
                <a:gd name="T13" fmla="*/ 1 h 18"/>
                <a:gd name="T14" fmla="*/ 1 w 18"/>
                <a:gd name="T15" fmla="*/ 1 h 18"/>
                <a:gd name="T16" fmla="*/ 1 w 18"/>
                <a:gd name="T17" fmla="*/ 0 h 18"/>
                <a:gd name="T18" fmla="*/ 1 w 18"/>
                <a:gd name="T19" fmla="*/ 0 h 18"/>
                <a:gd name="T20" fmla="*/ 1 w 18"/>
                <a:gd name="T21" fmla="*/ 1 h 18"/>
                <a:gd name="T22" fmla="*/ 1 w 18"/>
                <a:gd name="T23" fmla="*/ 1 h 18"/>
                <a:gd name="T24" fmla="*/ 0 w 18"/>
                <a:gd name="T25" fmla="*/ 1 h 18"/>
                <a:gd name="T26" fmla="*/ 0 w 18"/>
                <a:gd name="T27" fmla="*/ 1 h 18"/>
                <a:gd name="T28" fmla="*/ 1 w 18"/>
                <a:gd name="T29" fmla="*/ 1 h 18"/>
                <a:gd name="T30" fmla="*/ 1 w 18"/>
                <a:gd name="T31" fmla="*/ 1 h 18"/>
                <a:gd name="T32" fmla="*/ 1 w 18"/>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8"/>
                <a:gd name="T53" fmla="*/ 18 w 18"/>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8">
                  <a:moveTo>
                    <a:pt x="9" y="18"/>
                  </a:moveTo>
                  <a:lnTo>
                    <a:pt x="13" y="18"/>
                  </a:lnTo>
                  <a:lnTo>
                    <a:pt x="16" y="16"/>
                  </a:lnTo>
                  <a:lnTo>
                    <a:pt x="17" y="13"/>
                  </a:lnTo>
                  <a:lnTo>
                    <a:pt x="18" y="9"/>
                  </a:lnTo>
                  <a:lnTo>
                    <a:pt x="18" y="6"/>
                  </a:lnTo>
                  <a:lnTo>
                    <a:pt x="16" y="2"/>
                  </a:lnTo>
                  <a:lnTo>
                    <a:pt x="14" y="1"/>
                  </a:lnTo>
                  <a:lnTo>
                    <a:pt x="9" y="0"/>
                  </a:lnTo>
                  <a:lnTo>
                    <a:pt x="6" y="0"/>
                  </a:lnTo>
                  <a:lnTo>
                    <a:pt x="3" y="2"/>
                  </a:lnTo>
                  <a:lnTo>
                    <a:pt x="1" y="5"/>
                  </a:lnTo>
                  <a:lnTo>
                    <a:pt x="0" y="9"/>
                  </a:lnTo>
                  <a:lnTo>
                    <a:pt x="0" y="13"/>
                  </a:lnTo>
                  <a:lnTo>
                    <a:pt x="2" y="15"/>
                  </a:lnTo>
                  <a:lnTo>
                    <a:pt x="6" y="17"/>
                  </a:lnTo>
                  <a:lnTo>
                    <a:pt x="9"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44" name="Freeform 302"/>
            <p:cNvSpPr>
              <a:spLocks/>
            </p:cNvSpPr>
            <p:nvPr/>
          </p:nvSpPr>
          <p:spPr bwMode="auto">
            <a:xfrm flipH="1">
              <a:off x="2202" y="2422"/>
              <a:ext cx="10" cy="10"/>
            </a:xfrm>
            <a:custGeom>
              <a:avLst/>
              <a:gdLst>
                <a:gd name="T0" fmla="*/ 1 w 19"/>
                <a:gd name="T1" fmla="*/ 1 h 20"/>
                <a:gd name="T2" fmla="*/ 1 w 19"/>
                <a:gd name="T3" fmla="*/ 1 h 20"/>
                <a:gd name="T4" fmla="*/ 1 w 19"/>
                <a:gd name="T5" fmla="*/ 1 h 20"/>
                <a:gd name="T6" fmla="*/ 1 w 19"/>
                <a:gd name="T7" fmla="*/ 1 h 20"/>
                <a:gd name="T8" fmla="*/ 1 w 19"/>
                <a:gd name="T9" fmla="*/ 1 h 20"/>
                <a:gd name="T10" fmla="*/ 1 w 19"/>
                <a:gd name="T11" fmla="*/ 1 h 20"/>
                <a:gd name="T12" fmla="*/ 1 w 19"/>
                <a:gd name="T13" fmla="*/ 1 h 20"/>
                <a:gd name="T14" fmla="*/ 1 w 19"/>
                <a:gd name="T15" fmla="*/ 1 h 20"/>
                <a:gd name="T16" fmla="*/ 1 w 19"/>
                <a:gd name="T17" fmla="*/ 0 h 20"/>
                <a:gd name="T18" fmla="*/ 1 w 19"/>
                <a:gd name="T19" fmla="*/ 1 h 20"/>
                <a:gd name="T20" fmla="*/ 1 w 19"/>
                <a:gd name="T21" fmla="*/ 1 h 20"/>
                <a:gd name="T22" fmla="*/ 1 w 19"/>
                <a:gd name="T23" fmla="*/ 1 h 20"/>
                <a:gd name="T24" fmla="*/ 0 w 19"/>
                <a:gd name="T25" fmla="*/ 1 h 20"/>
                <a:gd name="T26" fmla="*/ 1 w 19"/>
                <a:gd name="T27" fmla="*/ 1 h 20"/>
                <a:gd name="T28" fmla="*/ 1 w 19"/>
                <a:gd name="T29" fmla="*/ 1 h 20"/>
                <a:gd name="T30" fmla="*/ 1 w 19"/>
                <a:gd name="T31" fmla="*/ 1 h 20"/>
                <a:gd name="T32" fmla="*/ 1 w 19"/>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9" y="20"/>
                  </a:moveTo>
                  <a:lnTo>
                    <a:pt x="14" y="19"/>
                  </a:lnTo>
                  <a:lnTo>
                    <a:pt x="16" y="18"/>
                  </a:lnTo>
                  <a:lnTo>
                    <a:pt x="18" y="14"/>
                  </a:lnTo>
                  <a:lnTo>
                    <a:pt x="19" y="11"/>
                  </a:lnTo>
                  <a:lnTo>
                    <a:pt x="18" y="7"/>
                  </a:lnTo>
                  <a:lnTo>
                    <a:pt x="17" y="4"/>
                  </a:lnTo>
                  <a:lnTo>
                    <a:pt x="14" y="2"/>
                  </a:lnTo>
                  <a:lnTo>
                    <a:pt x="10" y="0"/>
                  </a:lnTo>
                  <a:lnTo>
                    <a:pt x="5" y="2"/>
                  </a:lnTo>
                  <a:lnTo>
                    <a:pt x="3" y="3"/>
                  </a:lnTo>
                  <a:lnTo>
                    <a:pt x="1" y="6"/>
                  </a:lnTo>
                  <a:lnTo>
                    <a:pt x="0" y="10"/>
                  </a:lnTo>
                  <a:lnTo>
                    <a:pt x="1" y="14"/>
                  </a:lnTo>
                  <a:lnTo>
                    <a:pt x="3" y="17"/>
                  </a:lnTo>
                  <a:lnTo>
                    <a:pt x="5" y="19"/>
                  </a:lnTo>
                  <a:lnTo>
                    <a:pt x="9" y="2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45" name="Freeform 303"/>
            <p:cNvSpPr>
              <a:spLocks/>
            </p:cNvSpPr>
            <p:nvPr/>
          </p:nvSpPr>
          <p:spPr bwMode="auto">
            <a:xfrm flipH="1">
              <a:off x="2178" y="2403"/>
              <a:ext cx="97" cy="96"/>
            </a:xfrm>
            <a:custGeom>
              <a:avLst/>
              <a:gdLst>
                <a:gd name="T0" fmla="*/ 0 w 195"/>
                <a:gd name="T1" fmla="*/ 0 h 194"/>
                <a:gd name="T2" fmla="*/ 0 w 195"/>
                <a:gd name="T3" fmla="*/ 0 h 194"/>
                <a:gd name="T4" fmla="*/ 0 w 195"/>
                <a:gd name="T5" fmla="*/ 0 h 194"/>
                <a:gd name="T6" fmla="*/ 0 w 195"/>
                <a:gd name="T7" fmla="*/ 0 h 194"/>
                <a:gd name="T8" fmla="*/ 0 w 195"/>
                <a:gd name="T9" fmla="*/ 0 h 194"/>
                <a:gd name="T10" fmla="*/ 0 w 195"/>
                <a:gd name="T11" fmla="*/ 0 h 194"/>
                <a:gd name="T12" fmla="*/ 0 w 195"/>
                <a:gd name="T13" fmla="*/ 0 h 194"/>
                <a:gd name="T14" fmla="*/ 0 w 195"/>
                <a:gd name="T15" fmla="*/ 0 h 194"/>
                <a:gd name="T16" fmla="*/ 0 w 195"/>
                <a:gd name="T17" fmla="*/ 0 h 194"/>
                <a:gd name="T18" fmla="*/ 0 w 195"/>
                <a:gd name="T19" fmla="*/ 0 h 194"/>
                <a:gd name="T20" fmla="*/ 0 w 195"/>
                <a:gd name="T21" fmla="*/ 0 h 194"/>
                <a:gd name="T22" fmla="*/ 0 w 195"/>
                <a:gd name="T23" fmla="*/ 0 h 194"/>
                <a:gd name="T24" fmla="*/ 0 w 195"/>
                <a:gd name="T25" fmla="*/ 0 h 194"/>
                <a:gd name="T26" fmla="*/ 0 w 195"/>
                <a:gd name="T27" fmla="*/ 0 h 194"/>
                <a:gd name="T28" fmla="*/ 0 w 195"/>
                <a:gd name="T29" fmla="*/ 0 h 194"/>
                <a:gd name="T30" fmla="*/ 0 w 195"/>
                <a:gd name="T31" fmla="*/ 0 h 194"/>
                <a:gd name="T32" fmla="*/ 0 w 195"/>
                <a:gd name="T33" fmla="*/ 0 h 194"/>
                <a:gd name="T34" fmla="*/ 0 w 195"/>
                <a:gd name="T35" fmla="*/ 0 h 194"/>
                <a:gd name="T36" fmla="*/ 0 w 195"/>
                <a:gd name="T37" fmla="*/ 0 h 194"/>
                <a:gd name="T38" fmla="*/ 0 w 195"/>
                <a:gd name="T39" fmla="*/ 0 h 194"/>
                <a:gd name="T40" fmla="*/ 0 w 195"/>
                <a:gd name="T41" fmla="*/ 0 h 194"/>
                <a:gd name="T42" fmla="*/ 0 w 195"/>
                <a:gd name="T43" fmla="*/ 0 h 194"/>
                <a:gd name="T44" fmla="*/ 0 w 195"/>
                <a:gd name="T45" fmla="*/ 0 h 194"/>
                <a:gd name="T46" fmla="*/ 0 w 195"/>
                <a:gd name="T47" fmla="*/ 0 h 194"/>
                <a:gd name="T48" fmla="*/ 0 w 195"/>
                <a:gd name="T49" fmla="*/ 0 h 194"/>
                <a:gd name="T50" fmla="*/ 0 w 195"/>
                <a:gd name="T51" fmla="*/ 0 h 194"/>
                <a:gd name="T52" fmla="*/ 0 w 195"/>
                <a:gd name="T53" fmla="*/ 0 h 194"/>
                <a:gd name="T54" fmla="*/ 0 w 195"/>
                <a:gd name="T55" fmla="*/ 0 h 194"/>
                <a:gd name="T56" fmla="*/ 0 w 195"/>
                <a:gd name="T57" fmla="*/ 0 h 194"/>
                <a:gd name="T58" fmla="*/ 0 w 195"/>
                <a:gd name="T59" fmla="*/ 0 h 194"/>
                <a:gd name="T60" fmla="*/ 0 w 195"/>
                <a:gd name="T61" fmla="*/ 0 h 194"/>
                <a:gd name="T62" fmla="*/ 0 w 195"/>
                <a:gd name="T63" fmla="*/ 0 h 194"/>
                <a:gd name="T64" fmla="*/ 0 w 195"/>
                <a:gd name="T65" fmla="*/ 0 h 194"/>
                <a:gd name="T66" fmla="*/ 0 w 195"/>
                <a:gd name="T67" fmla="*/ 0 h 194"/>
                <a:gd name="T68" fmla="*/ 0 w 195"/>
                <a:gd name="T69" fmla="*/ 0 h 194"/>
                <a:gd name="T70" fmla="*/ 0 w 195"/>
                <a:gd name="T71" fmla="*/ 0 h 194"/>
                <a:gd name="T72" fmla="*/ 0 w 195"/>
                <a:gd name="T73" fmla="*/ 0 h 194"/>
                <a:gd name="T74" fmla="*/ 0 w 195"/>
                <a:gd name="T75" fmla="*/ 0 h 194"/>
                <a:gd name="T76" fmla="*/ 0 w 195"/>
                <a:gd name="T77" fmla="*/ 0 h 194"/>
                <a:gd name="T78" fmla="*/ 0 w 195"/>
                <a:gd name="T79" fmla="*/ 0 h 194"/>
                <a:gd name="T80" fmla="*/ 0 w 195"/>
                <a:gd name="T81" fmla="*/ 0 h 19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5"/>
                <a:gd name="T124" fmla="*/ 0 h 194"/>
                <a:gd name="T125" fmla="*/ 195 w 195"/>
                <a:gd name="T126" fmla="*/ 194 h 19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5" h="194">
                  <a:moveTo>
                    <a:pt x="0" y="157"/>
                  </a:moveTo>
                  <a:lnTo>
                    <a:pt x="6" y="163"/>
                  </a:lnTo>
                  <a:lnTo>
                    <a:pt x="15" y="170"/>
                  </a:lnTo>
                  <a:lnTo>
                    <a:pt x="25" y="174"/>
                  </a:lnTo>
                  <a:lnTo>
                    <a:pt x="38" y="180"/>
                  </a:lnTo>
                  <a:lnTo>
                    <a:pt x="51" y="185"/>
                  </a:lnTo>
                  <a:lnTo>
                    <a:pt x="63" y="188"/>
                  </a:lnTo>
                  <a:lnTo>
                    <a:pt x="75" y="192"/>
                  </a:lnTo>
                  <a:lnTo>
                    <a:pt x="84" y="194"/>
                  </a:lnTo>
                  <a:lnTo>
                    <a:pt x="97" y="181"/>
                  </a:lnTo>
                  <a:lnTo>
                    <a:pt x="113" y="164"/>
                  </a:lnTo>
                  <a:lnTo>
                    <a:pt x="130" y="146"/>
                  </a:lnTo>
                  <a:lnTo>
                    <a:pt x="147" y="126"/>
                  </a:lnTo>
                  <a:lnTo>
                    <a:pt x="165" y="106"/>
                  </a:lnTo>
                  <a:lnTo>
                    <a:pt x="179" y="88"/>
                  </a:lnTo>
                  <a:lnTo>
                    <a:pt x="189" y="73"/>
                  </a:lnTo>
                  <a:lnTo>
                    <a:pt x="194" y="62"/>
                  </a:lnTo>
                  <a:lnTo>
                    <a:pt x="195" y="52"/>
                  </a:lnTo>
                  <a:lnTo>
                    <a:pt x="195" y="42"/>
                  </a:lnTo>
                  <a:lnTo>
                    <a:pt x="194" y="33"/>
                  </a:lnTo>
                  <a:lnTo>
                    <a:pt x="191" y="25"/>
                  </a:lnTo>
                  <a:lnTo>
                    <a:pt x="187" y="17"/>
                  </a:lnTo>
                  <a:lnTo>
                    <a:pt x="181" y="11"/>
                  </a:lnTo>
                  <a:lnTo>
                    <a:pt x="172" y="5"/>
                  </a:lnTo>
                  <a:lnTo>
                    <a:pt x="160" y="2"/>
                  </a:lnTo>
                  <a:lnTo>
                    <a:pt x="147" y="0"/>
                  </a:lnTo>
                  <a:lnTo>
                    <a:pt x="135" y="2"/>
                  </a:lnTo>
                  <a:lnTo>
                    <a:pt x="123" y="4"/>
                  </a:lnTo>
                  <a:lnTo>
                    <a:pt x="113" y="9"/>
                  </a:lnTo>
                  <a:lnTo>
                    <a:pt x="104" y="13"/>
                  </a:lnTo>
                  <a:lnTo>
                    <a:pt x="96" y="19"/>
                  </a:lnTo>
                  <a:lnTo>
                    <a:pt x="89" y="26"/>
                  </a:lnTo>
                  <a:lnTo>
                    <a:pt x="83" y="32"/>
                  </a:lnTo>
                  <a:lnTo>
                    <a:pt x="76" y="41"/>
                  </a:lnTo>
                  <a:lnTo>
                    <a:pt x="66" y="57"/>
                  </a:lnTo>
                  <a:lnTo>
                    <a:pt x="52" y="75"/>
                  </a:lnTo>
                  <a:lnTo>
                    <a:pt x="38" y="95"/>
                  </a:lnTo>
                  <a:lnTo>
                    <a:pt x="24" y="116"/>
                  </a:lnTo>
                  <a:lnTo>
                    <a:pt x="13" y="134"/>
                  </a:lnTo>
                  <a:lnTo>
                    <a:pt x="5" y="148"/>
                  </a:lnTo>
                  <a:lnTo>
                    <a:pt x="0" y="157"/>
                  </a:lnTo>
                  <a:close/>
                </a:path>
              </a:pathLst>
            </a:custGeom>
            <a:solidFill>
              <a:srgbClr val="FFDD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46" name="Freeform 304"/>
            <p:cNvSpPr>
              <a:spLocks/>
            </p:cNvSpPr>
            <p:nvPr/>
          </p:nvSpPr>
          <p:spPr bwMode="auto">
            <a:xfrm flipH="1">
              <a:off x="2086" y="2593"/>
              <a:ext cx="210" cy="246"/>
            </a:xfrm>
            <a:custGeom>
              <a:avLst/>
              <a:gdLst>
                <a:gd name="T0" fmla="*/ 0 w 422"/>
                <a:gd name="T1" fmla="*/ 0 h 493"/>
                <a:gd name="T2" fmla="*/ 0 w 422"/>
                <a:gd name="T3" fmla="*/ 0 h 493"/>
                <a:gd name="T4" fmla="*/ 0 w 422"/>
                <a:gd name="T5" fmla="*/ 0 h 493"/>
                <a:gd name="T6" fmla="*/ 0 w 422"/>
                <a:gd name="T7" fmla="*/ 0 h 493"/>
                <a:gd name="T8" fmla="*/ 0 w 422"/>
                <a:gd name="T9" fmla="*/ 0 h 493"/>
                <a:gd name="T10" fmla="*/ 0 w 422"/>
                <a:gd name="T11" fmla="*/ 0 h 493"/>
                <a:gd name="T12" fmla="*/ 0 w 422"/>
                <a:gd name="T13" fmla="*/ 0 h 493"/>
                <a:gd name="T14" fmla="*/ 0 w 422"/>
                <a:gd name="T15" fmla="*/ 0 h 493"/>
                <a:gd name="T16" fmla="*/ 0 w 422"/>
                <a:gd name="T17" fmla="*/ 0 h 493"/>
                <a:gd name="T18" fmla="*/ 0 w 422"/>
                <a:gd name="T19" fmla="*/ 0 h 493"/>
                <a:gd name="T20" fmla="*/ 0 w 422"/>
                <a:gd name="T21" fmla="*/ 0 h 493"/>
                <a:gd name="T22" fmla="*/ 0 w 422"/>
                <a:gd name="T23" fmla="*/ 0 h 493"/>
                <a:gd name="T24" fmla="*/ 0 w 422"/>
                <a:gd name="T25" fmla="*/ 0 h 493"/>
                <a:gd name="T26" fmla="*/ 0 w 422"/>
                <a:gd name="T27" fmla="*/ 0 h 493"/>
                <a:gd name="T28" fmla="*/ 0 w 422"/>
                <a:gd name="T29" fmla="*/ 0 h 493"/>
                <a:gd name="T30" fmla="*/ 0 w 422"/>
                <a:gd name="T31" fmla="*/ 0 h 493"/>
                <a:gd name="T32" fmla="*/ 0 w 422"/>
                <a:gd name="T33" fmla="*/ 0 h 493"/>
                <a:gd name="T34" fmla="*/ 0 w 422"/>
                <a:gd name="T35" fmla="*/ 0 h 493"/>
                <a:gd name="T36" fmla="*/ 0 w 422"/>
                <a:gd name="T37" fmla="*/ 0 h 493"/>
                <a:gd name="T38" fmla="*/ 0 w 422"/>
                <a:gd name="T39" fmla="*/ 0 h 493"/>
                <a:gd name="T40" fmla="*/ 0 w 422"/>
                <a:gd name="T41" fmla="*/ 0 h 493"/>
                <a:gd name="T42" fmla="*/ 0 w 422"/>
                <a:gd name="T43" fmla="*/ 0 h 493"/>
                <a:gd name="T44" fmla="*/ 0 w 422"/>
                <a:gd name="T45" fmla="*/ 0 h 493"/>
                <a:gd name="T46" fmla="*/ 0 w 422"/>
                <a:gd name="T47" fmla="*/ 0 h 493"/>
                <a:gd name="T48" fmla="*/ 0 w 422"/>
                <a:gd name="T49" fmla="*/ 0 h 493"/>
                <a:gd name="T50" fmla="*/ 0 w 422"/>
                <a:gd name="T51" fmla="*/ 0 h 493"/>
                <a:gd name="T52" fmla="*/ 0 w 422"/>
                <a:gd name="T53" fmla="*/ 0 h 493"/>
                <a:gd name="T54" fmla="*/ 0 w 422"/>
                <a:gd name="T55" fmla="*/ 0 h 493"/>
                <a:gd name="T56" fmla="*/ 0 w 422"/>
                <a:gd name="T57" fmla="*/ 0 h 493"/>
                <a:gd name="T58" fmla="*/ 0 w 422"/>
                <a:gd name="T59" fmla="*/ 0 h 493"/>
                <a:gd name="T60" fmla="*/ 0 w 422"/>
                <a:gd name="T61" fmla="*/ 0 h 493"/>
                <a:gd name="T62" fmla="*/ 0 w 422"/>
                <a:gd name="T63" fmla="*/ 0 h 493"/>
                <a:gd name="T64" fmla="*/ 0 w 422"/>
                <a:gd name="T65" fmla="*/ 0 h 493"/>
                <a:gd name="T66" fmla="*/ 0 w 422"/>
                <a:gd name="T67" fmla="*/ 0 h 493"/>
                <a:gd name="T68" fmla="*/ 0 w 422"/>
                <a:gd name="T69" fmla="*/ 0 h 493"/>
                <a:gd name="T70" fmla="*/ 0 w 422"/>
                <a:gd name="T71" fmla="*/ 0 h 493"/>
                <a:gd name="T72" fmla="*/ 0 w 422"/>
                <a:gd name="T73" fmla="*/ 0 h 493"/>
                <a:gd name="T74" fmla="*/ 0 w 422"/>
                <a:gd name="T75" fmla="*/ 0 h 493"/>
                <a:gd name="T76" fmla="*/ 0 w 422"/>
                <a:gd name="T77" fmla="*/ 0 h 493"/>
                <a:gd name="T78" fmla="*/ 0 w 422"/>
                <a:gd name="T79" fmla="*/ 0 h 493"/>
                <a:gd name="T80" fmla="*/ 0 w 422"/>
                <a:gd name="T81" fmla="*/ 0 h 493"/>
                <a:gd name="T82" fmla="*/ 0 w 422"/>
                <a:gd name="T83" fmla="*/ 0 h 493"/>
                <a:gd name="T84" fmla="*/ 0 w 422"/>
                <a:gd name="T85" fmla="*/ 0 h 493"/>
                <a:gd name="T86" fmla="*/ 0 w 422"/>
                <a:gd name="T87" fmla="*/ 0 h 493"/>
                <a:gd name="T88" fmla="*/ 0 w 422"/>
                <a:gd name="T89" fmla="*/ 0 h 493"/>
                <a:gd name="T90" fmla="*/ 0 w 422"/>
                <a:gd name="T91" fmla="*/ 0 h 493"/>
                <a:gd name="T92" fmla="*/ 0 w 422"/>
                <a:gd name="T93" fmla="*/ 0 h 493"/>
                <a:gd name="T94" fmla="*/ 0 w 422"/>
                <a:gd name="T95" fmla="*/ 0 h 493"/>
                <a:gd name="T96" fmla="*/ 0 w 422"/>
                <a:gd name="T97" fmla="*/ 0 h 493"/>
                <a:gd name="T98" fmla="*/ 0 w 422"/>
                <a:gd name="T99" fmla="*/ 0 h 49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22"/>
                <a:gd name="T151" fmla="*/ 0 h 493"/>
                <a:gd name="T152" fmla="*/ 422 w 422"/>
                <a:gd name="T153" fmla="*/ 493 h 49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22" h="493">
                  <a:moveTo>
                    <a:pt x="33" y="135"/>
                  </a:moveTo>
                  <a:lnTo>
                    <a:pt x="21" y="126"/>
                  </a:lnTo>
                  <a:lnTo>
                    <a:pt x="13" y="117"/>
                  </a:lnTo>
                  <a:lnTo>
                    <a:pt x="6" y="104"/>
                  </a:lnTo>
                  <a:lnTo>
                    <a:pt x="2" y="92"/>
                  </a:lnTo>
                  <a:lnTo>
                    <a:pt x="0" y="79"/>
                  </a:lnTo>
                  <a:lnTo>
                    <a:pt x="0" y="66"/>
                  </a:lnTo>
                  <a:lnTo>
                    <a:pt x="5" y="52"/>
                  </a:lnTo>
                  <a:lnTo>
                    <a:pt x="12" y="39"/>
                  </a:lnTo>
                  <a:lnTo>
                    <a:pt x="22" y="27"/>
                  </a:lnTo>
                  <a:lnTo>
                    <a:pt x="34" y="18"/>
                  </a:lnTo>
                  <a:lnTo>
                    <a:pt x="48" y="11"/>
                  </a:lnTo>
                  <a:lnTo>
                    <a:pt x="61" y="5"/>
                  </a:lnTo>
                  <a:lnTo>
                    <a:pt x="76" y="1"/>
                  </a:lnTo>
                  <a:lnTo>
                    <a:pt x="93" y="0"/>
                  </a:lnTo>
                  <a:lnTo>
                    <a:pt x="110" y="0"/>
                  </a:lnTo>
                  <a:lnTo>
                    <a:pt x="128" y="3"/>
                  </a:lnTo>
                  <a:lnTo>
                    <a:pt x="147" y="5"/>
                  </a:lnTo>
                  <a:lnTo>
                    <a:pt x="166" y="10"/>
                  </a:lnTo>
                  <a:lnTo>
                    <a:pt x="187" y="14"/>
                  </a:lnTo>
                  <a:lnTo>
                    <a:pt x="208" y="20"/>
                  </a:lnTo>
                  <a:lnTo>
                    <a:pt x="230" y="26"/>
                  </a:lnTo>
                  <a:lnTo>
                    <a:pt x="250" y="31"/>
                  </a:lnTo>
                  <a:lnTo>
                    <a:pt x="273" y="38"/>
                  </a:lnTo>
                  <a:lnTo>
                    <a:pt x="295" y="44"/>
                  </a:lnTo>
                  <a:lnTo>
                    <a:pt x="303" y="46"/>
                  </a:lnTo>
                  <a:lnTo>
                    <a:pt x="313" y="49"/>
                  </a:lnTo>
                  <a:lnTo>
                    <a:pt x="322" y="52"/>
                  </a:lnTo>
                  <a:lnTo>
                    <a:pt x="331" y="54"/>
                  </a:lnTo>
                  <a:lnTo>
                    <a:pt x="340" y="57"/>
                  </a:lnTo>
                  <a:lnTo>
                    <a:pt x="349" y="59"/>
                  </a:lnTo>
                  <a:lnTo>
                    <a:pt x="357" y="61"/>
                  </a:lnTo>
                  <a:lnTo>
                    <a:pt x="366" y="62"/>
                  </a:lnTo>
                  <a:lnTo>
                    <a:pt x="372" y="64"/>
                  </a:lnTo>
                  <a:lnTo>
                    <a:pt x="381" y="66"/>
                  </a:lnTo>
                  <a:lnTo>
                    <a:pt x="387" y="68"/>
                  </a:lnTo>
                  <a:lnTo>
                    <a:pt x="396" y="72"/>
                  </a:lnTo>
                  <a:lnTo>
                    <a:pt x="401" y="75"/>
                  </a:lnTo>
                  <a:lnTo>
                    <a:pt x="408" y="80"/>
                  </a:lnTo>
                  <a:lnTo>
                    <a:pt x="413" y="83"/>
                  </a:lnTo>
                  <a:lnTo>
                    <a:pt x="417" y="88"/>
                  </a:lnTo>
                  <a:lnTo>
                    <a:pt x="422" y="98"/>
                  </a:lnTo>
                  <a:lnTo>
                    <a:pt x="422" y="112"/>
                  </a:lnTo>
                  <a:lnTo>
                    <a:pt x="417" y="127"/>
                  </a:lnTo>
                  <a:lnTo>
                    <a:pt x="410" y="141"/>
                  </a:lnTo>
                  <a:lnTo>
                    <a:pt x="402" y="158"/>
                  </a:lnTo>
                  <a:lnTo>
                    <a:pt x="394" y="180"/>
                  </a:lnTo>
                  <a:lnTo>
                    <a:pt x="389" y="202"/>
                  </a:lnTo>
                  <a:lnTo>
                    <a:pt x="384" y="217"/>
                  </a:lnTo>
                  <a:lnTo>
                    <a:pt x="378" y="233"/>
                  </a:lnTo>
                  <a:lnTo>
                    <a:pt x="367" y="265"/>
                  </a:lnTo>
                  <a:lnTo>
                    <a:pt x="352" y="310"/>
                  </a:lnTo>
                  <a:lnTo>
                    <a:pt x="334" y="359"/>
                  </a:lnTo>
                  <a:lnTo>
                    <a:pt x="316" y="408"/>
                  </a:lnTo>
                  <a:lnTo>
                    <a:pt x="301" y="450"/>
                  </a:lnTo>
                  <a:lnTo>
                    <a:pt x="288" y="481"/>
                  </a:lnTo>
                  <a:lnTo>
                    <a:pt x="283" y="493"/>
                  </a:lnTo>
                  <a:lnTo>
                    <a:pt x="278" y="490"/>
                  </a:lnTo>
                  <a:lnTo>
                    <a:pt x="273" y="480"/>
                  </a:lnTo>
                  <a:lnTo>
                    <a:pt x="270" y="467"/>
                  </a:lnTo>
                  <a:lnTo>
                    <a:pt x="268" y="454"/>
                  </a:lnTo>
                  <a:lnTo>
                    <a:pt x="266" y="434"/>
                  </a:lnTo>
                  <a:lnTo>
                    <a:pt x="269" y="406"/>
                  </a:lnTo>
                  <a:lnTo>
                    <a:pt x="271" y="377"/>
                  </a:lnTo>
                  <a:lnTo>
                    <a:pt x="273" y="355"/>
                  </a:lnTo>
                  <a:lnTo>
                    <a:pt x="273" y="334"/>
                  </a:lnTo>
                  <a:lnTo>
                    <a:pt x="273" y="304"/>
                  </a:lnTo>
                  <a:lnTo>
                    <a:pt x="275" y="270"/>
                  </a:lnTo>
                  <a:lnTo>
                    <a:pt x="279" y="233"/>
                  </a:lnTo>
                  <a:lnTo>
                    <a:pt x="288" y="202"/>
                  </a:lnTo>
                  <a:lnTo>
                    <a:pt x="298" y="180"/>
                  </a:lnTo>
                  <a:lnTo>
                    <a:pt x="306" y="166"/>
                  </a:lnTo>
                  <a:lnTo>
                    <a:pt x="310" y="158"/>
                  </a:lnTo>
                  <a:lnTo>
                    <a:pt x="309" y="152"/>
                  </a:lnTo>
                  <a:lnTo>
                    <a:pt x="303" y="150"/>
                  </a:lnTo>
                  <a:lnTo>
                    <a:pt x="295" y="149"/>
                  </a:lnTo>
                  <a:lnTo>
                    <a:pt x="286" y="148"/>
                  </a:lnTo>
                  <a:lnTo>
                    <a:pt x="277" y="147"/>
                  </a:lnTo>
                  <a:lnTo>
                    <a:pt x="264" y="147"/>
                  </a:lnTo>
                  <a:lnTo>
                    <a:pt x="250" y="148"/>
                  </a:lnTo>
                  <a:lnTo>
                    <a:pt x="234" y="149"/>
                  </a:lnTo>
                  <a:lnTo>
                    <a:pt x="219" y="150"/>
                  </a:lnTo>
                  <a:lnTo>
                    <a:pt x="204" y="151"/>
                  </a:lnTo>
                  <a:lnTo>
                    <a:pt x="193" y="152"/>
                  </a:lnTo>
                  <a:lnTo>
                    <a:pt x="184" y="153"/>
                  </a:lnTo>
                  <a:lnTo>
                    <a:pt x="175" y="153"/>
                  </a:lnTo>
                  <a:lnTo>
                    <a:pt x="166" y="153"/>
                  </a:lnTo>
                  <a:lnTo>
                    <a:pt x="156" y="153"/>
                  </a:lnTo>
                  <a:lnTo>
                    <a:pt x="144" y="153"/>
                  </a:lnTo>
                  <a:lnTo>
                    <a:pt x="133" y="153"/>
                  </a:lnTo>
                  <a:lnTo>
                    <a:pt x="124" y="152"/>
                  </a:lnTo>
                  <a:lnTo>
                    <a:pt x="114" y="152"/>
                  </a:lnTo>
                  <a:lnTo>
                    <a:pt x="109" y="152"/>
                  </a:lnTo>
                  <a:lnTo>
                    <a:pt x="102" y="152"/>
                  </a:lnTo>
                  <a:lnTo>
                    <a:pt x="93" y="151"/>
                  </a:lnTo>
                  <a:lnTo>
                    <a:pt x="83" y="150"/>
                  </a:lnTo>
                  <a:lnTo>
                    <a:pt x="73" y="149"/>
                  </a:lnTo>
                  <a:lnTo>
                    <a:pt x="61" y="147"/>
                  </a:lnTo>
                  <a:lnTo>
                    <a:pt x="51" y="143"/>
                  </a:lnTo>
                  <a:lnTo>
                    <a:pt x="41" y="140"/>
                  </a:lnTo>
                  <a:lnTo>
                    <a:pt x="33" y="135"/>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47" name="Freeform 305"/>
            <p:cNvSpPr>
              <a:spLocks/>
            </p:cNvSpPr>
            <p:nvPr/>
          </p:nvSpPr>
          <p:spPr bwMode="auto">
            <a:xfrm flipH="1">
              <a:off x="2150" y="2811"/>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0 h 19"/>
                <a:gd name="T12" fmla="*/ 1 w 20"/>
                <a:gd name="T13" fmla="*/ 0 h 19"/>
                <a:gd name="T14" fmla="*/ 1 w 20"/>
                <a:gd name="T15" fmla="*/ 1 h 19"/>
                <a:gd name="T16" fmla="*/ 1 w 20"/>
                <a:gd name="T17" fmla="*/ 1 h 19"/>
                <a:gd name="T18" fmla="*/ 0 w 20"/>
                <a:gd name="T19" fmla="*/ 1 h 19"/>
                <a:gd name="T20" fmla="*/ 0 w 20"/>
                <a:gd name="T21" fmla="*/ 1 h 19"/>
                <a:gd name="T22" fmla="*/ 1 w 20"/>
                <a:gd name="T23" fmla="*/ 1 h 19"/>
                <a:gd name="T24" fmla="*/ 1 w 20"/>
                <a:gd name="T25" fmla="*/ 1 h 19"/>
                <a:gd name="T26" fmla="*/ 1 w 20"/>
                <a:gd name="T27" fmla="*/ 1 h 19"/>
                <a:gd name="T28" fmla="*/ 1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18" y="16"/>
                  </a:moveTo>
                  <a:lnTo>
                    <a:pt x="20" y="12"/>
                  </a:lnTo>
                  <a:lnTo>
                    <a:pt x="20" y="9"/>
                  </a:lnTo>
                  <a:lnTo>
                    <a:pt x="19" y="5"/>
                  </a:lnTo>
                  <a:lnTo>
                    <a:pt x="17" y="2"/>
                  </a:lnTo>
                  <a:lnTo>
                    <a:pt x="13" y="0"/>
                  </a:lnTo>
                  <a:lnTo>
                    <a:pt x="10" y="0"/>
                  </a:lnTo>
                  <a:lnTo>
                    <a:pt x="6" y="2"/>
                  </a:lnTo>
                  <a:lnTo>
                    <a:pt x="3" y="4"/>
                  </a:lnTo>
                  <a:lnTo>
                    <a:pt x="0" y="8"/>
                  </a:lnTo>
                  <a:lnTo>
                    <a:pt x="0" y="11"/>
                  </a:lnTo>
                  <a:lnTo>
                    <a:pt x="3" y="15"/>
                  </a:lnTo>
                  <a:lnTo>
                    <a:pt x="5" y="18"/>
                  </a:lnTo>
                  <a:lnTo>
                    <a:pt x="8" y="19"/>
                  </a:lnTo>
                  <a:lnTo>
                    <a:pt x="12" y="19"/>
                  </a:lnTo>
                  <a:lnTo>
                    <a:pt x="15" y="18"/>
                  </a:lnTo>
                  <a:lnTo>
                    <a:pt x="18" y="16"/>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48" name="Freeform 306"/>
            <p:cNvSpPr>
              <a:spLocks/>
            </p:cNvSpPr>
            <p:nvPr/>
          </p:nvSpPr>
          <p:spPr bwMode="auto">
            <a:xfrm flipH="1">
              <a:off x="2270" y="2627"/>
              <a:ext cx="10" cy="10"/>
            </a:xfrm>
            <a:custGeom>
              <a:avLst/>
              <a:gdLst>
                <a:gd name="T0" fmla="*/ 1 w 19"/>
                <a:gd name="T1" fmla="*/ 1 h 20"/>
                <a:gd name="T2" fmla="*/ 1 w 19"/>
                <a:gd name="T3" fmla="*/ 1 h 20"/>
                <a:gd name="T4" fmla="*/ 1 w 19"/>
                <a:gd name="T5" fmla="*/ 1 h 20"/>
                <a:gd name="T6" fmla="*/ 1 w 19"/>
                <a:gd name="T7" fmla="*/ 1 h 20"/>
                <a:gd name="T8" fmla="*/ 1 w 19"/>
                <a:gd name="T9" fmla="*/ 1 h 20"/>
                <a:gd name="T10" fmla="*/ 1 w 19"/>
                <a:gd name="T11" fmla="*/ 0 h 20"/>
                <a:gd name="T12" fmla="*/ 1 w 19"/>
                <a:gd name="T13" fmla="*/ 0 h 20"/>
                <a:gd name="T14" fmla="*/ 1 w 19"/>
                <a:gd name="T15" fmla="*/ 1 h 20"/>
                <a:gd name="T16" fmla="*/ 1 w 19"/>
                <a:gd name="T17" fmla="*/ 1 h 20"/>
                <a:gd name="T18" fmla="*/ 0 w 19"/>
                <a:gd name="T19" fmla="*/ 1 h 20"/>
                <a:gd name="T20" fmla="*/ 0 w 19"/>
                <a:gd name="T21" fmla="*/ 1 h 20"/>
                <a:gd name="T22" fmla="*/ 1 w 19"/>
                <a:gd name="T23" fmla="*/ 1 h 20"/>
                <a:gd name="T24" fmla="*/ 1 w 19"/>
                <a:gd name="T25" fmla="*/ 1 h 20"/>
                <a:gd name="T26" fmla="*/ 1 w 19"/>
                <a:gd name="T27" fmla="*/ 1 h 20"/>
                <a:gd name="T28" fmla="*/ 1 w 19"/>
                <a:gd name="T29" fmla="*/ 1 h 20"/>
                <a:gd name="T30" fmla="*/ 1 w 19"/>
                <a:gd name="T31" fmla="*/ 1 h 20"/>
                <a:gd name="T32" fmla="*/ 1 w 19"/>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18" y="15"/>
                  </a:moveTo>
                  <a:lnTo>
                    <a:pt x="19" y="12"/>
                  </a:lnTo>
                  <a:lnTo>
                    <a:pt x="19" y="8"/>
                  </a:lnTo>
                  <a:lnTo>
                    <a:pt x="18" y="5"/>
                  </a:lnTo>
                  <a:lnTo>
                    <a:pt x="16" y="2"/>
                  </a:lnTo>
                  <a:lnTo>
                    <a:pt x="12" y="0"/>
                  </a:lnTo>
                  <a:lnTo>
                    <a:pt x="9" y="0"/>
                  </a:lnTo>
                  <a:lnTo>
                    <a:pt x="6" y="2"/>
                  </a:lnTo>
                  <a:lnTo>
                    <a:pt x="2" y="4"/>
                  </a:lnTo>
                  <a:lnTo>
                    <a:pt x="0" y="7"/>
                  </a:lnTo>
                  <a:lnTo>
                    <a:pt x="0" y="11"/>
                  </a:lnTo>
                  <a:lnTo>
                    <a:pt x="2" y="14"/>
                  </a:lnTo>
                  <a:lnTo>
                    <a:pt x="4" y="18"/>
                  </a:lnTo>
                  <a:lnTo>
                    <a:pt x="8" y="20"/>
                  </a:lnTo>
                  <a:lnTo>
                    <a:pt x="11" y="20"/>
                  </a:lnTo>
                  <a:lnTo>
                    <a:pt x="15" y="18"/>
                  </a:lnTo>
                  <a:lnTo>
                    <a:pt x="18" y="15"/>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49" name="Freeform 307"/>
            <p:cNvSpPr>
              <a:spLocks/>
            </p:cNvSpPr>
            <p:nvPr/>
          </p:nvSpPr>
          <p:spPr bwMode="auto">
            <a:xfrm flipH="1">
              <a:off x="2086" y="2806"/>
              <a:ext cx="86" cy="46"/>
            </a:xfrm>
            <a:custGeom>
              <a:avLst/>
              <a:gdLst>
                <a:gd name="T0" fmla="*/ 0 w 174"/>
                <a:gd name="T1" fmla="*/ 0 h 93"/>
                <a:gd name="T2" fmla="*/ 0 w 174"/>
                <a:gd name="T3" fmla="*/ 0 h 93"/>
                <a:gd name="T4" fmla="*/ 0 w 174"/>
                <a:gd name="T5" fmla="*/ 0 h 93"/>
                <a:gd name="T6" fmla="*/ 0 w 174"/>
                <a:gd name="T7" fmla="*/ 0 h 93"/>
                <a:gd name="T8" fmla="*/ 0 w 174"/>
                <a:gd name="T9" fmla="*/ 0 h 93"/>
                <a:gd name="T10" fmla="*/ 0 w 174"/>
                <a:gd name="T11" fmla="*/ 0 h 93"/>
                <a:gd name="T12" fmla="*/ 0 w 174"/>
                <a:gd name="T13" fmla="*/ 0 h 93"/>
                <a:gd name="T14" fmla="*/ 0 w 174"/>
                <a:gd name="T15" fmla="*/ 0 h 93"/>
                <a:gd name="T16" fmla="*/ 0 w 174"/>
                <a:gd name="T17" fmla="*/ 0 h 93"/>
                <a:gd name="T18" fmla="*/ 0 w 174"/>
                <a:gd name="T19" fmla="*/ 0 h 93"/>
                <a:gd name="T20" fmla="*/ 0 w 174"/>
                <a:gd name="T21" fmla="*/ 0 h 93"/>
                <a:gd name="T22" fmla="*/ 0 w 174"/>
                <a:gd name="T23" fmla="*/ 0 h 93"/>
                <a:gd name="T24" fmla="*/ 0 w 174"/>
                <a:gd name="T25" fmla="*/ 0 h 93"/>
                <a:gd name="T26" fmla="*/ 0 w 174"/>
                <a:gd name="T27" fmla="*/ 0 h 93"/>
                <a:gd name="T28" fmla="*/ 0 w 174"/>
                <a:gd name="T29" fmla="*/ 0 h 93"/>
                <a:gd name="T30" fmla="*/ 0 w 174"/>
                <a:gd name="T31" fmla="*/ 0 h 93"/>
                <a:gd name="T32" fmla="*/ 0 w 174"/>
                <a:gd name="T33" fmla="*/ 0 h 93"/>
                <a:gd name="T34" fmla="*/ 0 w 174"/>
                <a:gd name="T35" fmla="*/ 0 h 93"/>
                <a:gd name="T36" fmla="*/ 0 w 174"/>
                <a:gd name="T37" fmla="*/ 0 h 93"/>
                <a:gd name="T38" fmla="*/ 0 w 174"/>
                <a:gd name="T39" fmla="*/ 0 h 93"/>
                <a:gd name="T40" fmla="*/ 0 w 174"/>
                <a:gd name="T41" fmla="*/ 0 h 93"/>
                <a:gd name="T42" fmla="*/ 0 w 174"/>
                <a:gd name="T43" fmla="*/ 0 h 93"/>
                <a:gd name="T44" fmla="*/ 0 w 174"/>
                <a:gd name="T45" fmla="*/ 0 h 93"/>
                <a:gd name="T46" fmla="*/ 0 w 174"/>
                <a:gd name="T47" fmla="*/ 0 h 93"/>
                <a:gd name="T48" fmla="*/ 0 w 174"/>
                <a:gd name="T49" fmla="*/ 0 h 93"/>
                <a:gd name="T50" fmla="*/ 0 w 174"/>
                <a:gd name="T51" fmla="*/ 0 h 93"/>
                <a:gd name="T52" fmla="*/ 0 w 174"/>
                <a:gd name="T53" fmla="*/ 0 h 93"/>
                <a:gd name="T54" fmla="*/ 0 w 174"/>
                <a:gd name="T55" fmla="*/ 0 h 93"/>
                <a:gd name="T56" fmla="*/ 0 w 174"/>
                <a:gd name="T57" fmla="*/ 0 h 93"/>
                <a:gd name="T58" fmla="*/ 0 w 174"/>
                <a:gd name="T59" fmla="*/ 0 h 93"/>
                <a:gd name="T60" fmla="*/ 0 w 174"/>
                <a:gd name="T61" fmla="*/ 0 h 93"/>
                <a:gd name="T62" fmla="*/ 0 w 174"/>
                <a:gd name="T63" fmla="*/ 0 h 93"/>
                <a:gd name="T64" fmla="*/ 0 w 174"/>
                <a:gd name="T65" fmla="*/ 0 h 93"/>
                <a:gd name="T66" fmla="*/ 0 w 174"/>
                <a:gd name="T67" fmla="*/ 0 h 93"/>
                <a:gd name="T68" fmla="*/ 0 w 174"/>
                <a:gd name="T69" fmla="*/ 0 h 93"/>
                <a:gd name="T70" fmla="*/ 0 w 174"/>
                <a:gd name="T71" fmla="*/ 0 h 93"/>
                <a:gd name="T72" fmla="*/ 0 w 174"/>
                <a:gd name="T73" fmla="*/ 0 h 93"/>
                <a:gd name="T74" fmla="*/ 0 w 174"/>
                <a:gd name="T75" fmla="*/ 0 h 93"/>
                <a:gd name="T76" fmla="*/ 0 w 174"/>
                <a:gd name="T77" fmla="*/ 0 h 93"/>
                <a:gd name="T78" fmla="*/ 0 w 174"/>
                <a:gd name="T79" fmla="*/ 0 h 93"/>
                <a:gd name="T80" fmla="*/ 0 w 174"/>
                <a:gd name="T81" fmla="*/ 0 h 93"/>
                <a:gd name="T82" fmla="*/ 0 w 174"/>
                <a:gd name="T83" fmla="*/ 0 h 93"/>
                <a:gd name="T84" fmla="*/ 0 w 174"/>
                <a:gd name="T85" fmla="*/ 0 h 93"/>
                <a:gd name="T86" fmla="*/ 0 w 174"/>
                <a:gd name="T87" fmla="*/ 0 h 93"/>
                <a:gd name="T88" fmla="*/ 0 w 174"/>
                <a:gd name="T89" fmla="*/ 0 h 93"/>
                <a:gd name="T90" fmla="*/ 0 w 174"/>
                <a:gd name="T91" fmla="*/ 0 h 93"/>
                <a:gd name="T92" fmla="*/ 0 w 174"/>
                <a:gd name="T93" fmla="*/ 0 h 93"/>
                <a:gd name="T94" fmla="*/ 0 w 174"/>
                <a:gd name="T95" fmla="*/ 0 h 93"/>
                <a:gd name="T96" fmla="*/ 0 w 174"/>
                <a:gd name="T97" fmla="*/ 0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4"/>
                <a:gd name="T148" fmla="*/ 0 h 93"/>
                <a:gd name="T149" fmla="*/ 174 w 174"/>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4" h="93">
                  <a:moveTo>
                    <a:pt x="29" y="0"/>
                  </a:moveTo>
                  <a:lnTo>
                    <a:pt x="25" y="3"/>
                  </a:lnTo>
                  <a:lnTo>
                    <a:pt x="21" y="7"/>
                  </a:lnTo>
                  <a:lnTo>
                    <a:pt x="16" y="14"/>
                  </a:lnTo>
                  <a:lnTo>
                    <a:pt x="13" y="21"/>
                  </a:lnTo>
                  <a:lnTo>
                    <a:pt x="8" y="31"/>
                  </a:lnTo>
                  <a:lnTo>
                    <a:pt x="4" y="41"/>
                  </a:lnTo>
                  <a:lnTo>
                    <a:pt x="0" y="52"/>
                  </a:lnTo>
                  <a:lnTo>
                    <a:pt x="0" y="64"/>
                  </a:lnTo>
                  <a:lnTo>
                    <a:pt x="0" y="72"/>
                  </a:lnTo>
                  <a:lnTo>
                    <a:pt x="0" y="77"/>
                  </a:lnTo>
                  <a:lnTo>
                    <a:pt x="1" y="81"/>
                  </a:lnTo>
                  <a:lnTo>
                    <a:pt x="7" y="82"/>
                  </a:lnTo>
                  <a:lnTo>
                    <a:pt x="12" y="82"/>
                  </a:lnTo>
                  <a:lnTo>
                    <a:pt x="17" y="81"/>
                  </a:lnTo>
                  <a:lnTo>
                    <a:pt x="25" y="82"/>
                  </a:lnTo>
                  <a:lnTo>
                    <a:pt x="36" y="83"/>
                  </a:lnTo>
                  <a:lnTo>
                    <a:pt x="43" y="84"/>
                  </a:lnTo>
                  <a:lnTo>
                    <a:pt x="52" y="87"/>
                  </a:lnTo>
                  <a:lnTo>
                    <a:pt x="62" y="89"/>
                  </a:lnTo>
                  <a:lnTo>
                    <a:pt x="74" y="90"/>
                  </a:lnTo>
                  <a:lnTo>
                    <a:pt x="85" y="92"/>
                  </a:lnTo>
                  <a:lnTo>
                    <a:pt x="97" y="93"/>
                  </a:lnTo>
                  <a:lnTo>
                    <a:pt x="108" y="93"/>
                  </a:lnTo>
                  <a:lnTo>
                    <a:pt x="119" y="93"/>
                  </a:lnTo>
                  <a:lnTo>
                    <a:pt x="128" y="93"/>
                  </a:lnTo>
                  <a:lnTo>
                    <a:pt x="137" y="92"/>
                  </a:lnTo>
                  <a:lnTo>
                    <a:pt x="146" y="92"/>
                  </a:lnTo>
                  <a:lnTo>
                    <a:pt x="156" y="91"/>
                  </a:lnTo>
                  <a:lnTo>
                    <a:pt x="162" y="90"/>
                  </a:lnTo>
                  <a:lnTo>
                    <a:pt x="168" y="89"/>
                  </a:lnTo>
                  <a:lnTo>
                    <a:pt x="173" y="87"/>
                  </a:lnTo>
                  <a:lnTo>
                    <a:pt x="174" y="84"/>
                  </a:lnTo>
                  <a:lnTo>
                    <a:pt x="172" y="81"/>
                  </a:lnTo>
                  <a:lnTo>
                    <a:pt x="166" y="77"/>
                  </a:lnTo>
                  <a:lnTo>
                    <a:pt x="158" y="73"/>
                  </a:lnTo>
                  <a:lnTo>
                    <a:pt x="149" y="68"/>
                  </a:lnTo>
                  <a:lnTo>
                    <a:pt x="139" y="65"/>
                  </a:lnTo>
                  <a:lnTo>
                    <a:pt x="129" y="60"/>
                  </a:lnTo>
                  <a:lnTo>
                    <a:pt x="122" y="57"/>
                  </a:lnTo>
                  <a:lnTo>
                    <a:pt x="116" y="54"/>
                  </a:lnTo>
                  <a:lnTo>
                    <a:pt x="106" y="47"/>
                  </a:lnTo>
                  <a:lnTo>
                    <a:pt x="95" y="38"/>
                  </a:lnTo>
                  <a:lnTo>
                    <a:pt x="82" y="28"/>
                  </a:lnTo>
                  <a:lnTo>
                    <a:pt x="69" y="19"/>
                  </a:lnTo>
                  <a:lnTo>
                    <a:pt x="56" y="11"/>
                  </a:lnTo>
                  <a:lnTo>
                    <a:pt x="45" y="5"/>
                  </a:lnTo>
                  <a:lnTo>
                    <a:pt x="36" y="0"/>
                  </a:lnTo>
                  <a:lnTo>
                    <a:pt x="29" y="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50" name="Freeform 308"/>
            <p:cNvSpPr>
              <a:spLocks/>
            </p:cNvSpPr>
            <p:nvPr/>
          </p:nvSpPr>
          <p:spPr bwMode="auto">
            <a:xfrm flipH="1">
              <a:off x="2150" y="2811"/>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1 h 19"/>
                <a:gd name="T12" fmla="*/ 1 w 20"/>
                <a:gd name="T13" fmla="*/ 1 h 19"/>
                <a:gd name="T14" fmla="*/ 1 w 20"/>
                <a:gd name="T15" fmla="*/ 0 h 19"/>
                <a:gd name="T16" fmla="*/ 1 w 20"/>
                <a:gd name="T17" fmla="*/ 1 h 19"/>
                <a:gd name="T18" fmla="*/ 1 w 20"/>
                <a:gd name="T19" fmla="*/ 1 h 19"/>
                <a:gd name="T20" fmla="*/ 1 w 20"/>
                <a:gd name="T21" fmla="*/ 1 h 19"/>
                <a:gd name="T22" fmla="*/ 0 w 20"/>
                <a:gd name="T23" fmla="*/ 1 h 19"/>
                <a:gd name="T24" fmla="*/ 1 w 20"/>
                <a:gd name="T25" fmla="*/ 1 h 19"/>
                <a:gd name="T26" fmla="*/ 1 w 20"/>
                <a:gd name="T27" fmla="*/ 1 h 19"/>
                <a:gd name="T28" fmla="*/ 1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14" y="19"/>
                  </a:moveTo>
                  <a:lnTo>
                    <a:pt x="18" y="17"/>
                  </a:lnTo>
                  <a:lnTo>
                    <a:pt x="19" y="14"/>
                  </a:lnTo>
                  <a:lnTo>
                    <a:pt x="20" y="10"/>
                  </a:lnTo>
                  <a:lnTo>
                    <a:pt x="20" y="7"/>
                  </a:lnTo>
                  <a:lnTo>
                    <a:pt x="18" y="3"/>
                  </a:lnTo>
                  <a:lnTo>
                    <a:pt x="14" y="1"/>
                  </a:lnTo>
                  <a:lnTo>
                    <a:pt x="11" y="0"/>
                  </a:lnTo>
                  <a:lnTo>
                    <a:pt x="7" y="1"/>
                  </a:lnTo>
                  <a:lnTo>
                    <a:pt x="4" y="2"/>
                  </a:lnTo>
                  <a:lnTo>
                    <a:pt x="2" y="5"/>
                  </a:lnTo>
                  <a:lnTo>
                    <a:pt x="0" y="9"/>
                  </a:lnTo>
                  <a:lnTo>
                    <a:pt x="2" y="14"/>
                  </a:lnTo>
                  <a:lnTo>
                    <a:pt x="3" y="17"/>
                  </a:lnTo>
                  <a:lnTo>
                    <a:pt x="6" y="18"/>
                  </a:lnTo>
                  <a:lnTo>
                    <a:pt x="10" y="19"/>
                  </a:lnTo>
                  <a:lnTo>
                    <a:pt x="14" y="19"/>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51" name="Freeform 309"/>
            <p:cNvSpPr>
              <a:spLocks/>
            </p:cNvSpPr>
            <p:nvPr/>
          </p:nvSpPr>
          <p:spPr bwMode="auto">
            <a:xfrm flipH="1">
              <a:off x="2084" y="2816"/>
              <a:ext cx="90" cy="38"/>
            </a:xfrm>
            <a:custGeom>
              <a:avLst/>
              <a:gdLst>
                <a:gd name="T0" fmla="*/ 1 w 180"/>
                <a:gd name="T1" fmla="*/ 1 h 76"/>
                <a:gd name="T2" fmla="*/ 1 w 180"/>
                <a:gd name="T3" fmla="*/ 1 h 76"/>
                <a:gd name="T4" fmla="*/ 1 w 180"/>
                <a:gd name="T5" fmla="*/ 1 h 76"/>
                <a:gd name="T6" fmla="*/ 1 w 180"/>
                <a:gd name="T7" fmla="*/ 1 h 76"/>
                <a:gd name="T8" fmla="*/ 0 w 180"/>
                <a:gd name="T9" fmla="*/ 1 h 76"/>
                <a:gd name="T10" fmla="*/ 0 w 180"/>
                <a:gd name="T11" fmla="*/ 1 h 76"/>
                <a:gd name="T12" fmla="*/ 0 w 180"/>
                <a:gd name="T13" fmla="*/ 1 h 76"/>
                <a:gd name="T14" fmla="*/ 1 w 180"/>
                <a:gd name="T15" fmla="*/ 1 h 76"/>
                <a:gd name="T16" fmla="*/ 1 w 180"/>
                <a:gd name="T17" fmla="*/ 1 h 76"/>
                <a:gd name="T18" fmla="*/ 1 w 180"/>
                <a:gd name="T19" fmla="*/ 1 h 76"/>
                <a:gd name="T20" fmla="*/ 1 w 180"/>
                <a:gd name="T21" fmla="*/ 1 h 76"/>
                <a:gd name="T22" fmla="*/ 1 w 180"/>
                <a:gd name="T23" fmla="*/ 1 h 76"/>
                <a:gd name="T24" fmla="*/ 1 w 180"/>
                <a:gd name="T25" fmla="*/ 1 h 76"/>
                <a:gd name="T26" fmla="*/ 1 w 180"/>
                <a:gd name="T27" fmla="*/ 1 h 76"/>
                <a:gd name="T28" fmla="*/ 1 w 180"/>
                <a:gd name="T29" fmla="*/ 1 h 76"/>
                <a:gd name="T30" fmla="*/ 1 w 180"/>
                <a:gd name="T31" fmla="*/ 1 h 76"/>
                <a:gd name="T32" fmla="*/ 1 w 180"/>
                <a:gd name="T33" fmla="*/ 1 h 76"/>
                <a:gd name="T34" fmla="*/ 1 w 180"/>
                <a:gd name="T35" fmla="*/ 1 h 76"/>
                <a:gd name="T36" fmla="*/ 1 w 180"/>
                <a:gd name="T37" fmla="*/ 1 h 76"/>
                <a:gd name="T38" fmla="*/ 1 w 180"/>
                <a:gd name="T39" fmla="*/ 1 h 76"/>
                <a:gd name="T40" fmla="*/ 1 w 180"/>
                <a:gd name="T41" fmla="*/ 1 h 76"/>
                <a:gd name="T42" fmla="*/ 1 w 180"/>
                <a:gd name="T43" fmla="*/ 1 h 76"/>
                <a:gd name="T44" fmla="*/ 1 w 180"/>
                <a:gd name="T45" fmla="*/ 1 h 76"/>
                <a:gd name="T46" fmla="*/ 1 w 180"/>
                <a:gd name="T47" fmla="*/ 1 h 76"/>
                <a:gd name="T48" fmla="*/ 1 w 180"/>
                <a:gd name="T49" fmla="*/ 1 h 76"/>
                <a:gd name="T50" fmla="*/ 1 w 180"/>
                <a:gd name="T51" fmla="*/ 1 h 76"/>
                <a:gd name="T52" fmla="*/ 1 w 180"/>
                <a:gd name="T53" fmla="*/ 1 h 76"/>
                <a:gd name="T54" fmla="*/ 1 w 180"/>
                <a:gd name="T55" fmla="*/ 1 h 76"/>
                <a:gd name="T56" fmla="*/ 1 w 180"/>
                <a:gd name="T57" fmla="*/ 1 h 76"/>
                <a:gd name="T58" fmla="*/ 1 w 180"/>
                <a:gd name="T59" fmla="*/ 1 h 76"/>
                <a:gd name="T60" fmla="*/ 1 w 180"/>
                <a:gd name="T61" fmla="*/ 1 h 76"/>
                <a:gd name="T62" fmla="*/ 1 w 180"/>
                <a:gd name="T63" fmla="*/ 1 h 76"/>
                <a:gd name="T64" fmla="*/ 1 w 180"/>
                <a:gd name="T65" fmla="*/ 1 h 76"/>
                <a:gd name="T66" fmla="*/ 1 w 180"/>
                <a:gd name="T67" fmla="*/ 1 h 76"/>
                <a:gd name="T68" fmla="*/ 1 w 180"/>
                <a:gd name="T69" fmla="*/ 1 h 76"/>
                <a:gd name="T70" fmla="*/ 1 w 180"/>
                <a:gd name="T71" fmla="*/ 1 h 76"/>
                <a:gd name="T72" fmla="*/ 1 w 180"/>
                <a:gd name="T73" fmla="*/ 1 h 76"/>
                <a:gd name="T74" fmla="*/ 1 w 180"/>
                <a:gd name="T75" fmla="*/ 1 h 76"/>
                <a:gd name="T76" fmla="*/ 1 w 180"/>
                <a:gd name="T77" fmla="*/ 1 h 76"/>
                <a:gd name="T78" fmla="*/ 1 w 180"/>
                <a:gd name="T79" fmla="*/ 1 h 76"/>
                <a:gd name="T80" fmla="*/ 1 w 180"/>
                <a:gd name="T81" fmla="*/ 1 h 76"/>
                <a:gd name="T82" fmla="*/ 1 w 180"/>
                <a:gd name="T83" fmla="*/ 1 h 76"/>
                <a:gd name="T84" fmla="*/ 1 w 180"/>
                <a:gd name="T85" fmla="*/ 1 h 76"/>
                <a:gd name="T86" fmla="*/ 1 w 180"/>
                <a:gd name="T87" fmla="*/ 1 h 76"/>
                <a:gd name="T88" fmla="*/ 1 w 180"/>
                <a:gd name="T89" fmla="*/ 1 h 76"/>
                <a:gd name="T90" fmla="*/ 1 w 180"/>
                <a:gd name="T91" fmla="*/ 1 h 76"/>
                <a:gd name="T92" fmla="*/ 1 w 180"/>
                <a:gd name="T93" fmla="*/ 1 h 76"/>
                <a:gd name="T94" fmla="*/ 1 w 180"/>
                <a:gd name="T95" fmla="*/ 1 h 76"/>
                <a:gd name="T96" fmla="*/ 1 w 180"/>
                <a:gd name="T97" fmla="*/ 1 h 76"/>
                <a:gd name="T98" fmla="*/ 1 w 180"/>
                <a:gd name="T99" fmla="*/ 1 h 76"/>
                <a:gd name="T100" fmla="*/ 1 w 180"/>
                <a:gd name="T101" fmla="*/ 1 h 76"/>
                <a:gd name="T102" fmla="*/ 1 w 180"/>
                <a:gd name="T103" fmla="*/ 1 h 76"/>
                <a:gd name="T104" fmla="*/ 1 w 180"/>
                <a:gd name="T105" fmla="*/ 1 h 76"/>
                <a:gd name="T106" fmla="*/ 1 w 180"/>
                <a:gd name="T107" fmla="*/ 1 h 76"/>
                <a:gd name="T108" fmla="*/ 1 w 180"/>
                <a:gd name="T109" fmla="*/ 1 h 76"/>
                <a:gd name="T110" fmla="*/ 1 w 180"/>
                <a:gd name="T111" fmla="*/ 0 h 76"/>
                <a:gd name="T112" fmla="*/ 1 w 180"/>
                <a:gd name="T113" fmla="*/ 0 h 76"/>
                <a:gd name="T114" fmla="*/ 1 w 180"/>
                <a:gd name="T115" fmla="*/ 1 h 76"/>
                <a:gd name="T116" fmla="*/ 1 w 180"/>
                <a:gd name="T117" fmla="*/ 1 h 76"/>
                <a:gd name="T118" fmla="*/ 1 w 180"/>
                <a:gd name="T119" fmla="*/ 1 h 76"/>
                <a:gd name="T120" fmla="*/ 1 w 180"/>
                <a:gd name="T121" fmla="*/ 1 h 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0"/>
                <a:gd name="T184" fmla="*/ 0 h 76"/>
                <a:gd name="T185" fmla="*/ 180 w 180"/>
                <a:gd name="T186" fmla="*/ 76 h 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0" h="76">
                  <a:moveTo>
                    <a:pt x="11" y="5"/>
                  </a:moveTo>
                  <a:lnTo>
                    <a:pt x="9" y="10"/>
                  </a:lnTo>
                  <a:lnTo>
                    <a:pt x="4" y="18"/>
                  </a:lnTo>
                  <a:lnTo>
                    <a:pt x="1" y="29"/>
                  </a:lnTo>
                  <a:lnTo>
                    <a:pt x="0" y="39"/>
                  </a:lnTo>
                  <a:lnTo>
                    <a:pt x="0" y="44"/>
                  </a:lnTo>
                  <a:lnTo>
                    <a:pt x="0" y="49"/>
                  </a:lnTo>
                  <a:lnTo>
                    <a:pt x="1" y="56"/>
                  </a:lnTo>
                  <a:lnTo>
                    <a:pt x="3" y="60"/>
                  </a:lnTo>
                  <a:lnTo>
                    <a:pt x="7" y="61"/>
                  </a:lnTo>
                  <a:lnTo>
                    <a:pt x="11" y="61"/>
                  </a:lnTo>
                  <a:lnTo>
                    <a:pt x="18" y="62"/>
                  </a:lnTo>
                  <a:lnTo>
                    <a:pt x="26" y="63"/>
                  </a:lnTo>
                  <a:lnTo>
                    <a:pt x="34" y="64"/>
                  </a:lnTo>
                  <a:lnTo>
                    <a:pt x="42" y="64"/>
                  </a:lnTo>
                  <a:lnTo>
                    <a:pt x="49" y="66"/>
                  </a:lnTo>
                  <a:lnTo>
                    <a:pt x="55" y="67"/>
                  </a:lnTo>
                  <a:lnTo>
                    <a:pt x="72" y="70"/>
                  </a:lnTo>
                  <a:lnTo>
                    <a:pt x="87" y="74"/>
                  </a:lnTo>
                  <a:lnTo>
                    <a:pt x="101" y="75"/>
                  </a:lnTo>
                  <a:lnTo>
                    <a:pt x="114" y="76"/>
                  </a:lnTo>
                  <a:lnTo>
                    <a:pt x="125" y="76"/>
                  </a:lnTo>
                  <a:lnTo>
                    <a:pt x="137" y="76"/>
                  </a:lnTo>
                  <a:lnTo>
                    <a:pt x="148" y="75"/>
                  </a:lnTo>
                  <a:lnTo>
                    <a:pt x="160" y="74"/>
                  </a:lnTo>
                  <a:lnTo>
                    <a:pt x="169" y="72"/>
                  </a:lnTo>
                  <a:lnTo>
                    <a:pt x="176" y="71"/>
                  </a:lnTo>
                  <a:lnTo>
                    <a:pt x="180" y="68"/>
                  </a:lnTo>
                  <a:lnTo>
                    <a:pt x="180" y="62"/>
                  </a:lnTo>
                  <a:lnTo>
                    <a:pt x="177" y="59"/>
                  </a:lnTo>
                  <a:lnTo>
                    <a:pt x="170" y="54"/>
                  </a:lnTo>
                  <a:lnTo>
                    <a:pt x="161" y="49"/>
                  </a:lnTo>
                  <a:lnTo>
                    <a:pt x="152" y="45"/>
                  </a:lnTo>
                  <a:lnTo>
                    <a:pt x="141" y="40"/>
                  </a:lnTo>
                  <a:lnTo>
                    <a:pt x="132" y="37"/>
                  </a:lnTo>
                  <a:lnTo>
                    <a:pt x="125" y="33"/>
                  </a:lnTo>
                  <a:lnTo>
                    <a:pt x="121" y="31"/>
                  </a:lnTo>
                  <a:lnTo>
                    <a:pt x="114" y="26"/>
                  </a:lnTo>
                  <a:lnTo>
                    <a:pt x="106" y="21"/>
                  </a:lnTo>
                  <a:lnTo>
                    <a:pt x="96" y="14"/>
                  </a:lnTo>
                  <a:lnTo>
                    <a:pt x="92" y="10"/>
                  </a:lnTo>
                  <a:lnTo>
                    <a:pt x="88" y="8"/>
                  </a:lnTo>
                  <a:lnTo>
                    <a:pt x="84" y="7"/>
                  </a:lnTo>
                  <a:lnTo>
                    <a:pt x="79" y="10"/>
                  </a:lnTo>
                  <a:lnTo>
                    <a:pt x="76" y="18"/>
                  </a:lnTo>
                  <a:lnTo>
                    <a:pt x="70" y="21"/>
                  </a:lnTo>
                  <a:lnTo>
                    <a:pt x="63" y="22"/>
                  </a:lnTo>
                  <a:lnTo>
                    <a:pt x="56" y="21"/>
                  </a:lnTo>
                  <a:lnTo>
                    <a:pt x="49" y="20"/>
                  </a:lnTo>
                  <a:lnTo>
                    <a:pt x="42" y="17"/>
                  </a:lnTo>
                  <a:lnTo>
                    <a:pt x="35" y="14"/>
                  </a:lnTo>
                  <a:lnTo>
                    <a:pt x="28" y="10"/>
                  </a:lnTo>
                  <a:lnTo>
                    <a:pt x="23" y="7"/>
                  </a:lnTo>
                  <a:lnTo>
                    <a:pt x="20" y="5"/>
                  </a:lnTo>
                  <a:lnTo>
                    <a:pt x="17" y="1"/>
                  </a:lnTo>
                  <a:lnTo>
                    <a:pt x="15" y="0"/>
                  </a:lnTo>
                  <a:lnTo>
                    <a:pt x="13" y="0"/>
                  </a:lnTo>
                  <a:lnTo>
                    <a:pt x="12" y="2"/>
                  </a:lnTo>
                  <a:lnTo>
                    <a:pt x="12" y="3"/>
                  </a:lnTo>
                  <a:lnTo>
                    <a:pt x="11" y="5"/>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52" name="Freeform 310"/>
            <p:cNvSpPr>
              <a:spLocks/>
            </p:cNvSpPr>
            <p:nvPr/>
          </p:nvSpPr>
          <p:spPr bwMode="auto">
            <a:xfrm flipH="1">
              <a:off x="2084" y="2846"/>
              <a:ext cx="90" cy="10"/>
            </a:xfrm>
            <a:custGeom>
              <a:avLst/>
              <a:gdLst>
                <a:gd name="T0" fmla="*/ 1 w 179"/>
                <a:gd name="T1" fmla="*/ 0 h 21"/>
                <a:gd name="T2" fmla="*/ 1 w 179"/>
                <a:gd name="T3" fmla="*/ 0 h 21"/>
                <a:gd name="T4" fmla="*/ 1 w 179"/>
                <a:gd name="T5" fmla="*/ 0 h 21"/>
                <a:gd name="T6" fmla="*/ 1 w 179"/>
                <a:gd name="T7" fmla="*/ 0 h 21"/>
                <a:gd name="T8" fmla="*/ 1 w 179"/>
                <a:gd name="T9" fmla="*/ 0 h 21"/>
                <a:gd name="T10" fmla="*/ 1 w 179"/>
                <a:gd name="T11" fmla="*/ 0 h 21"/>
                <a:gd name="T12" fmla="*/ 1 w 179"/>
                <a:gd name="T13" fmla="*/ 0 h 21"/>
                <a:gd name="T14" fmla="*/ 1 w 179"/>
                <a:gd name="T15" fmla="*/ 0 h 21"/>
                <a:gd name="T16" fmla="*/ 1 w 179"/>
                <a:gd name="T17" fmla="*/ 0 h 21"/>
                <a:gd name="T18" fmla="*/ 1 w 179"/>
                <a:gd name="T19" fmla="*/ 0 h 21"/>
                <a:gd name="T20" fmla="*/ 1 w 179"/>
                <a:gd name="T21" fmla="*/ 0 h 21"/>
                <a:gd name="T22" fmla="*/ 1 w 179"/>
                <a:gd name="T23" fmla="*/ 0 h 21"/>
                <a:gd name="T24" fmla="*/ 1 w 179"/>
                <a:gd name="T25" fmla="*/ 0 h 21"/>
                <a:gd name="T26" fmla="*/ 1 w 179"/>
                <a:gd name="T27" fmla="*/ 0 h 21"/>
                <a:gd name="T28" fmla="*/ 1 w 179"/>
                <a:gd name="T29" fmla="*/ 0 h 21"/>
                <a:gd name="T30" fmla="*/ 1 w 179"/>
                <a:gd name="T31" fmla="*/ 0 h 21"/>
                <a:gd name="T32" fmla="*/ 1 w 179"/>
                <a:gd name="T33" fmla="*/ 0 h 21"/>
                <a:gd name="T34" fmla="*/ 1 w 179"/>
                <a:gd name="T35" fmla="*/ 0 h 21"/>
                <a:gd name="T36" fmla="*/ 1 w 179"/>
                <a:gd name="T37" fmla="*/ 0 h 21"/>
                <a:gd name="T38" fmla="*/ 1 w 179"/>
                <a:gd name="T39" fmla="*/ 0 h 21"/>
                <a:gd name="T40" fmla="*/ 1 w 179"/>
                <a:gd name="T41" fmla="*/ 0 h 21"/>
                <a:gd name="T42" fmla="*/ 1 w 179"/>
                <a:gd name="T43" fmla="*/ 0 h 21"/>
                <a:gd name="T44" fmla="*/ 1 w 179"/>
                <a:gd name="T45" fmla="*/ 0 h 21"/>
                <a:gd name="T46" fmla="*/ 1 w 179"/>
                <a:gd name="T47" fmla="*/ 0 h 21"/>
                <a:gd name="T48" fmla="*/ 1 w 179"/>
                <a:gd name="T49" fmla="*/ 0 h 21"/>
                <a:gd name="T50" fmla="*/ 1 w 179"/>
                <a:gd name="T51" fmla="*/ 0 h 21"/>
                <a:gd name="T52" fmla="*/ 1 w 179"/>
                <a:gd name="T53" fmla="*/ 0 h 21"/>
                <a:gd name="T54" fmla="*/ 1 w 179"/>
                <a:gd name="T55" fmla="*/ 0 h 21"/>
                <a:gd name="T56" fmla="*/ 1 w 179"/>
                <a:gd name="T57" fmla="*/ 0 h 21"/>
                <a:gd name="T58" fmla="*/ 1 w 179"/>
                <a:gd name="T59" fmla="*/ 0 h 21"/>
                <a:gd name="T60" fmla="*/ 1 w 179"/>
                <a:gd name="T61" fmla="*/ 0 h 21"/>
                <a:gd name="T62" fmla="*/ 1 w 179"/>
                <a:gd name="T63" fmla="*/ 0 h 21"/>
                <a:gd name="T64" fmla="*/ 1 w 179"/>
                <a:gd name="T65" fmla="*/ 0 h 21"/>
                <a:gd name="T66" fmla="*/ 1 w 179"/>
                <a:gd name="T67" fmla="*/ 0 h 21"/>
                <a:gd name="T68" fmla="*/ 1 w 179"/>
                <a:gd name="T69" fmla="*/ 0 h 21"/>
                <a:gd name="T70" fmla="*/ 1 w 179"/>
                <a:gd name="T71" fmla="*/ 0 h 21"/>
                <a:gd name="T72" fmla="*/ 1 w 179"/>
                <a:gd name="T73" fmla="*/ 0 h 21"/>
                <a:gd name="T74" fmla="*/ 1 w 179"/>
                <a:gd name="T75" fmla="*/ 0 h 21"/>
                <a:gd name="T76" fmla="*/ 1 w 179"/>
                <a:gd name="T77" fmla="*/ 0 h 21"/>
                <a:gd name="T78" fmla="*/ 1 w 179"/>
                <a:gd name="T79" fmla="*/ 0 h 21"/>
                <a:gd name="T80" fmla="*/ 1 w 179"/>
                <a:gd name="T81" fmla="*/ 0 h 21"/>
                <a:gd name="T82" fmla="*/ 1 w 179"/>
                <a:gd name="T83" fmla="*/ 0 h 21"/>
                <a:gd name="T84" fmla="*/ 1 w 179"/>
                <a:gd name="T85" fmla="*/ 0 h 21"/>
                <a:gd name="T86" fmla="*/ 1 w 179"/>
                <a:gd name="T87" fmla="*/ 0 h 21"/>
                <a:gd name="T88" fmla="*/ 1 w 179"/>
                <a:gd name="T89" fmla="*/ 0 h 21"/>
                <a:gd name="T90" fmla="*/ 1 w 179"/>
                <a:gd name="T91" fmla="*/ 0 h 21"/>
                <a:gd name="T92" fmla="*/ 1 w 179"/>
                <a:gd name="T93" fmla="*/ 0 h 21"/>
                <a:gd name="T94" fmla="*/ 1 w 179"/>
                <a:gd name="T95" fmla="*/ 0 h 21"/>
                <a:gd name="T96" fmla="*/ 1 w 179"/>
                <a:gd name="T97" fmla="*/ 0 h 21"/>
                <a:gd name="T98" fmla="*/ 1 w 179"/>
                <a:gd name="T99" fmla="*/ 0 h 21"/>
                <a:gd name="T100" fmla="*/ 1 w 179"/>
                <a:gd name="T101" fmla="*/ 0 h 21"/>
                <a:gd name="T102" fmla="*/ 1 w 179"/>
                <a:gd name="T103" fmla="*/ 0 h 21"/>
                <a:gd name="T104" fmla="*/ 1 w 179"/>
                <a:gd name="T105" fmla="*/ 0 h 21"/>
                <a:gd name="T106" fmla="*/ 0 w 179"/>
                <a:gd name="T107" fmla="*/ 0 h 21"/>
                <a:gd name="T108" fmla="*/ 0 w 179"/>
                <a:gd name="T109" fmla="*/ 0 h 21"/>
                <a:gd name="T110" fmla="*/ 0 w 179"/>
                <a:gd name="T111" fmla="*/ 0 h 21"/>
                <a:gd name="T112" fmla="*/ 1 w 179"/>
                <a:gd name="T113" fmla="*/ 0 h 2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9"/>
                <a:gd name="T172" fmla="*/ 0 h 21"/>
                <a:gd name="T173" fmla="*/ 179 w 179"/>
                <a:gd name="T174" fmla="*/ 21 h 2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9" h="21">
                  <a:moveTo>
                    <a:pt x="2" y="0"/>
                  </a:moveTo>
                  <a:lnTo>
                    <a:pt x="6" y="1"/>
                  </a:lnTo>
                  <a:lnTo>
                    <a:pt x="10" y="1"/>
                  </a:lnTo>
                  <a:lnTo>
                    <a:pt x="17" y="2"/>
                  </a:lnTo>
                  <a:lnTo>
                    <a:pt x="25" y="3"/>
                  </a:lnTo>
                  <a:lnTo>
                    <a:pt x="33" y="4"/>
                  </a:lnTo>
                  <a:lnTo>
                    <a:pt x="41" y="4"/>
                  </a:lnTo>
                  <a:lnTo>
                    <a:pt x="48" y="6"/>
                  </a:lnTo>
                  <a:lnTo>
                    <a:pt x="54" y="7"/>
                  </a:lnTo>
                  <a:lnTo>
                    <a:pt x="71" y="10"/>
                  </a:lnTo>
                  <a:lnTo>
                    <a:pt x="86" y="14"/>
                  </a:lnTo>
                  <a:lnTo>
                    <a:pt x="100" y="15"/>
                  </a:lnTo>
                  <a:lnTo>
                    <a:pt x="113" y="16"/>
                  </a:lnTo>
                  <a:lnTo>
                    <a:pt x="124" y="16"/>
                  </a:lnTo>
                  <a:lnTo>
                    <a:pt x="136" y="16"/>
                  </a:lnTo>
                  <a:lnTo>
                    <a:pt x="147" y="15"/>
                  </a:lnTo>
                  <a:lnTo>
                    <a:pt x="159" y="14"/>
                  </a:lnTo>
                  <a:lnTo>
                    <a:pt x="163" y="14"/>
                  </a:lnTo>
                  <a:lnTo>
                    <a:pt x="169" y="12"/>
                  </a:lnTo>
                  <a:lnTo>
                    <a:pt x="173" y="11"/>
                  </a:lnTo>
                  <a:lnTo>
                    <a:pt x="176" y="10"/>
                  </a:lnTo>
                  <a:lnTo>
                    <a:pt x="178" y="10"/>
                  </a:lnTo>
                  <a:lnTo>
                    <a:pt x="179" y="11"/>
                  </a:lnTo>
                  <a:lnTo>
                    <a:pt x="179" y="14"/>
                  </a:lnTo>
                  <a:lnTo>
                    <a:pt x="178" y="15"/>
                  </a:lnTo>
                  <a:lnTo>
                    <a:pt x="175" y="16"/>
                  </a:lnTo>
                  <a:lnTo>
                    <a:pt x="168" y="17"/>
                  </a:lnTo>
                  <a:lnTo>
                    <a:pt x="158" y="18"/>
                  </a:lnTo>
                  <a:lnTo>
                    <a:pt x="147" y="19"/>
                  </a:lnTo>
                  <a:lnTo>
                    <a:pt x="135" y="21"/>
                  </a:lnTo>
                  <a:lnTo>
                    <a:pt x="122" y="21"/>
                  </a:lnTo>
                  <a:lnTo>
                    <a:pt x="110" y="21"/>
                  </a:lnTo>
                  <a:lnTo>
                    <a:pt x="101" y="19"/>
                  </a:lnTo>
                  <a:lnTo>
                    <a:pt x="93" y="18"/>
                  </a:lnTo>
                  <a:lnTo>
                    <a:pt x="85" y="16"/>
                  </a:lnTo>
                  <a:lnTo>
                    <a:pt x="78" y="15"/>
                  </a:lnTo>
                  <a:lnTo>
                    <a:pt x="70" y="14"/>
                  </a:lnTo>
                  <a:lnTo>
                    <a:pt x="64" y="11"/>
                  </a:lnTo>
                  <a:lnTo>
                    <a:pt x="58" y="10"/>
                  </a:lnTo>
                  <a:lnTo>
                    <a:pt x="55" y="10"/>
                  </a:lnTo>
                  <a:lnTo>
                    <a:pt x="53" y="9"/>
                  </a:lnTo>
                  <a:lnTo>
                    <a:pt x="53" y="11"/>
                  </a:lnTo>
                  <a:lnTo>
                    <a:pt x="53" y="14"/>
                  </a:lnTo>
                  <a:lnTo>
                    <a:pt x="53" y="15"/>
                  </a:lnTo>
                  <a:lnTo>
                    <a:pt x="52" y="16"/>
                  </a:lnTo>
                  <a:lnTo>
                    <a:pt x="49" y="16"/>
                  </a:lnTo>
                  <a:lnTo>
                    <a:pt x="45" y="16"/>
                  </a:lnTo>
                  <a:lnTo>
                    <a:pt x="39" y="16"/>
                  </a:lnTo>
                  <a:lnTo>
                    <a:pt x="31" y="16"/>
                  </a:lnTo>
                  <a:lnTo>
                    <a:pt x="23" y="16"/>
                  </a:lnTo>
                  <a:lnTo>
                    <a:pt x="15" y="15"/>
                  </a:lnTo>
                  <a:lnTo>
                    <a:pt x="7" y="14"/>
                  </a:lnTo>
                  <a:lnTo>
                    <a:pt x="1" y="11"/>
                  </a:lnTo>
                  <a:lnTo>
                    <a:pt x="0" y="8"/>
                  </a:lnTo>
                  <a:lnTo>
                    <a:pt x="0" y="3"/>
                  </a:lnTo>
                  <a:lnTo>
                    <a:pt x="0" y="1"/>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53" name="Freeform 311"/>
            <p:cNvSpPr>
              <a:spLocks/>
            </p:cNvSpPr>
            <p:nvPr/>
          </p:nvSpPr>
          <p:spPr bwMode="auto">
            <a:xfrm flipH="1">
              <a:off x="2081" y="2590"/>
              <a:ext cx="220" cy="247"/>
            </a:xfrm>
            <a:custGeom>
              <a:avLst/>
              <a:gdLst>
                <a:gd name="T0" fmla="*/ 1 w 440"/>
                <a:gd name="T1" fmla="*/ 1 h 493"/>
                <a:gd name="T2" fmla="*/ 1 w 440"/>
                <a:gd name="T3" fmla="*/ 1 h 493"/>
                <a:gd name="T4" fmla="*/ 1 w 440"/>
                <a:gd name="T5" fmla="*/ 1 h 493"/>
                <a:gd name="T6" fmla="*/ 1 w 440"/>
                <a:gd name="T7" fmla="*/ 1 h 493"/>
                <a:gd name="T8" fmla="*/ 1 w 440"/>
                <a:gd name="T9" fmla="*/ 1 h 493"/>
                <a:gd name="T10" fmla="*/ 1 w 440"/>
                <a:gd name="T11" fmla="*/ 1 h 493"/>
                <a:gd name="T12" fmla="*/ 1 w 440"/>
                <a:gd name="T13" fmla="*/ 1 h 493"/>
                <a:gd name="T14" fmla="*/ 1 w 440"/>
                <a:gd name="T15" fmla="*/ 1 h 493"/>
                <a:gd name="T16" fmla="*/ 1 w 440"/>
                <a:gd name="T17" fmla="*/ 1 h 493"/>
                <a:gd name="T18" fmla="*/ 1 w 440"/>
                <a:gd name="T19" fmla="*/ 1 h 493"/>
                <a:gd name="T20" fmla="*/ 1 w 440"/>
                <a:gd name="T21" fmla="*/ 1 h 493"/>
                <a:gd name="T22" fmla="*/ 1 w 440"/>
                <a:gd name="T23" fmla="*/ 1 h 493"/>
                <a:gd name="T24" fmla="*/ 1 w 440"/>
                <a:gd name="T25" fmla="*/ 1 h 493"/>
                <a:gd name="T26" fmla="*/ 1 w 440"/>
                <a:gd name="T27" fmla="*/ 1 h 493"/>
                <a:gd name="T28" fmla="*/ 1 w 440"/>
                <a:gd name="T29" fmla="*/ 1 h 493"/>
                <a:gd name="T30" fmla="*/ 1 w 440"/>
                <a:gd name="T31" fmla="*/ 1 h 493"/>
                <a:gd name="T32" fmla="*/ 1 w 440"/>
                <a:gd name="T33" fmla="*/ 1 h 493"/>
                <a:gd name="T34" fmla="*/ 1 w 440"/>
                <a:gd name="T35" fmla="*/ 1 h 493"/>
                <a:gd name="T36" fmla="*/ 1 w 440"/>
                <a:gd name="T37" fmla="*/ 1 h 493"/>
                <a:gd name="T38" fmla="*/ 1 w 440"/>
                <a:gd name="T39" fmla="*/ 1 h 493"/>
                <a:gd name="T40" fmla="*/ 1 w 440"/>
                <a:gd name="T41" fmla="*/ 1 h 493"/>
                <a:gd name="T42" fmla="*/ 1 w 440"/>
                <a:gd name="T43" fmla="*/ 1 h 493"/>
                <a:gd name="T44" fmla="*/ 1 w 440"/>
                <a:gd name="T45" fmla="*/ 1 h 493"/>
                <a:gd name="T46" fmla="*/ 1 w 440"/>
                <a:gd name="T47" fmla="*/ 1 h 493"/>
                <a:gd name="T48" fmla="*/ 1 w 440"/>
                <a:gd name="T49" fmla="*/ 1 h 493"/>
                <a:gd name="T50" fmla="*/ 1 w 440"/>
                <a:gd name="T51" fmla="*/ 1 h 493"/>
                <a:gd name="T52" fmla="*/ 1 w 440"/>
                <a:gd name="T53" fmla="*/ 1 h 493"/>
                <a:gd name="T54" fmla="*/ 1 w 440"/>
                <a:gd name="T55" fmla="*/ 1 h 493"/>
                <a:gd name="T56" fmla="*/ 1 w 440"/>
                <a:gd name="T57" fmla="*/ 0 h 493"/>
                <a:gd name="T58" fmla="*/ 1 w 440"/>
                <a:gd name="T59" fmla="*/ 1 h 493"/>
                <a:gd name="T60" fmla="*/ 1 w 440"/>
                <a:gd name="T61" fmla="*/ 1 h 493"/>
                <a:gd name="T62" fmla="*/ 1 w 440"/>
                <a:gd name="T63" fmla="*/ 1 h 493"/>
                <a:gd name="T64" fmla="*/ 1 w 440"/>
                <a:gd name="T65" fmla="*/ 1 h 493"/>
                <a:gd name="T66" fmla="*/ 1 w 440"/>
                <a:gd name="T67" fmla="*/ 1 h 493"/>
                <a:gd name="T68" fmla="*/ 1 w 440"/>
                <a:gd name="T69" fmla="*/ 1 h 493"/>
                <a:gd name="T70" fmla="*/ 1 w 440"/>
                <a:gd name="T71" fmla="*/ 1 h 493"/>
                <a:gd name="T72" fmla="*/ 1 w 440"/>
                <a:gd name="T73" fmla="*/ 1 h 493"/>
                <a:gd name="T74" fmla="*/ 1 w 440"/>
                <a:gd name="T75" fmla="*/ 1 h 493"/>
                <a:gd name="T76" fmla="*/ 1 w 440"/>
                <a:gd name="T77" fmla="*/ 1 h 493"/>
                <a:gd name="T78" fmla="*/ 1 w 440"/>
                <a:gd name="T79" fmla="*/ 1 h 493"/>
                <a:gd name="T80" fmla="*/ 1 w 440"/>
                <a:gd name="T81" fmla="*/ 1 h 493"/>
                <a:gd name="T82" fmla="*/ 1 w 440"/>
                <a:gd name="T83" fmla="*/ 1 h 493"/>
                <a:gd name="T84" fmla="*/ 1 w 440"/>
                <a:gd name="T85" fmla="*/ 1 h 493"/>
                <a:gd name="T86" fmla="*/ 1 w 440"/>
                <a:gd name="T87" fmla="*/ 1 h 493"/>
                <a:gd name="T88" fmla="*/ 1 w 440"/>
                <a:gd name="T89" fmla="*/ 1 h 493"/>
                <a:gd name="T90" fmla="*/ 1 w 440"/>
                <a:gd name="T91" fmla="*/ 1 h 493"/>
                <a:gd name="T92" fmla="*/ 1 w 440"/>
                <a:gd name="T93" fmla="*/ 1 h 493"/>
                <a:gd name="T94" fmla="*/ 1 w 440"/>
                <a:gd name="T95" fmla="*/ 1 h 493"/>
                <a:gd name="T96" fmla="*/ 1 w 440"/>
                <a:gd name="T97" fmla="*/ 1 h 493"/>
                <a:gd name="T98" fmla="*/ 1 w 440"/>
                <a:gd name="T99" fmla="*/ 1 h 493"/>
                <a:gd name="T100" fmla="*/ 1 w 440"/>
                <a:gd name="T101" fmla="*/ 1 h 493"/>
                <a:gd name="T102" fmla="*/ 1 w 440"/>
                <a:gd name="T103" fmla="*/ 1 h 4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40"/>
                <a:gd name="T157" fmla="*/ 0 h 493"/>
                <a:gd name="T158" fmla="*/ 440 w 440"/>
                <a:gd name="T159" fmla="*/ 493 h 4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40" h="493">
                  <a:moveTo>
                    <a:pt x="255" y="483"/>
                  </a:moveTo>
                  <a:lnTo>
                    <a:pt x="262" y="485"/>
                  </a:lnTo>
                  <a:lnTo>
                    <a:pt x="272" y="489"/>
                  </a:lnTo>
                  <a:lnTo>
                    <a:pt x="286" y="491"/>
                  </a:lnTo>
                  <a:lnTo>
                    <a:pt x="303" y="492"/>
                  </a:lnTo>
                  <a:lnTo>
                    <a:pt x="320" y="493"/>
                  </a:lnTo>
                  <a:lnTo>
                    <a:pt x="339" y="492"/>
                  </a:lnTo>
                  <a:lnTo>
                    <a:pt x="357" y="489"/>
                  </a:lnTo>
                  <a:lnTo>
                    <a:pt x="373" y="482"/>
                  </a:lnTo>
                  <a:lnTo>
                    <a:pt x="370" y="457"/>
                  </a:lnTo>
                  <a:lnTo>
                    <a:pt x="368" y="423"/>
                  </a:lnTo>
                  <a:lnTo>
                    <a:pt x="368" y="392"/>
                  </a:lnTo>
                  <a:lnTo>
                    <a:pt x="369" y="370"/>
                  </a:lnTo>
                  <a:lnTo>
                    <a:pt x="371" y="358"/>
                  </a:lnTo>
                  <a:lnTo>
                    <a:pt x="377" y="336"/>
                  </a:lnTo>
                  <a:lnTo>
                    <a:pt x="383" y="307"/>
                  </a:lnTo>
                  <a:lnTo>
                    <a:pt x="390" y="276"/>
                  </a:lnTo>
                  <a:lnTo>
                    <a:pt x="395" y="245"/>
                  </a:lnTo>
                  <a:lnTo>
                    <a:pt x="402" y="217"/>
                  </a:lnTo>
                  <a:lnTo>
                    <a:pt x="407" y="195"/>
                  </a:lnTo>
                  <a:lnTo>
                    <a:pt x="410" y="185"/>
                  </a:lnTo>
                  <a:lnTo>
                    <a:pt x="414" y="178"/>
                  </a:lnTo>
                  <a:lnTo>
                    <a:pt x="418" y="169"/>
                  </a:lnTo>
                  <a:lnTo>
                    <a:pt x="424" y="157"/>
                  </a:lnTo>
                  <a:lnTo>
                    <a:pt x="430" y="143"/>
                  </a:lnTo>
                  <a:lnTo>
                    <a:pt x="436" y="130"/>
                  </a:lnTo>
                  <a:lnTo>
                    <a:pt x="439" y="117"/>
                  </a:lnTo>
                  <a:lnTo>
                    <a:pt x="440" y="105"/>
                  </a:lnTo>
                  <a:lnTo>
                    <a:pt x="439" y="97"/>
                  </a:lnTo>
                  <a:lnTo>
                    <a:pt x="434" y="91"/>
                  </a:lnTo>
                  <a:lnTo>
                    <a:pt x="428" y="85"/>
                  </a:lnTo>
                  <a:lnTo>
                    <a:pt x="421" y="79"/>
                  </a:lnTo>
                  <a:lnTo>
                    <a:pt x="413" y="74"/>
                  </a:lnTo>
                  <a:lnTo>
                    <a:pt x="403" y="71"/>
                  </a:lnTo>
                  <a:lnTo>
                    <a:pt x="394" y="67"/>
                  </a:lnTo>
                  <a:lnTo>
                    <a:pt x="385" y="64"/>
                  </a:lnTo>
                  <a:lnTo>
                    <a:pt x="376" y="62"/>
                  </a:lnTo>
                  <a:lnTo>
                    <a:pt x="370" y="61"/>
                  </a:lnTo>
                  <a:lnTo>
                    <a:pt x="361" y="58"/>
                  </a:lnTo>
                  <a:lnTo>
                    <a:pt x="350" y="55"/>
                  </a:lnTo>
                  <a:lnTo>
                    <a:pt x="338" y="53"/>
                  </a:lnTo>
                  <a:lnTo>
                    <a:pt x="324" y="48"/>
                  </a:lnTo>
                  <a:lnTo>
                    <a:pt x="308" y="44"/>
                  </a:lnTo>
                  <a:lnTo>
                    <a:pt x="292" y="40"/>
                  </a:lnTo>
                  <a:lnTo>
                    <a:pt x="275" y="35"/>
                  </a:lnTo>
                  <a:lnTo>
                    <a:pt x="259" y="32"/>
                  </a:lnTo>
                  <a:lnTo>
                    <a:pt x="244" y="27"/>
                  </a:lnTo>
                  <a:lnTo>
                    <a:pt x="229" y="24"/>
                  </a:lnTo>
                  <a:lnTo>
                    <a:pt x="216" y="19"/>
                  </a:lnTo>
                  <a:lnTo>
                    <a:pt x="204" y="17"/>
                  </a:lnTo>
                  <a:lnTo>
                    <a:pt x="194" y="13"/>
                  </a:lnTo>
                  <a:lnTo>
                    <a:pt x="187" y="11"/>
                  </a:lnTo>
                  <a:lnTo>
                    <a:pt x="182" y="10"/>
                  </a:lnTo>
                  <a:lnTo>
                    <a:pt x="174" y="8"/>
                  </a:lnTo>
                  <a:lnTo>
                    <a:pt x="164" y="5"/>
                  </a:lnTo>
                  <a:lnTo>
                    <a:pt x="152" y="3"/>
                  </a:lnTo>
                  <a:lnTo>
                    <a:pt x="140" y="1"/>
                  </a:lnTo>
                  <a:lnTo>
                    <a:pt x="126" y="0"/>
                  </a:lnTo>
                  <a:lnTo>
                    <a:pt x="112" y="0"/>
                  </a:lnTo>
                  <a:lnTo>
                    <a:pt x="98" y="1"/>
                  </a:lnTo>
                  <a:lnTo>
                    <a:pt x="87" y="2"/>
                  </a:lnTo>
                  <a:lnTo>
                    <a:pt x="47" y="15"/>
                  </a:lnTo>
                  <a:lnTo>
                    <a:pt x="21" y="34"/>
                  </a:lnTo>
                  <a:lnTo>
                    <a:pt x="5" y="57"/>
                  </a:lnTo>
                  <a:lnTo>
                    <a:pt x="0" y="84"/>
                  </a:lnTo>
                  <a:lnTo>
                    <a:pt x="5" y="109"/>
                  </a:lnTo>
                  <a:lnTo>
                    <a:pt x="21" y="132"/>
                  </a:lnTo>
                  <a:lnTo>
                    <a:pt x="46" y="150"/>
                  </a:lnTo>
                  <a:lnTo>
                    <a:pt x="81" y="161"/>
                  </a:lnTo>
                  <a:lnTo>
                    <a:pt x="85" y="161"/>
                  </a:lnTo>
                  <a:lnTo>
                    <a:pt x="93" y="162"/>
                  </a:lnTo>
                  <a:lnTo>
                    <a:pt x="105" y="163"/>
                  </a:lnTo>
                  <a:lnTo>
                    <a:pt x="118" y="164"/>
                  </a:lnTo>
                  <a:lnTo>
                    <a:pt x="134" y="165"/>
                  </a:lnTo>
                  <a:lnTo>
                    <a:pt x="150" y="166"/>
                  </a:lnTo>
                  <a:lnTo>
                    <a:pt x="168" y="168"/>
                  </a:lnTo>
                  <a:lnTo>
                    <a:pt x="187" y="169"/>
                  </a:lnTo>
                  <a:lnTo>
                    <a:pt x="204" y="170"/>
                  </a:lnTo>
                  <a:lnTo>
                    <a:pt x="222" y="171"/>
                  </a:lnTo>
                  <a:lnTo>
                    <a:pt x="239" y="171"/>
                  </a:lnTo>
                  <a:lnTo>
                    <a:pt x="254" y="172"/>
                  </a:lnTo>
                  <a:lnTo>
                    <a:pt x="267" y="172"/>
                  </a:lnTo>
                  <a:lnTo>
                    <a:pt x="278" y="171"/>
                  </a:lnTo>
                  <a:lnTo>
                    <a:pt x="285" y="171"/>
                  </a:lnTo>
                  <a:lnTo>
                    <a:pt x="289" y="170"/>
                  </a:lnTo>
                  <a:lnTo>
                    <a:pt x="295" y="169"/>
                  </a:lnTo>
                  <a:lnTo>
                    <a:pt x="297" y="173"/>
                  </a:lnTo>
                  <a:lnTo>
                    <a:pt x="295" y="179"/>
                  </a:lnTo>
                  <a:lnTo>
                    <a:pt x="292" y="183"/>
                  </a:lnTo>
                  <a:lnTo>
                    <a:pt x="287" y="185"/>
                  </a:lnTo>
                  <a:lnTo>
                    <a:pt x="282" y="190"/>
                  </a:lnTo>
                  <a:lnTo>
                    <a:pt x="280" y="194"/>
                  </a:lnTo>
                  <a:lnTo>
                    <a:pt x="280" y="199"/>
                  </a:lnTo>
                  <a:lnTo>
                    <a:pt x="281" y="203"/>
                  </a:lnTo>
                  <a:lnTo>
                    <a:pt x="279" y="208"/>
                  </a:lnTo>
                  <a:lnTo>
                    <a:pt x="277" y="213"/>
                  </a:lnTo>
                  <a:lnTo>
                    <a:pt x="277" y="217"/>
                  </a:lnTo>
                  <a:lnTo>
                    <a:pt x="275" y="230"/>
                  </a:lnTo>
                  <a:lnTo>
                    <a:pt x="270" y="255"/>
                  </a:lnTo>
                  <a:lnTo>
                    <a:pt x="265" y="287"/>
                  </a:lnTo>
                  <a:lnTo>
                    <a:pt x="265" y="321"/>
                  </a:lnTo>
                  <a:lnTo>
                    <a:pt x="265" y="360"/>
                  </a:lnTo>
                  <a:lnTo>
                    <a:pt x="262" y="404"/>
                  </a:lnTo>
                  <a:lnTo>
                    <a:pt x="257" y="447"/>
                  </a:lnTo>
                  <a:lnTo>
                    <a:pt x="255" y="483"/>
                  </a:lnTo>
                  <a:close/>
                </a:path>
              </a:pathLst>
            </a:custGeom>
            <a:solidFill>
              <a:srgbClr val="00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54" name="Freeform 312"/>
            <p:cNvSpPr>
              <a:spLocks/>
            </p:cNvSpPr>
            <p:nvPr/>
          </p:nvSpPr>
          <p:spPr bwMode="auto">
            <a:xfrm flipH="1">
              <a:off x="2090" y="2597"/>
              <a:ext cx="206" cy="259"/>
            </a:xfrm>
            <a:custGeom>
              <a:avLst/>
              <a:gdLst>
                <a:gd name="T0" fmla="*/ 0 w 414"/>
                <a:gd name="T1" fmla="*/ 1 h 518"/>
                <a:gd name="T2" fmla="*/ 0 w 414"/>
                <a:gd name="T3" fmla="*/ 1 h 518"/>
                <a:gd name="T4" fmla="*/ 0 w 414"/>
                <a:gd name="T5" fmla="*/ 1 h 518"/>
                <a:gd name="T6" fmla="*/ 0 w 414"/>
                <a:gd name="T7" fmla="*/ 1 h 518"/>
                <a:gd name="T8" fmla="*/ 0 w 414"/>
                <a:gd name="T9" fmla="*/ 0 h 518"/>
                <a:gd name="T10" fmla="*/ 0 w 414"/>
                <a:gd name="T11" fmla="*/ 1 h 518"/>
                <a:gd name="T12" fmla="*/ 0 w 414"/>
                <a:gd name="T13" fmla="*/ 1 h 518"/>
                <a:gd name="T14" fmla="*/ 0 w 414"/>
                <a:gd name="T15" fmla="*/ 1 h 518"/>
                <a:gd name="T16" fmla="*/ 0 w 414"/>
                <a:gd name="T17" fmla="*/ 1 h 518"/>
                <a:gd name="T18" fmla="*/ 0 w 414"/>
                <a:gd name="T19" fmla="*/ 1 h 518"/>
                <a:gd name="T20" fmla="*/ 0 w 414"/>
                <a:gd name="T21" fmla="*/ 1 h 518"/>
                <a:gd name="T22" fmla="*/ 0 w 414"/>
                <a:gd name="T23" fmla="*/ 1 h 518"/>
                <a:gd name="T24" fmla="*/ 0 w 414"/>
                <a:gd name="T25" fmla="*/ 1 h 518"/>
                <a:gd name="T26" fmla="*/ 0 w 414"/>
                <a:gd name="T27" fmla="*/ 1 h 518"/>
                <a:gd name="T28" fmla="*/ 0 w 414"/>
                <a:gd name="T29" fmla="*/ 1 h 518"/>
                <a:gd name="T30" fmla="*/ 0 w 414"/>
                <a:gd name="T31" fmla="*/ 1 h 518"/>
                <a:gd name="T32" fmla="*/ 0 w 414"/>
                <a:gd name="T33" fmla="*/ 1 h 518"/>
                <a:gd name="T34" fmla="*/ 0 w 414"/>
                <a:gd name="T35" fmla="*/ 1 h 518"/>
                <a:gd name="T36" fmla="*/ 0 w 414"/>
                <a:gd name="T37" fmla="*/ 1 h 518"/>
                <a:gd name="T38" fmla="*/ 0 w 414"/>
                <a:gd name="T39" fmla="*/ 1 h 518"/>
                <a:gd name="T40" fmla="*/ 0 w 414"/>
                <a:gd name="T41" fmla="*/ 1 h 518"/>
                <a:gd name="T42" fmla="*/ 0 w 414"/>
                <a:gd name="T43" fmla="*/ 1 h 518"/>
                <a:gd name="T44" fmla="*/ 0 w 414"/>
                <a:gd name="T45" fmla="*/ 1 h 518"/>
                <a:gd name="T46" fmla="*/ 0 w 414"/>
                <a:gd name="T47" fmla="*/ 1 h 518"/>
                <a:gd name="T48" fmla="*/ 0 w 414"/>
                <a:gd name="T49" fmla="*/ 1 h 518"/>
                <a:gd name="T50" fmla="*/ 0 w 414"/>
                <a:gd name="T51" fmla="*/ 1 h 518"/>
                <a:gd name="T52" fmla="*/ 0 w 414"/>
                <a:gd name="T53" fmla="*/ 1 h 518"/>
                <a:gd name="T54" fmla="*/ 0 w 414"/>
                <a:gd name="T55" fmla="*/ 1 h 518"/>
                <a:gd name="T56" fmla="*/ 0 w 414"/>
                <a:gd name="T57" fmla="*/ 1 h 518"/>
                <a:gd name="T58" fmla="*/ 0 w 414"/>
                <a:gd name="T59" fmla="*/ 1 h 518"/>
                <a:gd name="T60" fmla="*/ 0 w 414"/>
                <a:gd name="T61" fmla="*/ 1 h 518"/>
                <a:gd name="T62" fmla="*/ 0 w 414"/>
                <a:gd name="T63" fmla="*/ 1 h 518"/>
                <a:gd name="T64" fmla="*/ 0 w 414"/>
                <a:gd name="T65" fmla="*/ 1 h 518"/>
                <a:gd name="T66" fmla="*/ 0 w 414"/>
                <a:gd name="T67" fmla="*/ 1 h 518"/>
                <a:gd name="T68" fmla="*/ 0 w 414"/>
                <a:gd name="T69" fmla="*/ 1 h 518"/>
                <a:gd name="T70" fmla="*/ 0 w 414"/>
                <a:gd name="T71" fmla="*/ 1 h 518"/>
                <a:gd name="T72" fmla="*/ 0 w 414"/>
                <a:gd name="T73" fmla="*/ 1 h 518"/>
                <a:gd name="T74" fmla="*/ 0 w 414"/>
                <a:gd name="T75" fmla="*/ 1 h 518"/>
                <a:gd name="T76" fmla="*/ 0 w 414"/>
                <a:gd name="T77" fmla="*/ 1 h 518"/>
                <a:gd name="T78" fmla="*/ 0 w 414"/>
                <a:gd name="T79" fmla="*/ 1 h 518"/>
                <a:gd name="T80" fmla="*/ 0 w 414"/>
                <a:gd name="T81" fmla="*/ 1 h 518"/>
                <a:gd name="T82" fmla="*/ 0 w 414"/>
                <a:gd name="T83" fmla="*/ 1 h 518"/>
                <a:gd name="T84" fmla="*/ 0 w 414"/>
                <a:gd name="T85" fmla="*/ 1 h 518"/>
                <a:gd name="T86" fmla="*/ 0 w 414"/>
                <a:gd name="T87" fmla="*/ 1 h 518"/>
                <a:gd name="T88" fmla="*/ 0 w 414"/>
                <a:gd name="T89" fmla="*/ 1 h 518"/>
                <a:gd name="T90" fmla="*/ 0 w 414"/>
                <a:gd name="T91" fmla="*/ 1 h 518"/>
                <a:gd name="T92" fmla="*/ 0 w 414"/>
                <a:gd name="T93" fmla="*/ 1 h 518"/>
                <a:gd name="T94" fmla="*/ 0 w 414"/>
                <a:gd name="T95" fmla="*/ 1 h 518"/>
                <a:gd name="T96" fmla="*/ 0 w 414"/>
                <a:gd name="T97" fmla="*/ 1 h 518"/>
                <a:gd name="T98" fmla="*/ 0 w 414"/>
                <a:gd name="T99" fmla="*/ 1 h 518"/>
                <a:gd name="T100" fmla="*/ 0 w 414"/>
                <a:gd name="T101" fmla="*/ 1 h 518"/>
                <a:gd name="T102" fmla="*/ 0 w 414"/>
                <a:gd name="T103" fmla="*/ 1 h 51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14"/>
                <a:gd name="T157" fmla="*/ 0 h 518"/>
                <a:gd name="T158" fmla="*/ 414 w 414"/>
                <a:gd name="T159" fmla="*/ 518 h 51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14" h="518">
                  <a:moveTo>
                    <a:pt x="23" y="124"/>
                  </a:moveTo>
                  <a:lnTo>
                    <a:pt x="7" y="102"/>
                  </a:lnTo>
                  <a:lnTo>
                    <a:pt x="0" y="76"/>
                  </a:lnTo>
                  <a:lnTo>
                    <a:pt x="4" y="51"/>
                  </a:lnTo>
                  <a:lnTo>
                    <a:pt x="19" y="27"/>
                  </a:lnTo>
                  <a:lnTo>
                    <a:pt x="31" y="17"/>
                  </a:lnTo>
                  <a:lnTo>
                    <a:pt x="44" y="8"/>
                  </a:lnTo>
                  <a:lnTo>
                    <a:pt x="58" y="4"/>
                  </a:lnTo>
                  <a:lnTo>
                    <a:pt x="73" y="0"/>
                  </a:lnTo>
                  <a:lnTo>
                    <a:pt x="89" y="0"/>
                  </a:lnTo>
                  <a:lnTo>
                    <a:pt x="105" y="2"/>
                  </a:lnTo>
                  <a:lnTo>
                    <a:pt x="122" y="5"/>
                  </a:lnTo>
                  <a:lnTo>
                    <a:pt x="140" y="10"/>
                  </a:lnTo>
                  <a:lnTo>
                    <a:pt x="158" y="15"/>
                  </a:lnTo>
                  <a:lnTo>
                    <a:pt x="177" y="22"/>
                  </a:lnTo>
                  <a:lnTo>
                    <a:pt x="196" y="30"/>
                  </a:lnTo>
                  <a:lnTo>
                    <a:pt x="216" y="40"/>
                  </a:lnTo>
                  <a:lnTo>
                    <a:pt x="235" y="49"/>
                  </a:lnTo>
                  <a:lnTo>
                    <a:pt x="256" y="58"/>
                  </a:lnTo>
                  <a:lnTo>
                    <a:pt x="277" y="68"/>
                  </a:lnTo>
                  <a:lnTo>
                    <a:pt x="298" y="78"/>
                  </a:lnTo>
                  <a:lnTo>
                    <a:pt x="306" y="81"/>
                  </a:lnTo>
                  <a:lnTo>
                    <a:pt x="314" y="86"/>
                  </a:lnTo>
                  <a:lnTo>
                    <a:pt x="322" y="89"/>
                  </a:lnTo>
                  <a:lnTo>
                    <a:pt x="331" y="94"/>
                  </a:lnTo>
                  <a:lnTo>
                    <a:pt x="339" y="98"/>
                  </a:lnTo>
                  <a:lnTo>
                    <a:pt x="348" y="102"/>
                  </a:lnTo>
                  <a:lnTo>
                    <a:pt x="356" y="105"/>
                  </a:lnTo>
                  <a:lnTo>
                    <a:pt x="363" y="107"/>
                  </a:lnTo>
                  <a:lnTo>
                    <a:pt x="370" y="110"/>
                  </a:lnTo>
                  <a:lnTo>
                    <a:pt x="378" y="113"/>
                  </a:lnTo>
                  <a:lnTo>
                    <a:pt x="385" y="117"/>
                  </a:lnTo>
                  <a:lnTo>
                    <a:pt x="391" y="121"/>
                  </a:lnTo>
                  <a:lnTo>
                    <a:pt x="397" y="126"/>
                  </a:lnTo>
                  <a:lnTo>
                    <a:pt x="402" y="132"/>
                  </a:lnTo>
                  <a:lnTo>
                    <a:pt x="407" y="136"/>
                  </a:lnTo>
                  <a:lnTo>
                    <a:pt x="410" y="141"/>
                  </a:lnTo>
                  <a:lnTo>
                    <a:pt x="414" y="152"/>
                  </a:lnTo>
                  <a:lnTo>
                    <a:pt x="412" y="166"/>
                  </a:lnTo>
                  <a:lnTo>
                    <a:pt x="405" y="180"/>
                  </a:lnTo>
                  <a:lnTo>
                    <a:pt x="396" y="193"/>
                  </a:lnTo>
                  <a:lnTo>
                    <a:pt x="391" y="200"/>
                  </a:lnTo>
                  <a:lnTo>
                    <a:pt x="385" y="208"/>
                  </a:lnTo>
                  <a:lnTo>
                    <a:pt x="379" y="218"/>
                  </a:lnTo>
                  <a:lnTo>
                    <a:pt x="374" y="228"/>
                  </a:lnTo>
                  <a:lnTo>
                    <a:pt x="368" y="239"/>
                  </a:lnTo>
                  <a:lnTo>
                    <a:pt x="363" y="249"/>
                  </a:lnTo>
                  <a:lnTo>
                    <a:pt x="359" y="257"/>
                  </a:lnTo>
                  <a:lnTo>
                    <a:pt x="356" y="263"/>
                  </a:lnTo>
                  <a:lnTo>
                    <a:pt x="348" y="278"/>
                  </a:lnTo>
                  <a:lnTo>
                    <a:pt x="332" y="309"/>
                  </a:lnTo>
                  <a:lnTo>
                    <a:pt x="309" y="349"/>
                  </a:lnTo>
                  <a:lnTo>
                    <a:pt x="284" y="395"/>
                  </a:lnTo>
                  <a:lnTo>
                    <a:pt x="258" y="440"/>
                  </a:lnTo>
                  <a:lnTo>
                    <a:pt x="235" y="480"/>
                  </a:lnTo>
                  <a:lnTo>
                    <a:pt x="219" y="508"/>
                  </a:lnTo>
                  <a:lnTo>
                    <a:pt x="211" y="518"/>
                  </a:lnTo>
                  <a:lnTo>
                    <a:pt x="207" y="515"/>
                  </a:lnTo>
                  <a:lnTo>
                    <a:pt x="204" y="505"/>
                  </a:lnTo>
                  <a:lnTo>
                    <a:pt x="202" y="491"/>
                  </a:lnTo>
                  <a:lnTo>
                    <a:pt x="202" y="477"/>
                  </a:lnTo>
                  <a:lnTo>
                    <a:pt x="205" y="457"/>
                  </a:lnTo>
                  <a:lnTo>
                    <a:pt x="212" y="430"/>
                  </a:lnTo>
                  <a:lnTo>
                    <a:pt x="219" y="402"/>
                  </a:lnTo>
                  <a:lnTo>
                    <a:pt x="225" y="381"/>
                  </a:lnTo>
                  <a:lnTo>
                    <a:pt x="228" y="361"/>
                  </a:lnTo>
                  <a:lnTo>
                    <a:pt x="233" y="332"/>
                  </a:lnTo>
                  <a:lnTo>
                    <a:pt x="240" y="297"/>
                  </a:lnTo>
                  <a:lnTo>
                    <a:pt x="250" y="262"/>
                  </a:lnTo>
                  <a:lnTo>
                    <a:pt x="257" y="246"/>
                  </a:lnTo>
                  <a:lnTo>
                    <a:pt x="264" y="232"/>
                  </a:lnTo>
                  <a:lnTo>
                    <a:pt x="271" y="221"/>
                  </a:lnTo>
                  <a:lnTo>
                    <a:pt x="278" y="212"/>
                  </a:lnTo>
                  <a:lnTo>
                    <a:pt x="283" y="205"/>
                  </a:lnTo>
                  <a:lnTo>
                    <a:pt x="288" y="201"/>
                  </a:lnTo>
                  <a:lnTo>
                    <a:pt x="292" y="196"/>
                  </a:lnTo>
                  <a:lnTo>
                    <a:pt x="294" y="193"/>
                  </a:lnTo>
                  <a:lnTo>
                    <a:pt x="294" y="187"/>
                  </a:lnTo>
                  <a:lnTo>
                    <a:pt x="288" y="183"/>
                  </a:lnTo>
                  <a:lnTo>
                    <a:pt x="279" y="180"/>
                  </a:lnTo>
                  <a:lnTo>
                    <a:pt x="271" y="178"/>
                  </a:lnTo>
                  <a:lnTo>
                    <a:pt x="262" y="175"/>
                  </a:lnTo>
                  <a:lnTo>
                    <a:pt x="250" y="174"/>
                  </a:lnTo>
                  <a:lnTo>
                    <a:pt x="235" y="172"/>
                  </a:lnTo>
                  <a:lnTo>
                    <a:pt x="220" y="171"/>
                  </a:lnTo>
                  <a:lnTo>
                    <a:pt x="204" y="170"/>
                  </a:lnTo>
                  <a:lnTo>
                    <a:pt x="190" y="168"/>
                  </a:lnTo>
                  <a:lnTo>
                    <a:pt x="178" y="167"/>
                  </a:lnTo>
                  <a:lnTo>
                    <a:pt x="170" y="167"/>
                  </a:lnTo>
                  <a:lnTo>
                    <a:pt x="162" y="166"/>
                  </a:lnTo>
                  <a:lnTo>
                    <a:pt x="152" y="165"/>
                  </a:lnTo>
                  <a:lnTo>
                    <a:pt x="142" y="163"/>
                  </a:lnTo>
                  <a:lnTo>
                    <a:pt x="131" y="160"/>
                  </a:lnTo>
                  <a:lnTo>
                    <a:pt x="120" y="158"/>
                  </a:lnTo>
                  <a:lnTo>
                    <a:pt x="110" y="157"/>
                  </a:lnTo>
                  <a:lnTo>
                    <a:pt x="102" y="155"/>
                  </a:lnTo>
                  <a:lnTo>
                    <a:pt x="96" y="153"/>
                  </a:lnTo>
                  <a:lnTo>
                    <a:pt x="89" y="152"/>
                  </a:lnTo>
                  <a:lnTo>
                    <a:pt x="81" y="150"/>
                  </a:lnTo>
                  <a:lnTo>
                    <a:pt x="71" y="147"/>
                  </a:lnTo>
                  <a:lnTo>
                    <a:pt x="60" y="143"/>
                  </a:lnTo>
                  <a:lnTo>
                    <a:pt x="50" y="140"/>
                  </a:lnTo>
                  <a:lnTo>
                    <a:pt x="41" y="135"/>
                  </a:lnTo>
                  <a:lnTo>
                    <a:pt x="31" y="129"/>
                  </a:lnTo>
                  <a:lnTo>
                    <a:pt x="23" y="124"/>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55" name="Freeform 313"/>
            <p:cNvSpPr>
              <a:spLocks/>
            </p:cNvSpPr>
            <p:nvPr/>
          </p:nvSpPr>
          <p:spPr bwMode="auto">
            <a:xfrm flipH="1">
              <a:off x="2182" y="2829"/>
              <a:ext cx="9" cy="9"/>
            </a:xfrm>
            <a:custGeom>
              <a:avLst/>
              <a:gdLst>
                <a:gd name="T0" fmla="*/ 1 w 18"/>
                <a:gd name="T1" fmla="*/ 0 h 20"/>
                <a:gd name="T2" fmla="*/ 1 w 18"/>
                <a:gd name="T3" fmla="*/ 0 h 20"/>
                <a:gd name="T4" fmla="*/ 1 w 18"/>
                <a:gd name="T5" fmla="*/ 0 h 20"/>
                <a:gd name="T6" fmla="*/ 1 w 18"/>
                <a:gd name="T7" fmla="*/ 0 h 20"/>
                <a:gd name="T8" fmla="*/ 1 w 18"/>
                <a:gd name="T9" fmla="*/ 0 h 20"/>
                <a:gd name="T10" fmla="*/ 1 w 18"/>
                <a:gd name="T11" fmla="*/ 0 h 20"/>
                <a:gd name="T12" fmla="*/ 1 w 18"/>
                <a:gd name="T13" fmla="*/ 0 h 20"/>
                <a:gd name="T14" fmla="*/ 1 w 18"/>
                <a:gd name="T15" fmla="*/ 0 h 20"/>
                <a:gd name="T16" fmla="*/ 1 w 18"/>
                <a:gd name="T17" fmla="*/ 0 h 20"/>
                <a:gd name="T18" fmla="*/ 0 w 18"/>
                <a:gd name="T19" fmla="*/ 0 h 20"/>
                <a:gd name="T20" fmla="*/ 0 w 18"/>
                <a:gd name="T21" fmla="*/ 0 h 20"/>
                <a:gd name="T22" fmla="*/ 0 w 18"/>
                <a:gd name="T23" fmla="*/ 0 h 20"/>
                <a:gd name="T24" fmla="*/ 1 w 18"/>
                <a:gd name="T25" fmla="*/ 0 h 20"/>
                <a:gd name="T26" fmla="*/ 1 w 18"/>
                <a:gd name="T27" fmla="*/ 0 h 20"/>
                <a:gd name="T28" fmla="*/ 1 w 18"/>
                <a:gd name="T29" fmla="*/ 0 h 20"/>
                <a:gd name="T30" fmla="*/ 1 w 18"/>
                <a:gd name="T31" fmla="*/ 0 h 20"/>
                <a:gd name="T32" fmla="*/ 1 w 18"/>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20"/>
                <a:gd name="T53" fmla="*/ 18 w 18"/>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20">
                  <a:moveTo>
                    <a:pt x="16" y="18"/>
                  </a:moveTo>
                  <a:lnTo>
                    <a:pt x="18" y="14"/>
                  </a:lnTo>
                  <a:lnTo>
                    <a:pt x="18" y="11"/>
                  </a:lnTo>
                  <a:lnTo>
                    <a:pt x="18" y="7"/>
                  </a:lnTo>
                  <a:lnTo>
                    <a:pt x="16" y="4"/>
                  </a:lnTo>
                  <a:lnTo>
                    <a:pt x="13" y="1"/>
                  </a:lnTo>
                  <a:lnTo>
                    <a:pt x="9" y="0"/>
                  </a:lnTo>
                  <a:lnTo>
                    <a:pt x="6" y="1"/>
                  </a:lnTo>
                  <a:lnTo>
                    <a:pt x="2" y="4"/>
                  </a:lnTo>
                  <a:lnTo>
                    <a:pt x="0" y="7"/>
                  </a:lnTo>
                  <a:lnTo>
                    <a:pt x="0" y="9"/>
                  </a:lnTo>
                  <a:lnTo>
                    <a:pt x="0" y="13"/>
                  </a:lnTo>
                  <a:lnTo>
                    <a:pt x="2" y="16"/>
                  </a:lnTo>
                  <a:lnTo>
                    <a:pt x="6" y="19"/>
                  </a:lnTo>
                  <a:lnTo>
                    <a:pt x="9" y="20"/>
                  </a:lnTo>
                  <a:lnTo>
                    <a:pt x="13" y="20"/>
                  </a:lnTo>
                  <a:lnTo>
                    <a:pt x="16"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56" name="Freeform 314"/>
            <p:cNvSpPr>
              <a:spLocks/>
            </p:cNvSpPr>
            <p:nvPr/>
          </p:nvSpPr>
          <p:spPr bwMode="auto">
            <a:xfrm flipH="1">
              <a:off x="2270" y="2627"/>
              <a:ext cx="9" cy="9"/>
            </a:xfrm>
            <a:custGeom>
              <a:avLst/>
              <a:gdLst>
                <a:gd name="T0" fmla="*/ 1 w 18"/>
                <a:gd name="T1" fmla="*/ 0 h 19"/>
                <a:gd name="T2" fmla="*/ 1 w 18"/>
                <a:gd name="T3" fmla="*/ 0 h 19"/>
                <a:gd name="T4" fmla="*/ 1 w 18"/>
                <a:gd name="T5" fmla="*/ 0 h 19"/>
                <a:gd name="T6" fmla="*/ 1 w 18"/>
                <a:gd name="T7" fmla="*/ 0 h 19"/>
                <a:gd name="T8" fmla="*/ 1 w 18"/>
                <a:gd name="T9" fmla="*/ 0 h 19"/>
                <a:gd name="T10" fmla="*/ 1 w 18"/>
                <a:gd name="T11" fmla="*/ 0 h 19"/>
                <a:gd name="T12" fmla="*/ 1 w 18"/>
                <a:gd name="T13" fmla="*/ 0 h 19"/>
                <a:gd name="T14" fmla="*/ 1 w 18"/>
                <a:gd name="T15" fmla="*/ 0 h 19"/>
                <a:gd name="T16" fmla="*/ 1 w 18"/>
                <a:gd name="T17" fmla="*/ 0 h 19"/>
                <a:gd name="T18" fmla="*/ 0 w 18"/>
                <a:gd name="T19" fmla="*/ 0 h 19"/>
                <a:gd name="T20" fmla="*/ 0 w 18"/>
                <a:gd name="T21" fmla="*/ 0 h 19"/>
                <a:gd name="T22" fmla="*/ 0 w 18"/>
                <a:gd name="T23" fmla="*/ 0 h 19"/>
                <a:gd name="T24" fmla="*/ 1 w 18"/>
                <a:gd name="T25" fmla="*/ 0 h 19"/>
                <a:gd name="T26" fmla="*/ 1 w 18"/>
                <a:gd name="T27" fmla="*/ 0 h 19"/>
                <a:gd name="T28" fmla="*/ 1 w 18"/>
                <a:gd name="T29" fmla="*/ 0 h 19"/>
                <a:gd name="T30" fmla="*/ 1 w 18"/>
                <a:gd name="T31" fmla="*/ 0 h 19"/>
                <a:gd name="T32" fmla="*/ 1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16" y="17"/>
                  </a:moveTo>
                  <a:lnTo>
                    <a:pt x="18" y="13"/>
                  </a:lnTo>
                  <a:lnTo>
                    <a:pt x="18" y="10"/>
                  </a:lnTo>
                  <a:lnTo>
                    <a:pt x="18" y="6"/>
                  </a:lnTo>
                  <a:lnTo>
                    <a:pt x="16" y="3"/>
                  </a:lnTo>
                  <a:lnTo>
                    <a:pt x="13" y="0"/>
                  </a:lnTo>
                  <a:lnTo>
                    <a:pt x="9" y="0"/>
                  </a:lnTo>
                  <a:lnTo>
                    <a:pt x="6" y="0"/>
                  </a:lnTo>
                  <a:lnTo>
                    <a:pt x="2" y="3"/>
                  </a:lnTo>
                  <a:lnTo>
                    <a:pt x="0" y="6"/>
                  </a:lnTo>
                  <a:lnTo>
                    <a:pt x="0" y="10"/>
                  </a:lnTo>
                  <a:lnTo>
                    <a:pt x="0" y="13"/>
                  </a:lnTo>
                  <a:lnTo>
                    <a:pt x="2" y="17"/>
                  </a:lnTo>
                  <a:lnTo>
                    <a:pt x="6" y="19"/>
                  </a:lnTo>
                  <a:lnTo>
                    <a:pt x="9" y="19"/>
                  </a:lnTo>
                  <a:lnTo>
                    <a:pt x="13" y="19"/>
                  </a:lnTo>
                  <a:lnTo>
                    <a:pt x="16" y="17"/>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57" name="Freeform 315"/>
            <p:cNvSpPr>
              <a:spLocks/>
            </p:cNvSpPr>
            <p:nvPr/>
          </p:nvSpPr>
          <p:spPr bwMode="auto">
            <a:xfrm flipH="1">
              <a:off x="2121" y="2822"/>
              <a:ext cx="86" cy="52"/>
            </a:xfrm>
            <a:custGeom>
              <a:avLst/>
              <a:gdLst>
                <a:gd name="T0" fmla="*/ 0 w 173"/>
                <a:gd name="T1" fmla="*/ 0 h 103"/>
                <a:gd name="T2" fmla="*/ 0 w 173"/>
                <a:gd name="T3" fmla="*/ 1 h 103"/>
                <a:gd name="T4" fmla="*/ 0 w 173"/>
                <a:gd name="T5" fmla="*/ 1 h 103"/>
                <a:gd name="T6" fmla="*/ 0 w 173"/>
                <a:gd name="T7" fmla="*/ 1 h 103"/>
                <a:gd name="T8" fmla="*/ 0 w 173"/>
                <a:gd name="T9" fmla="*/ 1 h 103"/>
                <a:gd name="T10" fmla="*/ 0 w 173"/>
                <a:gd name="T11" fmla="*/ 1 h 103"/>
                <a:gd name="T12" fmla="*/ 0 w 173"/>
                <a:gd name="T13" fmla="*/ 1 h 103"/>
                <a:gd name="T14" fmla="*/ 0 w 173"/>
                <a:gd name="T15" fmla="*/ 1 h 103"/>
                <a:gd name="T16" fmla="*/ 0 w 173"/>
                <a:gd name="T17" fmla="*/ 1 h 103"/>
                <a:gd name="T18" fmla="*/ 0 w 173"/>
                <a:gd name="T19" fmla="*/ 1 h 103"/>
                <a:gd name="T20" fmla="*/ 0 w 173"/>
                <a:gd name="T21" fmla="*/ 1 h 103"/>
                <a:gd name="T22" fmla="*/ 0 w 173"/>
                <a:gd name="T23" fmla="*/ 1 h 103"/>
                <a:gd name="T24" fmla="*/ 0 w 173"/>
                <a:gd name="T25" fmla="*/ 1 h 103"/>
                <a:gd name="T26" fmla="*/ 0 w 173"/>
                <a:gd name="T27" fmla="*/ 1 h 103"/>
                <a:gd name="T28" fmla="*/ 0 w 173"/>
                <a:gd name="T29" fmla="*/ 1 h 103"/>
                <a:gd name="T30" fmla="*/ 0 w 173"/>
                <a:gd name="T31" fmla="*/ 1 h 103"/>
                <a:gd name="T32" fmla="*/ 0 w 173"/>
                <a:gd name="T33" fmla="*/ 1 h 103"/>
                <a:gd name="T34" fmla="*/ 0 w 173"/>
                <a:gd name="T35" fmla="*/ 1 h 103"/>
                <a:gd name="T36" fmla="*/ 0 w 173"/>
                <a:gd name="T37" fmla="*/ 1 h 103"/>
                <a:gd name="T38" fmla="*/ 0 w 173"/>
                <a:gd name="T39" fmla="*/ 1 h 103"/>
                <a:gd name="T40" fmla="*/ 0 w 173"/>
                <a:gd name="T41" fmla="*/ 1 h 103"/>
                <a:gd name="T42" fmla="*/ 0 w 173"/>
                <a:gd name="T43" fmla="*/ 1 h 103"/>
                <a:gd name="T44" fmla="*/ 0 w 173"/>
                <a:gd name="T45" fmla="*/ 1 h 103"/>
                <a:gd name="T46" fmla="*/ 0 w 173"/>
                <a:gd name="T47" fmla="*/ 1 h 103"/>
                <a:gd name="T48" fmla="*/ 0 w 173"/>
                <a:gd name="T49" fmla="*/ 1 h 103"/>
                <a:gd name="T50" fmla="*/ 0 w 173"/>
                <a:gd name="T51" fmla="*/ 1 h 103"/>
                <a:gd name="T52" fmla="*/ 0 w 173"/>
                <a:gd name="T53" fmla="*/ 1 h 103"/>
                <a:gd name="T54" fmla="*/ 0 w 173"/>
                <a:gd name="T55" fmla="*/ 1 h 103"/>
                <a:gd name="T56" fmla="*/ 0 w 173"/>
                <a:gd name="T57" fmla="*/ 1 h 103"/>
                <a:gd name="T58" fmla="*/ 0 w 173"/>
                <a:gd name="T59" fmla="*/ 1 h 103"/>
                <a:gd name="T60" fmla="*/ 0 w 173"/>
                <a:gd name="T61" fmla="*/ 1 h 103"/>
                <a:gd name="T62" fmla="*/ 0 w 173"/>
                <a:gd name="T63" fmla="*/ 1 h 103"/>
                <a:gd name="T64" fmla="*/ 0 w 173"/>
                <a:gd name="T65" fmla="*/ 1 h 103"/>
                <a:gd name="T66" fmla="*/ 0 w 173"/>
                <a:gd name="T67" fmla="*/ 1 h 103"/>
                <a:gd name="T68" fmla="*/ 0 w 173"/>
                <a:gd name="T69" fmla="*/ 1 h 103"/>
                <a:gd name="T70" fmla="*/ 0 w 173"/>
                <a:gd name="T71" fmla="*/ 1 h 103"/>
                <a:gd name="T72" fmla="*/ 0 w 173"/>
                <a:gd name="T73" fmla="*/ 1 h 103"/>
                <a:gd name="T74" fmla="*/ 0 w 173"/>
                <a:gd name="T75" fmla="*/ 1 h 103"/>
                <a:gd name="T76" fmla="*/ 0 w 173"/>
                <a:gd name="T77" fmla="*/ 1 h 103"/>
                <a:gd name="T78" fmla="*/ 0 w 173"/>
                <a:gd name="T79" fmla="*/ 1 h 103"/>
                <a:gd name="T80" fmla="*/ 0 w 173"/>
                <a:gd name="T81" fmla="*/ 1 h 103"/>
                <a:gd name="T82" fmla="*/ 0 w 173"/>
                <a:gd name="T83" fmla="*/ 1 h 103"/>
                <a:gd name="T84" fmla="*/ 0 w 173"/>
                <a:gd name="T85" fmla="*/ 1 h 103"/>
                <a:gd name="T86" fmla="*/ 0 w 173"/>
                <a:gd name="T87" fmla="*/ 1 h 103"/>
                <a:gd name="T88" fmla="*/ 0 w 173"/>
                <a:gd name="T89" fmla="*/ 1 h 103"/>
                <a:gd name="T90" fmla="*/ 0 w 173"/>
                <a:gd name="T91" fmla="*/ 1 h 103"/>
                <a:gd name="T92" fmla="*/ 0 w 173"/>
                <a:gd name="T93" fmla="*/ 1 h 103"/>
                <a:gd name="T94" fmla="*/ 0 w 173"/>
                <a:gd name="T95" fmla="*/ 1 h 103"/>
                <a:gd name="T96" fmla="*/ 0 w 173"/>
                <a:gd name="T97" fmla="*/ 0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3"/>
                <a:gd name="T148" fmla="*/ 0 h 103"/>
                <a:gd name="T149" fmla="*/ 173 w 173"/>
                <a:gd name="T150" fmla="*/ 103 h 1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3" h="103">
                  <a:moveTo>
                    <a:pt x="36" y="0"/>
                  </a:moveTo>
                  <a:lnTo>
                    <a:pt x="32" y="2"/>
                  </a:lnTo>
                  <a:lnTo>
                    <a:pt x="28" y="5"/>
                  </a:lnTo>
                  <a:lnTo>
                    <a:pt x="22" y="12"/>
                  </a:lnTo>
                  <a:lnTo>
                    <a:pt x="17" y="19"/>
                  </a:lnTo>
                  <a:lnTo>
                    <a:pt x="11" y="28"/>
                  </a:lnTo>
                  <a:lnTo>
                    <a:pt x="6" y="38"/>
                  </a:lnTo>
                  <a:lnTo>
                    <a:pt x="2" y="48"/>
                  </a:lnTo>
                  <a:lnTo>
                    <a:pt x="0" y="59"/>
                  </a:lnTo>
                  <a:lnTo>
                    <a:pt x="0" y="69"/>
                  </a:lnTo>
                  <a:lnTo>
                    <a:pt x="0" y="74"/>
                  </a:lnTo>
                  <a:lnTo>
                    <a:pt x="1" y="78"/>
                  </a:lnTo>
                  <a:lnTo>
                    <a:pt x="6" y="79"/>
                  </a:lnTo>
                  <a:lnTo>
                    <a:pt x="10" y="79"/>
                  </a:lnTo>
                  <a:lnTo>
                    <a:pt x="16" y="79"/>
                  </a:lnTo>
                  <a:lnTo>
                    <a:pt x="24" y="80"/>
                  </a:lnTo>
                  <a:lnTo>
                    <a:pt x="34" y="84"/>
                  </a:lnTo>
                  <a:lnTo>
                    <a:pt x="41" y="86"/>
                  </a:lnTo>
                  <a:lnTo>
                    <a:pt x="49" y="88"/>
                  </a:lnTo>
                  <a:lnTo>
                    <a:pt x="60" y="92"/>
                  </a:lnTo>
                  <a:lnTo>
                    <a:pt x="71" y="94"/>
                  </a:lnTo>
                  <a:lnTo>
                    <a:pt x="83" y="97"/>
                  </a:lnTo>
                  <a:lnTo>
                    <a:pt x="94" y="100"/>
                  </a:lnTo>
                  <a:lnTo>
                    <a:pt x="105" y="101"/>
                  </a:lnTo>
                  <a:lnTo>
                    <a:pt x="115" y="102"/>
                  </a:lnTo>
                  <a:lnTo>
                    <a:pt x="124" y="102"/>
                  </a:lnTo>
                  <a:lnTo>
                    <a:pt x="135" y="103"/>
                  </a:lnTo>
                  <a:lnTo>
                    <a:pt x="144" y="103"/>
                  </a:lnTo>
                  <a:lnTo>
                    <a:pt x="153" y="103"/>
                  </a:lnTo>
                  <a:lnTo>
                    <a:pt x="161" y="103"/>
                  </a:lnTo>
                  <a:lnTo>
                    <a:pt x="167" y="103"/>
                  </a:lnTo>
                  <a:lnTo>
                    <a:pt x="172" y="101"/>
                  </a:lnTo>
                  <a:lnTo>
                    <a:pt x="173" y="99"/>
                  </a:lnTo>
                  <a:lnTo>
                    <a:pt x="170" y="95"/>
                  </a:lnTo>
                  <a:lnTo>
                    <a:pt x="166" y="91"/>
                  </a:lnTo>
                  <a:lnTo>
                    <a:pt x="158" y="86"/>
                  </a:lnTo>
                  <a:lnTo>
                    <a:pt x="149" y="80"/>
                  </a:lnTo>
                  <a:lnTo>
                    <a:pt x="139" y="76"/>
                  </a:lnTo>
                  <a:lnTo>
                    <a:pt x="130" y="70"/>
                  </a:lnTo>
                  <a:lnTo>
                    <a:pt x="122" y="66"/>
                  </a:lnTo>
                  <a:lnTo>
                    <a:pt x="116" y="63"/>
                  </a:lnTo>
                  <a:lnTo>
                    <a:pt x="107" y="55"/>
                  </a:lnTo>
                  <a:lnTo>
                    <a:pt x="97" y="44"/>
                  </a:lnTo>
                  <a:lnTo>
                    <a:pt x="85" y="33"/>
                  </a:lnTo>
                  <a:lnTo>
                    <a:pt x="74" y="23"/>
                  </a:lnTo>
                  <a:lnTo>
                    <a:pt x="62" y="13"/>
                  </a:lnTo>
                  <a:lnTo>
                    <a:pt x="52" y="5"/>
                  </a:lnTo>
                  <a:lnTo>
                    <a:pt x="43" y="1"/>
                  </a:lnTo>
                  <a:lnTo>
                    <a:pt x="36" y="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58" name="Freeform 316"/>
            <p:cNvSpPr>
              <a:spLocks/>
            </p:cNvSpPr>
            <p:nvPr/>
          </p:nvSpPr>
          <p:spPr bwMode="auto">
            <a:xfrm flipH="1">
              <a:off x="2182" y="2829"/>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0 w 19"/>
                <a:gd name="T23" fmla="*/ 0 h 20"/>
                <a:gd name="T24" fmla="*/ 1 w 19"/>
                <a:gd name="T25" fmla="*/ 0 h 20"/>
                <a:gd name="T26" fmla="*/ 1 w 19"/>
                <a:gd name="T27" fmla="*/ 0 h 20"/>
                <a:gd name="T28" fmla="*/ 1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13" y="20"/>
                  </a:moveTo>
                  <a:lnTo>
                    <a:pt x="16" y="19"/>
                  </a:lnTo>
                  <a:lnTo>
                    <a:pt x="18" y="15"/>
                  </a:lnTo>
                  <a:lnTo>
                    <a:pt x="19" y="12"/>
                  </a:lnTo>
                  <a:lnTo>
                    <a:pt x="19" y="8"/>
                  </a:lnTo>
                  <a:lnTo>
                    <a:pt x="18" y="5"/>
                  </a:lnTo>
                  <a:lnTo>
                    <a:pt x="15" y="1"/>
                  </a:lnTo>
                  <a:lnTo>
                    <a:pt x="11" y="0"/>
                  </a:lnTo>
                  <a:lnTo>
                    <a:pt x="8" y="1"/>
                  </a:lnTo>
                  <a:lnTo>
                    <a:pt x="4" y="3"/>
                  </a:lnTo>
                  <a:lnTo>
                    <a:pt x="1" y="5"/>
                  </a:lnTo>
                  <a:lnTo>
                    <a:pt x="0" y="8"/>
                  </a:lnTo>
                  <a:lnTo>
                    <a:pt x="1" y="13"/>
                  </a:lnTo>
                  <a:lnTo>
                    <a:pt x="2" y="16"/>
                  </a:lnTo>
                  <a:lnTo>
                    <a:pt x="6" y="19"/>
                  </a:lnTo>
                  <a:lnTo>
                    <a:pt x="8" y="20"/>
                  </a:lnTo>
                  <a:lnTo>
                    <a:pt x="13" y="2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59" name="Freeform 317"/>
            <p:cNvSpPr>
              <a:spLocks/>
            </p:cNvSpPr>
            <p:nvPr/>
          </p:nvSpPr>
          <p:spPr bwMode="auto">
            <a:xfrm flipH="1">
              <a:off x="2120" y="2832"/>
              <a:ext cx="90" cy="44"/>
            </a:xfrm>
            <a:custGeom>
              <a:avLst/>
              <a:gdLst>
                <a:gd name="T0" fmla="*/ 1 w 180"/>
                <a:gd name="T1" fmla="*/ 0 h 89"/>
                <a:gd name="T2" fmla="*/ 1 w 180"/>
                <a:gd name="T3" fmla="*/ 0 h 89"/>
                <a:gd name="T4" fmla="*/ 1 w 180"/>
                <a:gd name="T5" fmla="*/ 0 h 89"/>
                <a:gd name="T6" fmla="*/ 1 w 180"/>
                <a:gd name="T7" fmla="*/ 0 h 89"/>
                <a:gd name="T8" fmla="*/ 1 w 180"/>
                <a:gd name="T9" fmla="*/ 0 h 89"/>
                <a:gd name="T10" fmla="*/ 1 w 180"/>
                <a:gd name="T11" fmla="*/ 0 h 89"/>
                <a:gd name="T12" fmla="*/ 0 w 180"/>
                <a:gd name="T13" fmla="*/ 0 h 89"/>
                <a:gd name="T14" fmla="*/ 0 w 180"/>
                <a:gd name="T15" fmla="*/ 0 h 89"/>
                <a:gd name="T16" fmla="*/ 1 w 180"/>
                <a:gd name="T17" fmla="*/ 0 h 89"/>
                <a:gd name="T18" fmla="*/ 1 w 180"/>
                <a:gd name="T19" fmla="*/ 0 h 89"/>
                <a:gd name="T20" fmla="*/ 1 w 180"/>
                <a:gd name="T21" fmla="*/ 0 h 89"/>
                <a:gd name="T22" fmla="*/ 1 w 180"/>
                <a:gd name="T23" fmla="*/ 0 h 89"/>
                <a:gd name="T24" fmla="*/ 1 w 180"/>
                <a:gd name="T25" fmla="*/ 0 h 89"/>
                <a:gd name="T26" fmla="*/ 1 w 180"/>
                <a:gd name="T27" fmla="*/ 0 h 89"/>
                <a:gd name="T28" fmla="*/ 1 w 180"/>
                <a:gd name="T29" fmla="*/ 0 h 89"/>
                <a:gd name="T30" fmla="*/ 1 w 180"/>
                <a:gd name="T31" fmla="*/ 0 h 89"/>
                <a:gd name="T32" fmla="*/ 1 w 180"/>
                <a:gd name="T33" fmla="*/ 0 h 89"/>
                <a:gd name="T34" fmla="*/ 1 w 180"/>
                <a:gd name="T35" fmla="*/ 0 h 89"/>
                <a:gd name="T36" fmla="*/ 1 w 180"/>
                <a:gd name="T37" fmla="*/ 0 h 89"/>
                <a:gd name="T38" fmla="*/ 1 w 180"/>
                <a:gd name="T39" fmla="*/ 0 h 89"/>
                <a:gd name="T40" fmla="*/ 1 w 180"/>
                <a:gd name="T41" fmla="*/ 0 h 89"/>
                <a:gd name="T42" fmla="*/ 1 w 180"/>
                <a:gd name="T43" fmla="*/ 0 h 89"/>
                <a:gd name="T44" fmla="*/ 1 w 180"/>
                <a:gd name="T45" fmla="*/ 0 h 89"/>
                <a:gd name="T46" fmla="*/ 1 w 180"/>
                <a:gd name="T47" fmla="*/ 0 h 89"/>
                <a:gd name="T48" fmla="*/ 1 w 180"/>
                <a:gd name="T49" fmla="*/ 0 h 89"/>
                <a:gd name="T50" fmla="*/ 1 w 180"/>
                <a:gd name="T51" fmla="*/ 0 h 89"/>
                <a:gd name="T52" fmla="*/ 1 w 180"/>
                <a:gd name="T53" fmla="*/ 0 h 89"/>
                <a:gd name="T54" fmla="*/ 1 w 180"/>
                <a:gd name="T55" fmla="*/ 0 h 89"/>
                <a:gd name="T56" fmla="*/ 1 w 180"/>
                <a:gd name="T57" fmla="*/ 0 h 89"/>
                <a:gd name="T58" fmla="*/ 1 w 180"/>
                <a:gd name="T59" fmla="*/ 0 h 89"/>
                <a:gd name="T60" fmla="*/ 1 w 180"/>
                <a:gd name="T61" fmla="*/ 0 h 89"/>
                <a:gd name="T62" fmla="*/ 1 w 180"/>
                <a:gd name="T63" fmla="*/ 0 h 89"/>
                <a:gd name="T64" fmla="*/ 1 w 180"/>
                <a:gd name="T65" fmla="*/ 0 h 89"/>
                <a:gd name="T66" fmla="*/ 1 w 180"/>
                <a:gd name="T67" fmla="*/ 0 h 89"/>
                <a:gd name="T68" fmla="*/ 1 w 180"/>
                <a:gd name="T69" fmla="*/ 0 h 89"/>
                <a:gd name="T70" fmla="*/ 1 w 180"/>
                <a:gd name="T71" fmla="*/ 0 h 89"/>
                <a:gd name="T72" fmla="*/ 1 w 180"/>
                <a:gd name="T73" fmla="*/ 0 h 89"/>
                <a:gd name="T74" fmla="*/ 1 w 180"/>
                <a:gd name="T75" fmla="*/ 0 h 89"/>
                <a:gd name="T76" fmla="*/ 1 w 180"/>
                <a:gd name="T77" fmla="*/ 0 h 89"/>
                <a:gd name="T78" fmla="*/ 1 w 180"/>
                <a:gd name="T79" fmla="*/ 0 h 89"/>
                <a:gd name="T80" fmla="*/ 1 w 180"/>
                <a:gd name="T81" fmla="*/ 0 h 89"/>
                <a:gd name="T82" fmla="*/ 1 w 180"/>
                <a:gd name="T83" fmla="*/ 0 h 89"/>
                <a:gd name="T84" fmla="*/ 1 w 180"/>
                <a:gd name="T85" fmla="*/ 0 h 89"/>
                <a:gd name="T86" fmla="*/ 1 w 180"/>
                <a:gd name="T87" fmla="*/ 0 h 89"/>
                <a:gd name="T88" fmla="*/ 1 w 180"/>
                <a:gd name="T89" fmla="*/ 0 h 89"/>
                <a:gd name="T90" fmla="*/ 1 w 180"/>
                <a:gd name="T91" fmla="*/ 0 h 89"/>
                <a:gd name="T92" fmla="*/ 1 w 180"/>
                <a:gd name="T93" fmla="*/ 0 h 89"/>
                <a:gd name="T94" fmla="*/ 1 w 180"/>
                <a:gd name="T95" fmla="*/ 0 h 89"/>
                <a:gd name="T96" fmla="*/ 1 w 180"/>
                <a:gd name="T97" fmla="*/ 0 h 89"/>
                <a:gd name="T98" fmla="*/ 1 w 180"/>
                <a:gd name="T99" fmla="*/ 0 h 89"/>
                <a:gd name="T100" fmla="*/ 1 w 180"/>
                <a:gd name="T101" fmla="*/ 0 h 89"/>
                <a:gd name="T102" fmla="*/ 1 w 180"/>
                <a:gd name="T103" fmla="*/ 0 h 89"/>
                <a:gd name="T104" fmla="*/ 1 w 180"/>
                <a:gd name="T105" fmla="*/ 0 h 89"/>
                <a:gd name="T106" fmla="*/ 1 w 180"/>
                <a:gd name="T107" fmla="*/ 0 h 89"/>
                <a:gd name="T108" fmla="*/ 1 w 180"/>
                <a:gd name="T109" fmla="*/ 0 h 89"/>
                <a:gd name="T110" fmla="*/ 1 w 180"/>
                <a:gd name="T111" fmla="*/ 0 h 89"/>
                <a:gd name="T112" fmla="*/ 1 w 180"/>
                <a:gd name="T113" fmla="*/ 0 h 89"/>
                <a:gd name="T114" fmla="*/ 1 w 180"/>
                <a:gd name="T115" fmla="*/ 0 h 89"/>
                <a:gd name="T116" fmla="*/ 1 w 180"/>
                <a:gd name="T117" fmla="*/ 0 h 89"/>
                <a:gd name="T118" fmla="*/ 1 w 180"/>
                <a:gd name="T119" fmla="*/ 0 h 89"/>
                <a:gd name="T120" fmla="*/ 1 w 180"/>
                <a:gd name="T121" fmla="*/ 0 h 8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0"/>
                <a:gd name="T184" fmla="*/ 0 h 89"/>
                <a:gd name="T185" fmla="*/ 180 w 180"/>
                <a:gd name="T186" fmla="*/ 89 h 8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0" h="89">
                  <a:moveTo>
                    <a:pt x="16" y="5"/>
                  </a:moveTo>
                  <a:lnTo>
                    <a:pt x="13" y="9"/>
                  </a:lnTo>
                  <a:lnTo>
                    <a:pt x="9" y="17"/>
                  </a:lnTo>
                  <a:lnTo>
                    <a:pt x="5" y="28"/>
                  </a:lnTo>
                  <a:lnTo>
                    <a:pt x="1" y="37"/>
                  </a:lnTo>
                  <a:lnTo>
                    <a:pt x="1" y="41"/>
                  </a:lnTo>
                  <a:lnTo>
                    <a:pt x="0" y="47"/>
                  </a:lnTo>
                  <a:lnTo>
                    <a:pt x="0" y="54"/>
                  </a:lnTo>
                  <a:lnTo>
                    <a:pt x="2" y="59"/>
                  </a:lnTo>
                  <a:lnTo>
                    <a:pt x="6" y="60"/>
                  </a:lnTo>
                  <a:lnTo>
                    <a:pt x="11" y="61"/>
                  </a:lnTo>
                  <a:lnTo>
                    <a:pt x="17" y="62"/>
                  </a:lnTo>
                  <a:lnTo>
                    <a:pt x="26" y="64"/>
                  </a:lnTo>
                  <a:lnTo>
                    <a:pt x="34" y="66"/>
                  </a:lnTo>
                  <a:lnTo>
                    <a:pt x="42" y="67"/>
                  </a:lnTo>
                  <a:lnTo>
                    <a:pt x="49" y="69"/>
                  </a:lnTo>
                  <a:lnTo>
                    <a:pt x="53" y="70"/>
                  </a:lnTo>
                  <a:lnTo>
                    <a:pt x="70" y="76"/>
                  </a:lnTo>
                  <a:lnTo>
                    <a:pt x="85" y="79"/>
                  </a:lnTo>
                  <a:lnTo>
                    <a:pt x="99" y="83"/>
                  </a:lnTo>
                  <a:lnTo>
                    <a:pt x="112" y="85"/>
                  </a:lnTo>
                  <a:lnTo>
                    <a:pt x="123" y="86"/>
                  </a:lnTo>
                  <a:lnTo>
                    <a:pt x="135" y="88"/>
                  </a:lnTo>
                  <a:lnTo>
                    <a:pt x="146" y="89"/>
                  </a:lnTo>
                  <a:lnTo>
                    <a:pt x="158" y="89"/>
                  </a:lnTo>
                  <a:lnTo>
                    <a:pt x="167" y="89"/>
                  </a:lnTo>
                  <a:lnTo>
                    <a:pt x="174" y="86"/>
                  </a:lnTo>
                  <a:lnTo>
                    <a:pt x="179" y="84"/>
                  </a:lnTo>
                  <a:lnTo>
                    <a:pt x="180" y="78"/>
                  </a:lnTo>
                  <a:lnTo>
                    <a:pt x="178" y="74"/>
                  </a:lnTo>
                  <a:lnTo>
                    <a:pt x="171" y="69"/>
                  </a:lnTo>
                  <a:lnTo>
                    <a:pt x="163" y="63"/>
                  </a:lnTo>
                  <a:lnTo>
                    <a:pt x="153" y="58"/>
                  </a:lnTo>
                  <a:lnTo>
                    <a:pt x="143" y="53"/>
                  </a:lnTo>
                  <a:lnTo>
                    <a:pt x="134" y="47"/>
                  </a:lnTo>
                  <a:lnTo>
                    <a:pt x="127" y="44"/>
                  </a:lnTo>
                  <a:lnTo>
                    <a:pt x="123" y="41"/>
                  </a:lnTo>
                  <a:lnTo>
                    <a:pt x="117" y="36"/>
                  </a:lnTo>
                  <a:lnTo>
                    <a:pt x="108" y="29"/>
                  </a:lnTo>
                  <a:lnTo>
                    <a:pt x="102" y="22"/>
                  </a:lnTo>
                  <a:lnTo>
                    <a:pt x="97" y="17"/>
                  </a:lnTo>
                  <a:lnTo>
                    <a:pt x="93" y="15"/>
                  </a:lnTo>
                  <a:lnTo>
                    <a:pt x="89" y="14"/>
                  </a:lnTo>
                  <a:lnTo>
                    <a:pt x="84" y="16"/>
                  </a:lnTo>
                  <a:lnTo>
                    <a:pt x="80" y="24"/>
                  </a:lnTo>
                  <a:lnTo>
                    <a:pt x="74" y="26"/>
                  </a:lnTo>
                  <a:lnTo>
                    <a:pt x="67" y="26"/>
                  </a:lnTo>
                  <a:lnTo>
                    <a:pt x="60" y="25"/>
                  </a:lnTo>
                  <a:lnTo>
                    <a:pt x="53" y="23"/>
                  </a:lnTo>
                  <a:lnTo>
                    <a:pt x="46" y="20"/>
                  </a:lnTo>
                  <a:lnTo>
                    <a:pt x="39" y="16"/>
                  </a:lnTo>
                  <a:lnTo>
                    <a:pt x="34" y="12"/>
                  </a:lnTo>
                  <a:lnTo>
                    <a:pt x="28" y="7"/>
                  </a:lnTo>
                  <a:lnTo>
                    <a:pt x="26" y="5"/>
                  </a:lnTo>
                  <a:lnTo>
                    <a:pt x="23" y="1"/>
                  </a:lnTo>
                  <a:lnTo>
                    <a:pt x="21" y="0"/>
                  </a:lnTo>
                  <a:lnTo>
                    <a:pt x="20" y="0"/>
                  </a:lnTo>
                  <a:lnTo>
                    <a:pt x="19" y="1"/>
                  </a:lnTo>
                  <a:lnTo>
                    <a:pt x="17" y="2"/>
                  </a:lnTo>
                  <a:lnTo>
                    <a:pt x="17" y="3"/>
                  </a:lnTo>
                  <a:lnTo>
                    <a:pt x="16" y="5"/>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60" name="Freeform 318"/>
            <p:cNvSpPr>
              <a:spLocks/>
            </p:cNvSpPr>
            <p:nvPr/>
          </p:nvSpPr>
          <p:spPr bwMode="auto">
            <a:xfrm flipH="1">
              <a:off x="2121" y="2861"/>
              <a:ext cx="89" cy="17"/>
            </a:xfrm>
            <a:custGeom>
              <a:avLst/>
              <a:gdLst>
                <a:gd name="T0" fmla="*/ 0 w 179"/>
                <a:gd name="T1" fmla="*/ 0 h 33"/>
                <a:gd name="T2" fmla="*/ 0 w 179"/>
                <a:gd name="T3" fmla="*/ 1 h 33"/>
                <a:gd name="T4" fmla="*/ 0 w 179"/>
                <a:gd name="T5" fmla="*/ 1 h 33"/>
                <a:gd name="T6" fmla="*/ 0 w 179"/>
                <a:gd name="T7" fmla="*/ 1 h 33"/>
                <a:gd name="T8" fmla="*/ 0 w 179"/>
                <a:gd name="T9" fmla="*/ 1 h 33"/>
                <a:gd name="T10" fmla="*/ 0 w 179"/>
                <a:gd name="T11" fmla="*/ 1 h 33"/>
                <a:gd name="T12" fmla="*/ 0 w 179"/>
                <a:gd name="T13" fmla="*/ 1 h 33"/>
                <a:gd name="T14" fmla="*/ 0 w 179"/>
                <a:gd name="T15" fmla="*/ 1 h 33"/>
                <a:gd name="T16" fmla="*/ 0 w 179"/>
                <a:gd name="T17" fmla="*/ 1 h 33"/>
                <a:gd name="T18" fmla="*/ 0 w 179"/>
                <a:gd name="T19" fmla="*/ 1 h 33"/>
                <a:gd name="T20" fmla="*/ 0 w 179"/>
                <a:gd name="T21" fmla="*/ 1 h 33"/>
                <a:gd name="T22" fmla="*/ 0 w 179"/>
                <a:gd name="T23" fmla="*/ 1 h 33"/>
                <a:gd name="T24" fmla="*/ 0 w 179"/>
                <a:gd name="T25" fmla="*/ 1 h 33"/>
                <a:gd name="T26" fmla="*/ 0 w 179"/>
                <a:gd name="T27" fmla="*/ 1 h 33"/>
                <a:gd name="T28" fmla="*/ 0 w 179"/>
                <a:gd name="T29" fmla="*/ 1 h 33"/>
                <a:gd name="T30" fmla="*/ 0 w 179"/>
                <a:gd name="T31" fmla="*/ 1 h 33"/>
                <a:gd name="T32" fmla="*/ 0 w 179"/>
                <a:gd name="T33" fmla="*/ 1 h 33"/>
                <a:gd name="T34" fmla="*/ 0 w 179"/>
                <a:gd name="T35" fmla="*/ 1 h 33"/>
                <a:gd name="T36" fmla="*/ 0 w 179"/>
                <a:gd name="T37" fmla="*/ 1 h 33"/>
                <a:gd name="T38" fmla="*/ 0 w 179"/>
                <a:gd name="T39" fmla="*/ 1 h 33"/>
                <a:gd name="T40" fmla="*/ 0 w 179"/>
                <a:gd name="T41" fmla="*/ 1 h 33"/>
                <a:gd name="T42" fmla="*/ 0 w 179"/>
                <a:gd name="T43" fmla="*/ 1 h 33"/>
                <a:gd name="T44" fmla="*/ 0 w 179"/>
                <a:gd name="T45" fmla="*/ 1 h 33"/>
                <a:gd name="T46" fmla="*/ 0 w 179"/>
                <a:gd name="T47" fmla="*/ 1 h 33"/>
                <a:gd name="T48" fmla="*/ 0 w 179"/>
                <a:gd name="T49" fmla="*/ 1 h 33"/>
                <a:gd name="T50" fmla="*/ 0 w 179"/>
                <a:gd name="T51" fmla="*/ 1 h 33"/>
                <a:gd name="T52" fmla="*/ 0 w 179"/>
                <a:gd name="T53" fmla="*/ 1 h 33"/>
                <a:gd name="T54" fmla="*/ 0 w 179"/>
                <a:gd name="T55" fmla="*/ 1 h 33"/>
                <a:gd name="T56" fmla="*/ 0 w 179"/>
                <a:gd name="T57" fmla="*/ 1 h 33"/>
                <a:gd name="T58" fmla="*/ 0 w 179"/>
                <a:gd name="T59" fmla="*/ 1 h 33"/>
                <a:gd name="T60" fmla="*/ 0 w 179"/>
                <a:gd name="T61" fmla="*/ 1 h 33"/>
                <a:gd name="T62" fmla="*/ 0 w 179"/>
                <a:gd name="T63" fmla="*/ 1 h 33"/>
                <a:gd name="T64" fmla="*/ 0 w 179"/>
                <a:gd name="T65" fmla="*/ 1 h 33"/>
                <a:gd name="T66" fmla="*/ 0 w 179"/>
                <a:gd name="T67" fmla="*/ 1 h 33"/>
                <a:gd name="T68" fmla="*/ 0 w 179"/>
                <a:gd name="T69" fmla="*/ 1 h 33"/>
                <a:gd name="T70" fmla="*/ 0 w 179"/>
                <a:gd name="T71" fmla="*/ 1 h 33"/>
                <a:gd name="T72" fmla="*/ 0 w 179"/>
                <a:gd name="T73" fmla="*/ 1 h 33"/>
                <a:gd name="T74" fmla="*/ 0 w 179"/>
                <a:gd name="T75" fmla="*/ 1 h 33"/>
                <a:gd name="T76" fmla="*/ 0 w 179"/>
                <a:gd name="T77" fmla="*/ 1 h 33"/>
                <a:gd name="T78" fmla="*/ 0 w 179"/>
                <a:gd name="T79" fmla="*/ 1 h 33"/>
                <a:gd name="T80" fmla="*/ 0 w 179"/>
                <a:gd name="T81" fmla="*/ 1 h 33"/>
                <a:gd name="T82" fmla="*/ 0 w 179"/>
                <a:gd name="T83" fmla="*/ 1 h 33"/>
                <a:gd name="T84" fmla="*/ 0 w 179"/>
                <a:gd name="T85" fmla="*/ 1 h 33"/>
                <a:gd name="T86" fmla="*/ 0 w 179"/>
                <a:gd name="T87" fmla="*/ 1 h 33"/>
                <a:gd name="T88" fmla="*/ 0 w 179"/>
                <a:gd name="T89" fmla="*/ 1 h 33"/>
                <a:gd name="T90" fmla="*/ 0 w 179"/>
                <a:gd name="T91" fmla="*/ 1 h 33"/>
                <a:gd name="T92" fmla="*/ 0 w 179"/>
                <a:gd name="T93" fmla="*/ 1 h 33"/>
                <a:gd name="T94" fmla="*/ 0 w 179"/>
                <a:gd name="T95" fmla="*/ 1 h 33"/>
                <a:gd name="T96" fmla="*/ 0 w 179"/>
                <a:gd name="T97" fmla="*/ 1 h 33"/>
                <a:gd name="T98" fmla="*/ 0 w 179"/>
                <a:gd name="T99" fmla="*/ 1 h 33"/>
                <a:gd name="T100" fmla="*/ 0 w 179"/>
                <a:gd name="T101" fmla="*/ 1 h 33"/>
                <a:gd name="T102" fmla="*/ 0 w 179"/>
                <a:gd name="T103" fmla="*/ 1 h 33"/>
                <a:gd name="T104" fmla="*/ 0 w 179"/>
                <a:gd name="T105" fmla="*/ 1 h 33"/>
                <a:gd name="T106" fmla="*/ 0 w 179"/>
                <a:gd name="T107" fmla="*/ 1 h 33"/>
                <a:gd name="T108" fmla="*/ 0 w 179"/>
                <a:gd name="T109" fmla="*/ 1 h 33"/>
                <a:gd name="T110" fmla="*/ 0 w 179"/>
                <a:gd name="T111" fmla="*/ 0 h 33"/>
                <a:gd name="T112" fmla="*/ 0 w 179"/>
                <a:gd name="T113" fmla="*/ 0 h 3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9"/>
                <a:gd name="T172" fmla="*/ 0 h 33"/>
                <a:gd name="T173" fmla="*/ 179 w 179"/>
                <a:gd name="T174" fmla="*/ 33 h 3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9" h="33">
                  <a:moveTo>
                    <a:pt x="2" y="0"/>
                  </a:moveTo>
                  <a:lnTo>
                    <a:pt x="6" y="1"/>
                  </a:lnTo>
                  <a:lnTo>
                    <a:pt x="11" y="2"/>
                  </a:lnTo>
                  <a:lnTo>
                    <a:pt x="17" y="3"/>
                  </a:lnTo>
                  <a:lnTo>
                    <a:pt x="26" y="5"/>
                  </a:lnTo>
                  <a:lnTo>
                    <a:pt x="34" y="7"/>
                  </a:lnTo>
                  <a:lnTo>
                    <a:pt x="42" y="8"/>
                  </a:lnTo>
                  <a:lnTo>
                    <a:pt x="49" y="10"/>
                  </a:lnTo>
                  <a:lnTo>
                    <a:pt x="53" y="11"/>
                  </a:lnTo>
                  <a:lnTo>
                    <a:pt x="70" y="17"/>
                  </a:lnTo>
                  <a:lnTo>
                    <a:pt x="85" y="20"/>
                  </a:lnTo>
                  <a:lnTo>
                    <a:pt x="99" y="24"/>
                  </a:lnTo>
                  <a:lnTo>
                    <a:pt x="112" y="26"/>
                  </a:lnTo>
                  <a:lnTo>
                    <a:pt x="123" y="27"/>
                  </a:lnTo>
                  <a:lnTo>
                    <a:pt x="135" y="29"/>
                  </a:lnTo>
                  <a:lnTo>
                    <a:pt x="146" y="30"/>
                  </a:lnTo>
                  <a:lnTo>
                    <a:pt x="158" y="30"/>
                  </a:lnTo>
                  <a:lnTo>
                    <a:pt x="163" y="30"/>
                  </a:lnTo>
                  <a:lnTo>
                    <a:pt x="168" y="30"/>
                  </a:lnTo>
                  <a:lnTo>
                    <a:pt x="173" y="29"/>
                  </a:lnTo>
                  <a:lnTo>
                    <a:pt x="176" y="27"/>
                  </a:lnTo>
                  <a:lnTo>
                    <a:pt x="178" y="27"/>
                  </a:lnTo>
                  <a:lnTo>
                    <a:pt x="179" y="29"/>
                  </a:lnTo>
                  <a:lnTo>
                    <a:pt x="179" y="31"/>
                  </a:lnTo>
                  <a:lnTo>
                    <a:pt x="178" y="32"/>
                  </a:lnTo>
                  <a:lnTo>
                    <a:pt x="174" y="33"/>
                  </a:lnTo>
                  <a:lnTo>
                    <a:pt x="167" y="33"/>
                  </a:lnTo>
                  <a:lnTo>
                    <a:pt x="157" y="33"/>
                  </a:lnTo>
                  <a:lnTo>
                    <a:pt x="145" y="33"/>
                  </a:lnTo>
                  <a:lnTo>
                    <a:pt x="133" y="33"/>
                  </a:lnTo>
                  <a:lnTo>
                    <a:pt x="120" y="32"/>
                  </a:lnTo>
                  <a:lnTo>
                    <a:pt x="108" y="31"/>
                  </a:lnTo>
                  <a:lnTo>
                    <a:pt x="99" y="29"/>
                  </a:lnTo>
                  <a:lnTo>
                    <a:pt x="91" y="26"/>
                  </a:lnTo>
                  <a:lnTo>
                    <a:pt x="84" y="24"/>
                  </a:lnTo>
                  <a:lnTo>
                    <a:pt x="76" y="22"/>
                  </a:lnTo>
                  <a:lnTo>
                    <a:pt x="69" y="19"/>
                  </a:lnTo>
                  <a:lnTo>
                    <a:pt x="64" y="17"/>
                  </a:lnTo>
                  <a:lnTo>
                    <a:pt x="59" y="16"/>
                  </a:lnTo>
                  <a:lnTo>
                    <a:pt x="55" y="15"/>
                  </a:lnTo>
                  <a:lnTo>
                    <a:pt x="53" y="14"/>
                  </a:lnTo>
                  <a:lnTo>
                    <a:pt x="52" y="16"/>
                  </a:lnTo>
                  <a:lnTo>
                    <a:pt x="52" y="18"/>
                  </a:lnTo>
                  <a:lnTo>
                    <a:pt x="52" y="19"/>
                  </a:lnTo>
                  <a:lnTo>
                    <a:pt x="51" y="20"/>
                  </a:lnTo>
                  <a:lnTo>
                    <a:pt x="49" y="20"/>
                  </a:lnTo>
                  <a:lnTo>
                    <a:pt x="44" y="20"/>
                  </a:lnTo>
                  <a:lnTo>
                    <a:pt x="38" y="19"/>
                  </a:lnTo>
                  <a:lnTo>
                    <a:pt x="30" y="18"/>
                  </a:lnTo>
                  <a:lnTo>
                    <a:pt x="21" y="17"/>
                  </a:lnTo>
                  <a:lnTo>
                    <a:pt x="13" y="15"/>
                  </a:lnTo>
                  <a:lnTo>
                    <a:pt x="6" y="12"/>
                  </a:lnTo>
                  <a:lnTo>
                    <a:pt x="0" y="10"/>
                  </a:lnTo>
                  <a:lnTo>
                    <a:pt x="0" y="7"/>
                  </a:lnTo>
                  <a:lnTo>
                    <a:pt x="0" y="3"/>
                  </a:lnTo>
                  <a:lnTo>
                    <a:pt x="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61" name="Freeform 319"/>
            <p:cNvSpPr>
              <a:spLocks/>
            </p:cNvSpPr>
            <p:nvPr/>
          </p:nvSpPr>
          <p:spPr bwMode="auto">
            <a:xfrm flipH="1">
              <a:off x="2087" y="2593"/>
              <a:ext cx="213" cy="257"/>
            </a:xfrm>
            <a:custGeom>
              <a:avLst/>
              <a:gdLst>
                <a:gd name="T0" fmla="*/ 0 w 428"/>
                <a:gd name="T1" fmla="*/ 0 h 515"/>
                <a:gd name="T2" fmla="*/ 0 w 428"/>
                <a:gd name="T3" fmla="*/ 0 h 515"/>
                <a:gd name="T4" fmla="*/ 0 w 428"/>
                <a:gd name="T5" fmla="*/ 0 h 515"/>
                <a:gd name="T6" fmla="*/ 0 w 428"/>
                <a:gd name="T7" fmla="*/ 0 h 515"/>
                <a:gd name="T8" fmla="*/ 0 w 428"/>
                <a:gd name="T9" fmla="*/ 0 h 515"/>
                <a:gd name="T10" fmla="*/ 0 w 428"/>
                <a:gd name="T11" fmla="*/ 0 h 515"/>
                <a:gd name="T12" fmla="*/ 0 w 428"/>
                <a:gd name="T13" fmla="*/ 0 h 515"/>
                <a:gd name="T14" fmla="*/ 0 w 428"/>
                <a:gd name="T15" fmla="*/ 0 h 515"/>
                <a:gd name="T16" fmla="*/ 0 w 428"/>
                <a:gd name="T17" fmla="*/ 0 h 515"/>
                <a:gd name="T18" fmla="*/ 0 w 428"/>
                <a:gd name="T19" fmla="*/ 0 h 515"/>
                <a:gd name="T20" fmla="*/ 0 w 428"/>
                <a:gd name="T21" fmla="*/ 0 h 515"/>
                <a:gd name="T22" fmla="*/ 0 w 428"/>
                <a:gd name="T23" fmla="*/ 0 h 515"/>
                <a:gd name="T24" fmla="*/ 0 w 428"/>
                <a:gd name="T25" fmla="*/ 0 h 515"/>
                <a:gd name="T26" fmla="*/ 0 w 428"/>
                <a:gd name="T27" fmla="*/ 0 h 515"/>
                <a:gd name="T28" fmla="*/ 0 w 428"/>
                <a:gd name="T29" fmla="*/ 0 h 515"/>
                <a:gd name="T30" fmla="*/ 0 w 428"/>
                <a:gd name="T31" fmla="*/ 0 h 515"/>
                <a:gd name="T32" fmla="*/ 0 w 428"/>
                <a:gd name="T33" fmla="*/ 0 h 515"/>
                <a:gd name="T34" fmla="*/ 0 w 428"/>
                <a:gd name="T35" fmla="*/ 0 h 515"/>
                <a:gd name="T36" fmla="*/ 0 w 428"/>
                <a:gd name="T37" fmla="*/ 0 h 515"/>
                <a:gd name="T38" fmla="*/ 0 w 428"/>
                <a:gd name="T39" fmla="*/ 0 h 515"/>
                <a:gd name="T40" fmla="*/ 0 w 428"/>
                <a:gd name="T41" fmla="*/ 0 h 515"/>
                <a:gd name="T42" fmla="*/ 0 w 428"/>
                <a:gd name="T43" fmla="*/ 0 h 515"/>
                <a:gd name="T44" fmla="*/ 0 w 428"/>
                <a:gd name="T45" fmla="*/ 0 h 515"/>
                <a:gd name="T46" fmla="*/ 0 w 428"/>
                <a:gd name="T47" fmla="*/ 0 h 515"/>
                <a:gd name="T48" fmla="*/ 0 w 428"/>
                <a:gd name="T49" fmla="*/ 0 h 515"/>
                <a:gd name="T50" fmla="*/ 0 w 428"/>
                <a:gd name="T51" fmla="*/ 0 h 515"/>
                <a:gd name="T52" fmla="*/ 0 w 428"/>
                <a:gd name="T53" fmla="*/ 0 h 515"/>
                <a:gd name="T54" fmla="*/ 0 w 428"/>
                <a:gd name="T55" fmla="*/ 0 h 515"/>
                <a:gd name="T56" fmla="*/ 0 w 428"/>
                <a:gd name="T57" fmla="*/ 0 h 515"/>
                <a:gd name="T58" fmla="*/ 0 w 428"/>
                <a:gd name="T59" fmla="*/ 0 h 515"/>
                <a:gd name="T60" fmla="*/ 0 w 428"/>
                <a:gd name="T61" fmla="*/ 0 h 515"/>
                <a:gd name="T62" fmla="*/ 0 w 428"/>
                <a:gd name="T63" fmla="*/ 0 h 515"/>
                <a:gd name="T64" fmla="*/ 0 w 428"/>
                <a:gd name="T65" fmla="*/ 0 h 515"/>
                <a:gd name="T66" fmla="*/ 0 w 428"/>
                <a:gd name="T67" fmla="*/ 0 h 515"/>
                <a:gd name="T68" fmla="*/ 0 w 428"/>
                <a:gd name="T69" fmla="*/ 0 h 515"/>
                <a:gd name="T70" fmla="*/ 0 w 428"/>
                <a:gd name="T71" fmla="*/ 0 h 515"/>
                <a:gd name="T72" fmla="*/ 0 w 428"/>
                <a:gd name="T73" fmla="*/ 0 h 515"/>
                <a:gd name="T74" fmla="*/ 0 w 428"/>
                <a:gd name="T75" fmla="*/ 0 h 515"/>
                <a:gd name="T76" fmla="*/ 0 w 428"/>
                <a:gd name="T77" fmla="*/ 0 h 515"/>
                <a:gd name="T78" fmla="*/ 0 w 428"/>
                <a:gd name="T79" fmla="*/ 0 h 515"/>
                <a:gd name="T80" fmla="*/ 0 w 428"/>
                <a:gd name="T81" fmla="*/ 0 h 515"/>
                <a:gd name="T82" fmla="*/ 0 w 428"/>
                <a:gd name="T83" fmla="*/ 0 h 515"/>
                <a:gd name="T84" fmla="*/ 0 w 428"/>
                <a:gd name="T85" fmla="*/ 0 h 515"/>
                <a:gd name="T86" fmla="*/ 0 w 428"/>
                <a:gd name="T87" fmla="*/ 0 h 515"/>
                <a:gd name="T88" fmla="*/ 0 w 428"/>
                <a:gd name="T89" fmla="*/ 0 h 515"/>
                <a:gd name="T90" fmla="*/ 0 w 428"/>
                <a:gd name="T91" fmla="*/ 0 h 515"/>
                <a:gd name="T92" fmla="*/ 0 w 428"/>
                <a:gd name="T93" fmla="*/ 0 h 515"/>
                <a:gd name="T94" fmla="*/ 0 w 428"/>
                <a:gd name="T95" fmla="*/ 0 h 515"/>
                <a:gd name="T96" fmla="*/ 0 w 428"/>
                <a:gd name="T97" fmla="*/ 0 h 515"/>
                <a:gd name="T98" fmla="*/ 0 w 428"/>
                <a:gd name="T99" fmla="*/ 0 h 515"/>
                <a:gd name="T100" fmla="*/ 0 w 428"/>
                <a:gd name="T101" fmla="*/ 0 h 515"/>
                <a:gd name="T102" fmla="*/ 0 w 428"/>
                <a:gd name="T103" fmla="*/ 0 h 515"/>
                <a:gd name="T104" fmla="*/ 0 w 428"/>
                <a:gd name="T105" fmla="*/ 0 h 515"/>
                <a:gd name="T106" fmla="*/ 0 w 428"/>
                <a:gd name="T107" fmla="*/ 0 h 515"/>
                <a:gd name="T108" fmla="*/ 0 w 428"/>
                <a:gd name="T109" fmla="*/ 0 h 515"/>
                <a:gd name="T110" fmla="*/ 0 w 428"/>
                <a:gd name="T111" fmla="*/ 0 h 515"/>
                <a:gd name="T112" fmla="*/ 0 w 428"/>
                <a:gd name="T113" fmla="*/ 0 h 515"/>
                <a:gd name="T114" fmla="*/ 0 w 428"/>
                <a:gd name="T115" fmla="*/ 0 h 51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515"/>
                <a:gd name="T176" fmla="*/ 428 w 428"/>
                <a:gd name="T177" fmla="*/ 515 h 51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515">
                  <a:moveTo>
                    <a:pt x="183" y="502"/>
                  </a:moveTo>
                  <a:lnTo>
                    <a:pt x="190" y="504"/>
                  </a:lnTo>
                  <a:lnTo>
                    <a:pt x="200" y="507"/>
                  </a:lnTo>
                  <a:lnTo>
                    <a:pt x="212" y="510"/>
                  </a:lnTo>
                  <a:lnTo>
                    <a:pt x="226" y="513"/>
                  </a:lnTo>
                  <a:lnTo>
                    <a:pt x="243" y="515"/>
                  </a:lnTo>
                  <a:lnTo>
                    <a:pt x="262" y="514"/>
                  </a:lnTo>
                  <a:lnTo>
                    <a:pt x="283" y="510"/>
                  </a:lnTo>
                  <a:lnTo>
                    <a:pt x="303" y="502"/>
                  </a:lnTo>
                  <a:lnTo>
                    <a:pt x="299" y="483"/>
                  </a:lnTo>
                  <a:lnTo>
                    <a:pt x="293" y="465"/>
                  </a:lnTo>
                  <a:lnTo>
                    <a:pt x="289" y="450"/>
                  </a:lnTo>
                  <a:lnTo>
                    <a:pt x="289" y="442"/>
                  </a:lnTo>
                  <a:lnTo>
                    <a:pt x="291" y="439"/>
                  </a:lnTo>
                  <a:lnTo>
                    <a:pt x="294" y="431"/>
                  </a:lnTo>
                  <a:lnTo>
                    <a:pt x="299" y="420"/>
                  </a:lnTo>
                  <a:lnTo>
                    <a:pt x="304" y="409"/>
                  </a:lnTo>
                  <a:lnTo>
                    <a:pt x="310" y="396"/>
                  </a:lnTo>
                  <a:lnTo>
                    <a:pt x="316" y="385"/>
                  </a:lnTo>
                  <a:lnTo>
                    <a:pt x="321" y="376"/>
                  </a:lnTo>
                  <a:lnTo>
                    <a:pt x="325" y="369"/>
                  </a:lnTo>
                  <a:lnTo>
                    <a:pt x="332" y="357"/>
                  </a:lnTo>
                  <a:lnTo>
                    <a:pt x="345" y="334"/>
                  </a:lnTo>
                  <a:lnTo>
                    <a:pt x="362" y="304"/>
                  </a:lnTo>
                  <a:lnTo>
                    <a:pt x="380" y="271"/>
                  </a:lnTo>
                  <a:lnTo>
                    <a:pt x="399" y="236"/>
                  </a:lnTo>
                  <a:lnTo>
                    <a:pt x="414" y="205"/>
                  </a:lnTo>
                  <a:lnTo>
                    <a:pt x="424" y="181"/>
                  </a:lnTo>
                  <a:lnTo>
                    <a:pt x="428" y="167"/>
                  </a:lnTo>
                  <a:lnTo>
                    <a:pt x="427" y="160"/>
                  </a:lnTo>
                  <a:lnTo>
                    <a:pt x="424" y="153"/>
                  </a:lnTo>
                  <a:lnTo>
                    <a:pt x="422" y="148"/>
                  </a:lnTo>
                  <a:lnTo>
                    <a:pt x="420" y="141"/>
                  </a:lnTo>
                  <a:lnTo>
                    <a:pt x="415" y="135"/>
                  </a:lnTo>
                  <a:lnTo>
                    <a:pt x="409" y="128"/>
                  </a:lnTo>
                  <a:lnTo>
                    <a:pt x="401" y="122"/>
                  </a:lnTo>
                  <a:lnTo>
                    <a:pt x="392" y="115"/>
                  </a:lnTo>
                  <a:lnTo>
                    <a:pt x="384" y="112"/>
                  </a:lnTo>
                  <a:lnTo>
                    <a:pt x="374" y="106"/>
                  </a:lnTo>
                  <a:lnTo>
                    <a:pt x="361" y="100"/>
                  </a:lnTo>
                  <a:lnTo>
                    <a:pt x="346" y="92"/>
                  </a:lnTo>
                  <a:lnTo>
                    <a:pt x="329" y="84"/>
                  </a:lnTo>
                  <a:lnTo>
                    <a:pt x="310" y="76"/>
                  </a:lnTo>
                  <a:lnTo>
                    <a:pt x="292" y="68"/>
                  </a:lnTo>
                  <a:lnTo>
                    <a:pt x="272" y="59"/>
                  </a:lnTo>
                  <a:lnTo>
                    <a:pt x="253" y="50"/>
                  </a:lnTo>
                  <a:lnTo>
                    <a:pt x="234" y="42"/>
                  </a:lnTo>
                  <a:lnTo>
                    <a:pt x="217" y="34"/>
                  </a:lnTo>
                  <a:lnTo>
                    <a:pt x="200" y="27"/>
                  </a:lnTo>
                  <a:lnTo>
                    <a:pt x="186" y="20"/>
                  </a:lnTo>
                  <a:lnTo>
                    <a:pt x="173" y="15"/>
                  </a:lnTo>
                  <a:lnTo>
                    <a:pt x="164" y="11"/>
                  </a:lnTo>
                  <a:lnTo>
                    <a:pt x="158" y="8"/>
                  </a:lnTo>
                  <a:lnTo>
                    <a:pt x="147" y="5"/>
                  </a:lnTo>
                  <a:lnTo>
                    <a:pt x="133" y="3"/>
                  </a:lnTo>
                  <a:lnTo>
                    <a:pt x="117" y="0"/>
                  </a:lnTo>
                  <a:lnTo>
                    <a:pt x="99" y="0"/>
                  </a:lnTo>
                  <a:lnTo>
                    <a:pt x="82" y="0"/>
                  </a:lnTo>
                  <a:lnTo>
                    <a:pt x="65" y="3"/>
                  </a:lnTo>
                  <a:lnTo>
                    <a:pt x="50" y="7"/>
                  </a:lnTo>
                  <a:lnTo>
                    <a:pt x="38" y="14"/>
                  </a:lnTo>
                  <a:lnTo>
                    <a:pt x="19" y="34"/>
                  </a:lnTo>
                  <a:lnTo>
                    <a:pt x="6" y="54"/>
                  </a:lnTo>
                  <a:lnTo>
                    <a:pt x="0" y="75"/>
                  </a:lnTo>
                  <a:lnTo>
                    <a:pt x="0" y="96"/>
                  </a:lnTo>
                  <a:lnTo>
                    <a:pt x="5" y="115"/>
                  </a:lnTo>
                  <a:lnTo>
                    <a:pt x="14" y="132"/>
                  </a:lnTo>
                  <a:lnTo>
                    <a:pt x="28" y="145"/>
                  </a:lnTo>
                  <a:lnTo>
                    <a:pt x="44" y="153"/>
                  </a:lnTo>
                  <a:lnTo>
                    <a:pt x="53" y="156"/>
                  </a:lnTo>
                  <a:lnTo>
                    <a:pt x="68" y="161"/>
                  </a:lnTo>
                  <a:lnTo>
                    <a:pt x="88" y="168"/>
                  </a:lnTo>
                  <a:lnTo>
                    <a:pt x="111" y="175"/>
                  </a:lnTo>
                  <a:lnTo>
                    <a:pt x="133" y="183"/>
                  </a:lnTo>
                  <a:lnTo>
                    <a:pt x="154" y="189"/>
                  </a:lnTo>
                  <a:lnTo>
                    <a:pt x="170" y="194"/>
                  </a:lnTo>
                  <a:lnTo>
                    <a:pt x="180" y="196"/>
                  </a:lnTo>
                  <a:lnTo>
                    <a:pt x="188" y="197"/>
                  </a:lnTo>
                  <a:lnTo>
                    <a:pt x="198" y="198"/>
                  </a:lnTo>
                  <a:lnTo>
                    <a:pt x="211" y="201"/>
                  </a:lnTo>
                  <a:lnTo>
                    <a:pt x="224" y="204"/>
                  </a:lnTo>
                  <a:lnTo>
                    <a:pt x="236" y="206"/>
                  </a:lnTo>
                  <a:lnTo>
                    <a:pt x="248" y="209"/>
                  </a:lnTo>
                  <a:lnTo>
                    <a:pt x="258" y="210"/>
                  </a:lnTo>
                  <a:lnTo>
                    <a:pt x="264" y="210"/>
                  </a:lnTo>
                  <a:lnTo>
                    <a:pt x="274" y="209"/>
                  </a:lnTo>
                  <a:lnTo>
                    <a:pt x="283" y="210"/>
                  </a:lnTo>
                  <a:lnTo>
                    <a:pt x="286" y="212"/>
                  </a:lnTo>
                  <a:lnTo>
                    <a:pt x="283" y="217"/>
                  </a:lnTo>
                  <a:lnTo>
                    <a:pt x="279" y="219"/>
                  </a:lnTo>
                  <a:lnTo>
                    <a:pt x="277" y="221"/>
                  </a:lnTo>
                  <a:lnTo>
                    <a:pt x="276" y="225"/>
                  </a:lnTo>
                  <a:lnTo>
                    <a:pt x="274" y="227"/>
                  </a:lnTo>
                  <a:lnTo>
                    <a:pt x="274" y="231"/>
                  </a:lnTo>
                  <a:lnTo>
                    <a:pt x="273" y="234"/>
                  </a:lnTo>
                  <a:lnTo>
                    <a:pt x="271" y="237"/>
                  </a:lnTo>
                  <a:lnTo>
                    <a:pt x="266" y="237"/>
                  </a:lnTo>
                  <a:lnTo>
                    <a:pt x="263" y="237"/>
                  </a:lnTo>
                  <a:lnTo>
                    <a:pt x="261" y="241"/>
                  </a:lnTo>
                  <a:lnTo>
                    <a:pt x="258" y="246"/>
                  </a:lnTo>
                  <a:lnTo>
                    <a:pt x="258" y="251"/>
                  </a:lnTo>
                  <a:lnTo>
                    <a:pt x="255" y="260"/>
                  </a:lnTo>
                  <a:lnTo>
                    <a:pt x="249" y="277"/>
                  </a:lnTo>
                  <a:lnTo>
                    <a:pt x="242" y="294"/>
                  </a:lnTo>
                  <a:lnTo>
                    <a:pt x="236" y="309"/>
                  </a:lnTo>
                  <a:lnTo>
                    <a:pt x="232" y="321"/>
                  </a:lnTo>
                  <a:lnTo>
                    <a:pt x="225" y="343"/>
                  </a:lnTo>
                  <a:lnTo>
                    <a:pt x="216" y="373"/>
                  </a:lnTo>
                  <a:lnTo>
                    <a:pt x="205" y="406"/>
                  </a:lnTo>
                  <a:lnTo>
                    <a:pt x="196" y="439"/>
                  </a:lnTo>
                  <a:lnTo>
                    <a:pt x="188" y="467"/>
                  </a:lnTo>
                  <a:lnTo>
                    <a:pt x="182" y="487"/>
                  </a:lnTo>
                  <a:lnTo>
                    <a:pt x="180" y="496"/>
                  </a:lnTo>
                  <a:lnTo>
                    <a:pt x="181" y="498"/>
                  </a:lnTo>
                  <a:lnTo>
                    <a:pt x="181" y="500"/>
                  </a:lnTo>
                  <a:lnTo>
                    <a:pt x="182" y="501"/>
                  </a:lnTo>
                  <a:lnTo>
                    <a:pt x="183" y="502"/>
                  </a:lnTo>
                  <a:close/>
                </a:path>
              </a:pathLst>
            </a:custGeom>
            <a:solidFill>
              <a:srgbClr val="00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62" name="Freeform 320"/>
            <p:cNvSpPr>
              <a:spLocks/>
            </p:cNvSpPr>
            <p:nvPr/>
          </p:nvSpPr>
          <p:spPr bwMode="auto">
            <a:xfrm flipH="1">
              <a:off x="2110" y="2290"/>
              <a:ext cx="98" cy="118"/>
            </a:xfrm>
            <a:custGeom>
              <a:avLst/>
              <a:gdLst>
                <a:gd name="T0" fmla="*/ 1 w 195"/>
                <a:gd name="T1" fmla="*/ 1 h 236"/>
                <a:gd name="T2" fmla="*/ 1 w 195"/>
                <a:gd name="T3" fmla="*/ 1 h 236"/>
                <a:gd name="T4" fmla="*/ 1 w 195"/>
                <a:gd name="T5" fmla="*/ 1 h 236"/>
                <a:gd name="T6" fmla="*/ 1 w 195"/>
                <a:gd name="T7" fmla="*/ 1 h 236"/>
                <a:gd name="T8" fmla="*/ 1 w 195"/>
                <a:gd name="T9" fmla="*/ 1 h 236"/>
                <a:gd name="T10" fmla="*/ 1 w 195"/>
                <a:gd name="T11" fmla="*/ 1 h 236"/>
                <a:gd name="T12" fmla="*/ 1 w 195"/>
                <a:gd name="T13" fmla="*/ 1 h 236"/>
                <a:gd name="T14" fmla="*/ 1 w 195"/>
                <a:gd name="T15" fmla="*/ 1 h 236"/>
                <a:gd name="T16" fmla="*/ 1 w 195"/>
                <a:gd name="T17" fmla="*/ 1 h 236"/>
                <a:gd name="T18" fmla="*/ 1 w 195"/>
                <a:gd name="T19" fmla="*/ 1 h 236"/>
                <a:gd name="T20" fmla="*/ 1 w 195"/>
                <a:gd name="T21" fmla="*/ 1 h 236"/>
                <a:gd name="T22" fmla="*/ 1 w 195"/>
                <a:gd name="T23" fmla="*/ 1 h 236"/>
                <a:gd name="T24" fmla="*/ 1 w 195"/>
                <a:gd name="T25" fmla="*/ 1 h 236"/>
                <a:gd name="T26" fmla="*/ 1 w 195"/>
                <a:gd name="T27" fmla="*/ 1 h 236"/>
                <a:gd name="T28" fmla="*/ 1 w 195"/>
                <a:gd name="T29" fmla="*/ 1 h 236"/>
                <a:gd name="T30" fmla="*/ 1 w 195"/>
                <a:gd name="T31" fmla="*/ 1 h 236"/>
                <a:gd name="T32" fmla="*/ 1 w 195"/>
                <a:gd name="T33" fmla="*/ 1 h 236"/>
                <a:gd name="T34" fmla="*/ 1 w 195"/>
                <a:gd name="T35" fmla="*/ 1 h 236"/>
                <a:gd name="T36" fmla="*/ 1 w 195"/>
                <a:gd name="T37" fmla="*/ 1 h 236"/>
                <a:gd name="T38" fmla="*/ 1 w 195"/>
                <a:gd name="T39" fmla="*/ 1 h 236"/>
                <a:gd name="T40" fmla="*/ 1 w 195"/>
                <a:gd name="T41" fmla="*/ 1 h 236"/>
                <a:gd name="T42" fmla="*/ 1 w 195"/>
                <a:gd name="T43" fmla="*/ 1 h 236"/>
                <a:gd name="T44" fmla="*/ 1 w 195"/>
                <a:gd name="T45" fmla="*/ 1 h 236"/>
                <a:gd name="T46" fmla="*/ 1 w 195"/>
                <a:gd name="T47" fmla="*/ 1 h 236"/>
                <a:gd name="T48" fmla="*/ 1 w 195"/>
                <a:gd name="T49" fmla="*/ 1 h 236"/>
                <a:gd name="T50" fmla="*/ 1 w 195"/>
                <a:gd name="T51" fmla="*/ 1 h 236"/>
                <a:gd name="T52" fmla="*/ 1 w 195"/>
                <a:gd name="T53" fmla="*/ 1 h 236"/>
                <a:gd name="T54" fmla="*/ 1 w 195"/>
                <a:gd name="T55" fmla="*/ 1 h 236"/>
                <a:gd name="T56" fmla="*/ 1 w 195"/>
                <a:gd name="T57" fmla="*/ 1 h 236"/>
                <a:gd name="T58" fmla="*/ 1 w 195"/>
                <a:gd name="T59" fmla="*/ 1 h 236"/>
                <a:gd name="T60" fmla="*/ 1 w 195"/>
                <a:gd name="T61" fmla="*/ 1 h 236"/>
                <a:gd name="T62" fmla="*/ 1 w 195"/>
                <a:gd name="T63" fmla="*/ 1 h 236"/>
                <a:gd name="T64" fmla="*/ 1 w 195"/>
                <a:gd name="T65" fmla="*/ 1 h 236"/>
                <a:gd name="T66" fmla="*/ 1 w 195"/>
                <a:gd name="T67" fmla="*/ 1 h 236"/>
                <a:gd name="T68" fmla="*/ 1 w 195"/>
                <a:gd name="T69" fmla="*/ 1 h 236"/>
                <a:gd name="T70" fmla="*/ 1 w 195"/>
                <a:gd name="T71" fmla="*/ 1 h 236"/>
                <a:gd name="T72" fmla="*/ 1 w 195"/>
                <a:gd name="T73" fmla="*/ 1 h 236"/>
                <a:gd name="T74" fmla="*/ 1 w 195"/>
                <a:gd name="T75" fmla="*/ 1 h 236"/>
                <a:gd name="T76" fmla="*/ 1 w 195"/>
                <a:gd name="T77" fmla="*/ 1 h 236"/>
                <a:gd name="T78" fmla="*/ 1 w 195"/>
                <a:gd name="T79" fmla="*/ 1 h 236"/>
                <a:gd name="T80" fmla="*/ 1 w 195"/>
                <a:gd name="T81" fmla="*/ 1 h 236"/>
                <a:gd name="T82" fmla="*/ 1 w 195"/>
                <a:gd name="T83" fmla="*/ 1 h 236"/>
                <a:gd name="T84" fmla="*/ 1 w 195"/>
                <a:gd name="T85" fmla="*/ 1 h 236"/>
                <a:gd name="T86" fmla="*/ 1 w 195"/>
                <a:gd name="T87" fmla="*/ 1 h 236"/>
                <a:gd name="T88" fmla="*/ 1 w 195"/>
                <a:gd name="T89" fmla="*/ 1 h 236"/>
                <a:gd name="T90" fmla="*/ 1 w 195"/>
                <a:gd name="T91" fmla="*/ 1 h 236"/>
                <a:gd name="T92" fmla="*/ 1 w 195"/>
                <a:gd name="T93" fmla="*/ 1 h 236"/>
                <a:gd name="T94" fmla="*/ 1 w 195"/>
                <a:gd name="T95" fmla="*/ 1 h 236"/>
                <a:gd name="T96" fmla="*/ 1 w 195"/>
                <a:gd name="T97" fmla="*/ 1 h 236"/>
                <a:gd name="T98" fmla="*/ 1 w 195"/>
                <a:gd name="T99" fmla="*/ 1 h 236"/>
                <a:gd name="T100" fmla="*/ 1 w 195"/>
                <a:gd name="T101" fmla="*/ 1 h 236"/>
                <a:gd name="T102" fmla="*/ 1 w 195"/>
                <a:gd name="T103" fmla="*/ 1 h 2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95"/>
                <a:gd name="T157" fmla="*/ 0 h 236"/>
                <a:gd name="T158" fmla="*/ 195 w 195"/>
                <a:gd name="T159" fmla="*/ 236 h 2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95" h="236">
                  <a:moveTo>
                    <a:pt x="100" y="3"/>
                  </a:moveTo>
                  <a:lnTo>
                    <a:pt x="109" y="1"/>
                  </a:lnTo>
                  <a:lnTo>
                    <a:pt x="118" y="0"/>
                  </a:lnTo>
                  <a:lnTo>
                    <a:pt x="127" y="1"/>
                  </a:lnTo>
                  <a:lnTo>
                    <a:pt x="137" y="3"/>
                  </a:lnTo>
                  <a:lnTo>
                    <a:pt x="147" y="8"/>
                  </a:lnTo>
                  <a:lnTo>
                    <a:pt x="157" y="15"/>
                  </a:lnTo>
                  <a:lnTo>
                    <a:pt x="168" y="24"/>
                  </a:lnTo>
                  <a:lnTo>
                    <a:pt x="178" y="36"/>
                  </a:lnTo>
                  <a:lnTo>
                    <a:pt x="187" y="49"/>
                  </a:lnTo>
                  <a:lnTo>
                    <a:pt x="194" y="63"/>
                  </a:lnTo>
                  <a:lnTo>
                    <a:pt x="195" y="79"/>
                  </a:lnTo>
                  <a:lnTo>
                    <a:pt x="191" y="99"/>
                  </a:lnTo>
                  <a:lnTo>
                    <a:pt x="189" y="105"/>
                  </a:lnTo>
                  <a:lnTo>
                    <a:pt x="186" y="113"/>
                  </a:lnTo>
                  <a:lnTo>
                    <a:pt x="183" y="118"/>
                  </a:lnTo>
                  <a:lnTo>
                    <a:pt x="180" y="123"/>
                  </a:lnTo>
                  <a:lnTo>
                    <a:pt x="178" y="125"/>
                  </a:lnTo>
                  <a:lnTo>
                    <a:pt x="176" y="129"/>
                  </a:lnTo>
                  <a:lnTo>
                    <a:pt x="174" y="132"/>
                  </a:lnTo>
                  <a:lnTo>
                    <a:pt x="174" y="137"/>
                  </a:lnTo>
                  <a:lnTo>
                    <a:pt x="174" y="143"/>
                  </a:lnTo>
                  <a:lnTo>
                    <a:pt x="175" y="151"/>
                  </a:lnTo>
                  <a:lnTo>
                    <a:pt x="175" y="159"/>
                  </a:lnTo>
                  <a:lnTo>
                    <a:pt x="175" y="162"/>
                  </a:lnTo>
                  <a:lnTo>
                    <a:pt x="174" y="163"/>
                  </a:lnTo>
                  <a:lnTo>
                    <a:pt x="171" y="166"/>
                  </a:lnTo>
                  <a:lnTo>
                    <a:pt x="170" y="167"/>
                  </a:lnTo>
                  <a:lnTo>
                    <a:pt x="168" y="168"/>
                  </a:lnTo>
                  <a:lnTo>
                    <a:pt x="167" y="168"/>
                  </a:lnTo>
                  <a:lnTo>
                    <a:pt x="164" y="167"/>
                  </a:lnTo>
                  <a:lnTo>
                    <a:pt x="163" y="166"/>
                  </a:lnTo>
                  <a:lnTo>
                    <a:pt x="161" y="166"/>
                  </a:lnTo>
                  <a:lnTo>
                    <a:pt x="160" y="166"/>
                  </a:lnTo>
                  <a:lnTo>
                    <a:pt x="157" y="167"/>
                  </a:lnTo>
                  <a:lnTo>
                    <a:pt x="156" y="169"/>
                  </a:lnTo>
                  <a:lnTo>
                    <a:pt x="156" y="170"/>
                  </a:lnTo>
                  <a:lnTo>
                    <a:pt x="156" y="173"/>
                  </a:lnTo>
                  <a:lnTo>
                    <a:pt x="156" y="174"/>
                  </a:lnTo>
                  <a:lnTo>
                    <a:pt x="155" y="175"/>
                  </a:lnTo>
                  <a:lnTo>
                    <a:pt x="154" y="176"/>
                  </a:lnTo>
                  <a:lnTo>
                    <a:pt x="153" y="176"/>
                  </a:lnTo>
                  <a:lnTo>
                    <a:pt x="152" y="176"/>
                  </a:lnTo>
                  <a:lnTo>
                    <a:pt x="149" y="175"/>
                  </a:lnTo>
                  <a:lnTo>
                    <a:pt x="148" y="174"/>
                  </a:lnTo>
                  <a:lnTo>
                    <a:pt x="144" y="171"/>
                  </a:lnTo>
                  <a:lnTo>
                    <a:pt x="139" y="169"/>
                  </a:lnTo>
                  <a:lnTo>
                    <a:pt x="136" y="166"/>
                  </a:lnTo>
                  <a:lnTo>
                    <a:pt x="133" y="164"/>
                  </a:lnTo>
                  <a:lnTo>
                    <a:pt x="132" y="164"/>
                  </a:lnTo>
                  <a:lnTo>
                    <a:pt x="130" y="166"/>
                  </a:lnTo>
                  <a:lnTo>
                    <a:pt x="130" y="167"/>
                  </a:lnTo>
                  <a:lnTo>
                    <a:pt x="130" y="168"/>
                  </a:lnTo>
                  <a:lnTo>
                    <a:pt x="132" y="170"/>
                  </a:lnTo>
                  <a:lnTo>
                    <a:pt x="136" y="174"/>
                  </a:lnTo>
                  <a:lnTo>
                    <a:pt x="139" y="178"/>
                  </a:lnTo>
                  <a:lnTo>
                    <a:pt x="141" y="181"/>
                  </a:lnTo>
                  <a:lnTo>
                    <a:pt x="142" y="183"/>
                  </a:lnTo>
                  <a:lnTo>
                    <a:pt x="142" y="186"/>
                  </a:lnTo>
                  <a:lnTo>
                    <a:pt x="141" y="189"/>
                  </a:lnTo>
                  <a:lnTo>
                    <a:pt x="139" y="190"/>
                  </a:lnTo>
                  <a:lnTo>
                    <a:pt x="136" y="190"/>
                  </a:lnTo>
                  <a:lnTo>
                    <a:pt x="133" y="191"/>
                  </a:lnTo>
                  <a:lnTo>
                    <a:pt x="131" y="193"/>
                  </a:lnTo>
                  <a:lnTo>
                    <a:pt x="131" y="197"/>
                  </a:lnTo>
                  <a:lnTo>
                    <a:pt x="129" y="202"/>
                  </a:lnTo>
                  <a:lnTo>
                    <a:pt x="124" y="208"/>
                  </a:lnTo>
                  <a:lnTo>
                    <a:pt x="116" y="211"/>
                  </a:lnTo>
                  <a:lnTo>
                    <a:pt x="107" y="207"/>
                  </a:lnTo>
                  <a:lnTo>
                    <a:pt x="103" y="204"/>
                  </a:lnTo>
                  <a:lnTo>
                    <a:pt x="100" y="201"/>
                  </a:lnTo>
                  <a:lnTo>
                    <a:pt x="98" y="200"/>
                  </a:lnTo>
                  <a:lnTo>
                    <a:pt x="96" y="199"/>
                  </a:lnTo>
                  <a:lnTo>
                    <a:pt x="95" y="199"/>
                  </a:lnTo>
                  <a:lnTo>
                    <a:pt x="93" y="199"/>
                  </a:lnTo>
                  <a:lnTo>
                    <a:pt x="92" y="200"/>
                  </a:lnTo>
                  <a:lnTo>
                    <a:pt x="89" y="201"/>
                  </a:lnTo>
                  <a:lnTo>
                    <a:pt x="83" y="209"/>
                  </a:lnTo>
                  <a:lnTo>
                    <a:pt x="75" y="217"/>
                  </a:lnTo>
                  <a:lnTo>
                    <a:pt x="64" y="224"/>
                  </a:lnTo>
                  <a:lnTo>
                    <a:pt x="55" y="231"/>
                  </a:lnTo>
                  <a:lnTo>
                    <a:pt x="45" y="235"/>
                  </a:lnTo>
                  <a:lnTo>
                    <a:pt x="33" y="236"/>
                  </a:lnTo>
                  <a:lnTo>
                    <a:pt x="22" y="234"/>
                  </a:lnTo>
                  <a:lnTo>
                    <a:pt x="11" y="228"/>
                  </a:lnTo>
                  <a:lnTo>
                    <a:pt x="3" y="217"/>
                  </a:lnTo>
                  <a:lnTo>
                    <a:pt x="0" y="206"/>
                  </a:lnTo>
                  <a:lnTo>
                    <a:pt x="3" y="193"/>
                  </a:lnTo>
                  <a:lnTo>
                    <a:pt x="9" y="181"/>
                  </a:lnTo>
                  <a:lnTo>
                    <a:pt x="13" y="173"/>
                  </a:lnTo>
                  <a:lnTo>
                    <a:pt x="19" y="164"/>
                  </a:lnTo>
                  <a:lnTo>
                    <a:pt x="25" y="156"/>
                  </a:lnTo>
                  <a:lnTo>
                    <a:pt x="31" y="147"/>
                  </a:lnTo>
                  <a:lnTo>
                    <a:pt x="35" y="139"/>
                  </a:lnTo>
                  <a:lnTo>
                    <a:pt x="40" y="131"/>
                  </a:lnTo>
                  <a:lnTo>
                    <a:pt x="42" y="123"/>
                  </a:lnTo>
                  <a:lnTo>
                    <a:pt x="42" y="117"/>
                  </a:lnTo>
                  <a:lnTo>
                    <a:pt x="41" y="102"/>
                  </a:lnTo>
                  <a:lnTo>
                    <a:pt x="42" y="85"/>
                  </a:lnTo>
                  <a:lnTo>
                    <a:pt x="45" y="69"/>
                  </a:lnTo>
                  <a:lnTo>
                    <a:pt x="49" y="53"/>
                  </a:lnTo>
                  <a:lnTo>
                    <a:pt x="56" y="37"/>
                  </a:lnTo>
                  <a:lnTo>
                    <a:pt x="68" y="23"/>
                  </a:lnTo>
                  <a:lnTo>
                    <a:pt x="81" y="11"/>
                  </a:lnTo>
                  <a:lnTo>
                    <a:pt x="100" y="3"/>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63" name="Freeform 321"/>
            <p:cNvSpPr>
              <a:spLocks/>
            </p:cNvSpPr>
            <p:nvPr/>
          </p:nvSpPr>
          <p:spPr bwMode="auto">
            <a:xfrm flipH="1">
              <a:off x="2186" y="2388"/>
              <a:ext cx="10" cy="10"/>
            </a:xfrm>
            <a:custGeom>
              <a:avLst/>
              <a:gdLst>
                <a:gd name="T0" fmla="*/ 1 w 19"/>
                <a:gd name="T1" fmla="*/ 1 h 19"/>
                <a:gd name="T2" fmla="*/ 1 w 19"/>
                <a:gd name="T3" fmla="*/ 1 h 19"/>
                <a:gd name="T4" fmla="*/ 1 w 19"/>
                <a:gd name="T5" fmla="*/ 1 h 19"/>
                <a:gd name="T6" fmla="*/ 1 w 19"/>
                <a:gd name="T7" fmla="*/ 1 h 19"/>
                <a:gd name="T8" fmla="*/ 1 w 19"/>
                <a:gd name="T9" fmla="*/ 1 h 19"/>
                <a:gd name="T10" fmla="*/ 1 w 19"/>
                <a:gd name="T11" fmla="*/ 1 h 19"/>
                <a:gd name="T12" fmla="*/ 1 w 19"/>
                <a:gd name="T13" fmla="*/ 1 h 19"/>
                <a:gd name="T14" fmla="*/ 1 w 19"/>
                <a:gd name="T15" fmla="*/ 1 h 19"/>
                <a:gd name="T16" fmla="*/ 1 w 19"/>
                <a:gd name="T17" fmla="*/ 1 h 19"/>
                <a:gd name="T18" fmla="*/ 1 w 19"/>
                <a:gd name="T19" fmla="*/ 0 h 19"/>
                <a:gd name="T20" fmla="*/ 1 w 19"/>
                <a:gd name="T21" fmla="*/ 0 h 19"/>
                <a:gd name="T22" fmla="*/ 1 w 19"/>
                <a:gd name="T23" fmla="*/ 1 h 19"/>
                <a:gd name="T24" fmla="*/ 1 w 19"/>
                <a:gd name="T25" fmla="*/ 1 h 19"/>
                <a:gd name="T26" fmla="*/ 0 w 19"/>
                <a:gd name="T27" fmla="*/ 1 h 19"/>
                <a:gd name="T28" fmla="*/ 0 w 19"/>
                <a:gd name="T29" fmla="*/ 1 h 19"/>
                <a:gd name="T30" fmla="*/ 1 w 19"/>
                <a:gd name="T31" fmla="*/ 1 h 19"/>
                <a:gd name="T32" fmla="*/ 1 w 19"/>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9"/>
                <a:gd name="T53" fmla="*/ 19 w 1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9">
                  <a:moveTo>
                    <a:pt x="3" y="17"/>
                  </a:moveTo>
                  <a:lnTo>
                    <a:pt x="7" y="19"/>
                  </a:lnTo>
                  <a:lnTo>
                    <a:pt x="10" y="19"/>
                  </a:lnTo>
                  <a:lnTo>
                    <a:pt x="14" y="18"/>
                  </a:lnTo>
                  <a:lnTo>
                    <a:pt x="17" y="16"/>
                  </a:lnTo>
                  <a:lnTo>
                    <a:pt x="19" y="12"/>
                  </a:lnTo>
                  <a:lnTo>
                    <a:pt x="19" y="9"/>
                  </a:lnTo>
                  <a:lnTo>
                    <a:pt x="17" y="5"/>
                  </a:lnTo>
                  <a:lnTo>
                    <a:pt x="15" y="2"/>
                  </a:lnTo>
                  <a:lnTo>
                    <a:pt x="11" y="0"/>
                  </a:lnTo>
                  <a:lnTo>
                    <a:pt x="8" y="0"/>
                  </a:lnTo>
                  <a:lnTo>
                    <a:pt x="4" y="2"/>
                  </a:lnTo>
                  <a:lnTo>
                    <a:pt x="2" y="4"/>
                  </a:lnTo>
                  <a:lnTo>
                    <a:pt x="0" y="8"/>
                  </a:lnTo>
                  <a:lnTo>
                    <a:pt x="0" y="11"/>
                  </a:lnTo>
                  <a:lnTo>
                    <a:pt x="1" y="15"/>
                  </a:lnTo>
                  <a:lnTo>
                    <a:pt x="3" y="17"/>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64" name="Freeform 322"/>
            <p:cNvSpPr>
              <a:spLocks/>
            </p:cNvSpPr>
            <p:nvPr/>
          </p:nvSpPr>
          <p:spPr bwMode="auto">
            <a:xfrm flipH="1">
              <a:off x="2163" y="2313"/>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1 h 20"/>
                <a:gd name="T18" fmla="*/ 0 w 20"/>
                <a:gd name="T19" fmla="*/ 0 h 20"/>
                <a:gd name="T20" fmla="*/ 0 w 20"/>
                <a:gd name="T21" fmla="*/ 0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5" y="18"/>
                  </a:moveTo>
                  <a:lnTo>
                    <a:pt x="8" y="20"/>
                  </a:lnTo>
                  <a:lnTo>
                    <a:pt x="12" y="20"/>
                  </a:lnTo>
                  <a:lnTo>
                    <a:pt x="15" y="18"/>
                  </a:lnTo>
                  <a:lnTo>
                    <a:pt x="17" y="16"/>
                  </a:lnTo>
                  <a:lnTo>
                    <a:pt x="20" y="13"/>
                  </a:lnTo>
                  <a:lnTo>
                    <a:pt x="20" y="9"/>
                  </a:lnTo>
                  <a:lnTo>
                    <a:pt x="18" y="6"/>
                  </a:lnTo>
                  <a:lnTo>
                    <a:pt x="16" y="2"/>
                  </a:lnTo>
                  <a:lnTo>
                    <a:pt x="13" y="0"/>
                  </a:lnTo>
                  <a:lnTo>
                    <a:pt x="9" y="0"/>
                  </a:lnTo>
                  <a:lnTo>
                    <a:pt x="6" y="2"/>
                  </a:lnTo>
                  <a:lnTo>
                    <a:pt x="2" y="5"/>
                  </a:lnTo>
                  <a:lnTo>
                    <a:pt x="0" y="8"/>
                  </a:lnTo>
                  <a:lnTo>
                    <a:pt x="0" y="11"/>
                  </a:lnTo>
                  <a:lnTo>
                    <a:pt x="2" y="15"/>
                  </a:lnTo>
                  <a:lnTo>
                    <a:pt x="5"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65" name="Freeform 323"/>
            <p:cNvSpPr>
              <a:spLocks/>
            </p:cNvSpPr>
            <p:nvPr/>
          </p:nvSpPr>
          <p:spPr bwMode="auto">
            <a:xfrm flipH="1">
              <a:off x="2134" y="2372"/>
              <a:ext cx="9" cy="8"/>
            </a:xfrm>
            <a:custGeom>
              <a:avLst/>
              <a:gdLst>
                <a:gd name="T0" fmla="*/ 1 w 18"/>
                <a:gd name="T1" fmla="*/ 0 h 17"/>
                <a:gd name="T2" fmla="*/ 1 w 18"/>
                <a:gd name="T3" fmla="*/ 0 h 17"/>
                <a:gd name="T4" fmla="*/ 1 w 18"/>
                <a:gd name="T5" fmla="*/ 0 h 17"/>
                <a:gd name="T6" fmla="*/ 1 w 18"/>
                <a:gd name="T7" fmla="*/ 0 h 17"/>
                <a:gd name="T8" fmla="*/ 0 w 18"/>
                <a:gd name="T9" fmla="*/ 0 h 17"/>
                <a:gd name="T10" fmla="*/ 0 w 18"/>
                <a:gd name="T11" fmla="*/ 0 h 17"/>
                <a:gd name="T12" fmla="*/ 0 w 18"/>
                <a:gd name="T13" fmla="*/ 0 h 17"/>
                <a:gd name="T14" fmla="*/ 1 w 18"/>
                <a:gd name="T15" fmla="*/ 0 h 17"/>
                <a:gd name="T16" fmla="*/ 1 w 18"/>
                <a:gd name="T17" fmla="*/ 0 h 17"/>
                <a:gd name="T18" fmla="*/ 1 w 18"/>
                <a:gd name="T19" fmla="*/ 0 h 17"/>
                <a:gd name="T20" fmla="*/ 1 w 18"/>
                <a:gd name="T21" fmla="*/ 0 h 17"/>
                <a:gd name="T22" fmla="*/ 1 w 18"/>
                <a:gd name="T23" fmla="*/ 0 h 17"/>
                <a:gd name="T24" fmla="*/ 1 w 18"/>
                <a:gd name="T25" fmla="*/ 0 h 17"/>
                <a:gd name="T26" fmla="*/ 1 w 18"/>
                <a:gd name="T27" fmla="*/ 0 h 17"/>
                <a:gd name="T28" fmla="*/ 1 w 18"/>
                <a:gd name="T29" fmla="*/ 0 h 17"/>
                <a:gd name="T30" fmla="*/ 1 w 18"/>
                <a:gd name="T31" fmla="*/ 0 h 17"/>
                <a:gd name="T32" fmla="*/ 1 w 18"/>
                <a:gd name="T33" fmla="*/ 0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7"/>
                <a:gd name="T53" fmla="*/ 18 w 18"/>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7">
                  <a:moveTo>
                    <a:pt x="11" y="17"/>
                  </a:moveTo>
                  <a:lnTo>
                    <a:pt x="9" y="14"/>
                  </a:lnTo>
                  <a:lnTo>
                    <a:pt x="6" y="10"/>
                  </a:lnTo>
                  <a:lnTo>
                    <a:pt x="2" y="6"/>
                  </a:lnTo>
                  <a:lnTo>
                    <a:pt x="0" y="4"/>
                  </a:lnTo>
                  <a:lnTo>
                    <a:pt x="0" y="3"/>
                  </a:lnTo>
                  <a:lnTo>
                    <a:pt x="0" y="2"/>
                  </a:lnTo>
                  <a:lnTo>
                    <a:pt x="2" y="0"/>
                  </a:lnTo>
                  <a:lnTo>
                    <a:pt x="3" y="0"/>
                  </a:lnTo>
                  <a:lnTo>
                    <a:pt x="6" y="2"/>
                  </a:lnTo>
                  <a:lnTo>
                    <a:pt x="9" y="5"/>
                  </a:lnTo>
                  <a:lnTo>
                    <a:pt x="14" y="7"/>
                  </a:lnTo>
                  <a:lnTo>
                    <a:pt x="18" y="10"/>
                  </a:lnTo>
                  <a:lnTo>
                    <a:pt x="16" y="12"/>
                  </a:lnTo>
                  <a:lnTo>
                    <a:pt x="15" y="14"/>
                  </a:lnTo>
                  <a:lnTo>
                    <a:pt x="12" y="15"/>
                  </a:lnTo>
                  <a:lnTo>
                    <a:pt x="11"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66" name="Freeform 324"/>
            <p:cNvSpPr>
              <a:spLocks/>
            </p:cNvSpPr>
            <p:nvPr/>
          </p:nvSpPr>
          <p:spPr bwMode="auto">
            <a:xfrm flipH="1">
              <a:off x="2118" y="2344"/>
              <a:ext cx="15" cy="6"/>
            </a:xfrm>
            <a:custGeom>
              <a:avLst/>
              <a:gdLst>
                <a:gd name="T0" fmla="*/ 1 w 30"/>
                <a:gd name="T1" fmla="*/ 0 h 13"/>
                <a:gd name="T2" fmla="*/ 0 w 30"/>
                <a:gd name="T3" fmla="*/ 0 h 13"/>
                <a:gd name="T4" fmla="*/ 0 w 30"/>
                <a:gd name="T5" fmla="*/ 0 h 13"/>
                <a:gd name="T6" fmla="*/ 1 w 30"/>
                <a:gd name="T7" fmla="*/ 0 h 13"/>
                <a:gd name="T8" fmla="*/ 1 w 30"/>
                <a:gd name="T9" fmla="*/ 0 h 13"/>
                <a:gd name="T10" fmla="*/ 1 w 30"/>
                <a:gd name="T11" fmla="*/ 0 h 13"/>
                <a:gd name="T12" fmla="*/ 1 w 30"/>
                <a:gd name="T13" fmla="*/ 0 h 13"/>
                <a:gd name="T14" fmla="*/ 1 w 30"/>
                <a:gd name="T15" fmla="*/ 0 h 13"/>
                <a:gd name="T16" fmla="*/ 1 w 30"/>
                <a:gd name="T17" fmla="*/ 0 h 13"/>
                <a:gd name="T18" fmla="*/ 1 w 30"/>
                <a:gd name="T19" fmla="*/ 0 h 13"/>
                <a:gd name="T20" fmla="*/ 1 w 30"/>
                <a:gd name="T21" fmla="*/ 0 h 13"/>
                <a:gd name="T22" fmla="*/ 1 w 30"/>
                <a:gd name="T23" fmla="*/ 0 h 13"/>
                <a:gd name="T24" fmla="*/ 1 w 30"/>
                <a:gd name="T25" fmla="*/ 0 h 13"/>
                <a:gd name="T26" fmla="*/ 1 w 30"/>
                <a:gd name="T27" fmla="*/ 0 h 13"/>
                <a:gd name="T28" fmla="*/ 1 w 30"/>
                <a:gd name="T29" fmla="*/ 0 h 13"/>
                <a:gd name="T30" fmla="*/ 1 w 30"/>
                <a:gd name="T31" fmla="*/ 0 h 13"/>
                <a:gd name="T32" fmla="*/ 1 w 30"/>
                <a:gd name="T33" fmla="*/ 0 h 13"/>
                <a:gd name="T34" fmla="*/ 1 w 30"/>
                <a:gd name="T35" fmla="*/ 0 h 13"/>
                <a:gd name="T36" fmla="*/ 1 w 30"/>
                <a:gd name="T37" fmla="*/ 0 h 13"/>
                <a:gd name="T38" fmla="*/ 1 w 30"/>
                <a:gd name="T39" fmla="*/ 0 h 13"/>
                <a:gd name="T40" fmla="*/ 1 w 30"/>
                <a:gd name="T41" fmla="*/ 0 h 13"/>
                <a:gd name="T42" fmla="*/ 1 w 30"/>
                <a:gd name="T43" fmla="*/ 0 h 13"/>
                <a:gd name="T44" fmla="*/ 1 w 30"/>
                <a:gd name="T45" fmla="*/ 0 h 13"/>
                <a:gd name="T46" fmla="*/ 1 w 30"/>
                <a:gd name="T47" fmla="*/ 0 h 13"/>
                <a:gd name="T48" fmla="*/ 1 w 30"/>
                <a:gd name="T49" fmla="*/ 0 h 1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
                <a:gd name="T76" fmla="*/ 0 h 13"/>
                <a:gd name="T77" fmla="*/ 30 w 30"/>
                <a:gd name="T78" fmla="*/ 13 h 1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 h="13">
                  <a:moveTo>
                    <a:pt x="3" y="2"/>
                  </a:moveTo>
                  <a:lnTo>
                    <a:pt x="0" y="2"/>
                  </a:lnTo>
                  <a:lnTo>
                    <a:pt x="0" y="1"/>
                  </a:lnTo>
                  <a:lnTo>
                    <a:pt x="2" y="0"/>
                  </a:lnTo>
                  <a:lnTo>
                    <a:pt x="3" y="0"/>
                  </a:lnTo>
                  <a:lnTo>
                    <a:pt x="5" y="0"/>
                  </a:lnTo>
                  <a:lnTo>
                    <a:pt x="8" y="0"/>
                  </a:lnTo>
                  <a:lnTo>
                    <a:pt x="12" y="0"/>
                  </a:lnTo>
                  <a:lnTo>
                    <a:pt x="17" y="0"/>
                  </a:lnTo>
                  <a:lnTo>
                    <a:pt x="22" y="1"/>
                  </a:lnTo>
                  <a:lnTo>
                    <a:pt x="27" y="5"/>
                  </a:lnTo>
                  <a:lnTo>
                    <a:pt x="29" y="7"/>
                  </a:lnTo>
                  <a:lnTo>
                    <a:pt x="30" y="9"/>
                  </a:lnTo>
                  <a:lnTo>
                    <a:pt x="30" y="10"/>
                  </a:lnTo>
                  <a:lnTo>
                    <a:pt x="28" y="12"/>
                  </a:lnTo>
                  <a:lnTo>
                    <a:pt x="27" y="13"/>
                  </a:lnTo>
                  <a:lnTo>
                    <a:pt x="26" y="13"/>
                  </a:lnTo>
                  <a:lnTo>
                    <a:pt x="25" y="13"/>
                  </a:lnTo>
                  <a:lnTo>
                    <a:pt x="25" y="10"/>
                  </a:lnTo>
                  <a:lnTo>
                    <a:pt x="23" y="9"/>
                  </a:lnTo>
                  <a:lnTo>
                    <a:pt x="23" y="8"/>
                  </a:lnTo>
                  <a:lnTo>
                    <a:pt x="20" y="6"/>
                  </a:lnTo>
                  <a:lnTo>
                    <a:pt x="15" y="4"/>
                  </a:lnTo>
                  <a:lnTo>
                    <a:pt x="10" y="2"/>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67" name="Freeform 325"/>
            <p:cNvSpPr>
              <a:spLocks/>
            </p:cNvSpPr>
            <p:nvPr/>
          </p:nvSpPr>
          <p:spPr bwMode="auto">
            <a:xfrm flipH="1">
              <a:off x="2124" y="2350"/>
              <a:ext cx="10" cy="7"/>
            </a:xfrm>
            <a:custGeom>
              <a:avLst/>
              <a:gdLst>
                <a:gd name="T0" fmla="*/ 1 w 20"/>
                <a:gd name="T1" fmla="*/ 1 h 14"/>
                <a:gd name="T2" fmla="*/ 1 w 20"/>
                <a:gd name="T3" fmla="*/ 1 h 14"/>
                <a:gd name="T4" fmla="*/ 1 w 20"/>
                <a:gd name="T5" fmla="*/ 1 h 14"/>
                <a:gd name="T6" fmla="*/ 1 w 20"/>
                <a:gd name="T7" fmla="*/ 1 h 14"/>
                <a:gd name="T8" fmla="*/ 1 w 20"/>
                <a:gd name="T9" fmla="*/ 1 h 14"/>
                <a:gd name="T10" fmla="*/ 1 w 20"/>
                <a:gd name="T11" fmla="*/ 1 h 14"/>
                <a:gd name="T12" fmla="*/ 1 w 20"/>
                <a:gd name="T13" fmla="*/ 1 h 14"/>
                <a:gd name="T14" fmla="*/ 1 w 20"/>
                <a:gd name="T15" fmla="*/ 1 h 14"/>
                <a:gd name="T16" fmla="*/ 1 w 20"/>
                <a:gd name="T17" fmla="*/ 1 h 14"/>
                <a:gd name="T18" fmla="*/ 1 w 20"/>
                <a:gd name="T19" fmla="*/ 1 h 14"/>
                <a:gd name="T20" fmla="*/ 1 w 20"/>
                <a:gd name="T21" fmla="*/ 1 h 14"/>
                <a:gd name="T22" fmla="*/ 1 w 20"/>
                <a:gd name="T23" fmla="*/ 1 h 14"/>
                <a:gd name="T24" fmla="*/ 1 w 20"/>
                <a:gd name="T25" fmla="*/ 1 h 14"/>
                <a:gd name="T26" fmla="*/ 1 w 20"/>
                <a:gd name="T27" fmla="*/ 1 h 14"/>
                <a:gd name="T28" fmla="*/ 1 w 20"/>
                <a:gd name="T29" fmla="*/ 1 h 14"/>
                <a:gd name="T30" fmla="*/ 1 w 20"/>
                <a:gd name="T31" fmla="*/ 1 h 14"/>
                <a:gd name="T32" fmla="*/ 1 w 20"/>
                <a:gd name="T33" fmla="*/ 1 h 14"/>
                <a:gd name="T34" fmla="*/ 1 w 20"/>
                <a:gd name="T35" fmla="*/ 1 h 14"/>
                <a:gd name="T36" fmla="*/ 1 w 20"/>
                <a:gd name="T37" fmla="*/ 1 h 14"/>
                <a:gd name="T38" fmla="*/ 1 w 20"/>
                <a:gd name="T39" fmla="*/ 1 h 14"/>
                <a:gd name="T40" fmla="*/ 1 w 20"/>
                <a:gd name="T41" fmla="*/ 1 h 14"/>
                <a:gd name="T42" fmla="*/ 1 w 20"/>
                <a:gd name="T43" fmla="*/ 1 h 14"/>
                <a:gd name="T44" fmla="*/ 1 w 20"/>
                <a:gd name="T45" fmla="*/ 1 h 14"/>
                <a:gd name="T46" fmla="*/ 1 w 20"/>
                <a:gd name="T47" fmla="*/ 1 h 14"/>
                <a:gd name="T48" fmla="*/ 1 w 20"/>
                <a:gd name="T49" fmla="*/ 1 h 14"/>
                <a:gd name="T50" fmla="*/ 1 w 20"/>
                <a:gd name="T51" fmla="*/ 1 h 14"/>
                <a:gd name="T52" fmla="*/ 1 w 20"/>
                <a:gd name="T53" fmla="*/ 1 h 14"/>
                <a:gd name="T54" fmla="*/ 0 w 20"/>
                <a:gd name="T55" fmla="*/ 1 h 14"/>
                <a:gd name="T56" fmla="*/ 0 w 20"/>
                <a:gd name="T57" fmla="*/ 1 h 14"/>
                <a:gd name="T58" fmla="*/ 0 w 20"/>
                <a:gd name="T59" fmla="*/ 1 h 14"/>
                <a:gd name="T60" fmla="*/ 0 w 20"/>
                <a:gd name="T61" fmla="*/ 0 h 14"/>
                <a:gd name="T62" fmla="*/ 1 w 20"/>
                <a:gd name="T63" fmla="*/ 0 h 14"/>
                <a:gd name="T64" fmla="*/ 1 w 20"/>
                <a:gd name="T65" fmla="*/ 1 h 14"/>
                <a:gd name="T66" fmla="*/ 1 w 20"/>
                <a:gd name="T67" fmla="*/ 1 h 14"/>
                <a:gd name="T68" fmla="*/ 1 w 20"/>
                <a:gd name="T69" fmla="*/ 1 h 14"/>
                <a:gd name="T70" fmla="*/ 1 w 20"/>
                <a:gd name="T71" fmla="*/ 1 h 14"/>
                <a:gd name="T72" fmla="*/ 1 w 20"/>
                <a:gd name="T73" fmla="*/ 1 h 1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
                <a:gd name="T112" fmla="*/ 0 h 14"/>
                <a:gd name="T113" fmla="*/ 20 w 20"/>
                <a:gd name="T114" fmla="*/ 14 h 1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 h="14">
                  <a:moveTo>
                    <a:pt x="6" y="3"/>
                  </a:moveTo>
                  <a:lnTo>
                    <a:pt x="8" y="4"/>
                  </a:lnTo>
                  <a:lnTo>
                    <a:pt x="12" y="4"/>
                  </a:lnTo>
                  <a:lnTo>
                    <a:pt x="14" y="6"/>
                  </a:lnTo>
                  <a:lnTo>
                    <a:pt x="18" y="6"/>
                  </a:lnTo>
                  <a:lnTo>
                    <a:pt x="19" y="6"/>
                  </a:lnTo>
                  <a:lnTo>
                    <a:pt x="20" y="7"/>
                  </a:lnTo>
                  <a:lnTo>
                    <a:pt x="20" y="8"/>
                  </a:lnTo>
                  <a:lnTo>
                    <a:pt x="19" y="9"/>
                  </a:lnTo>
                  <a:lnTo>
                    <a:pt x="16" y="9"/>
                  </a:lnTo>
                  <a:lnTo>
                    <a:pt x="14" y="9"/>
                  </a:lnTo>
                  <a:lnTo>
                    <a:pt x="13" y="10"/>
                  </a:lnTo>
                  <a:lnTo>
                    <a:pt x="12" y="11"/>
                  </a:lnTo>
                  <a:lnTo>
                    <a:pt x="12" y="12"/>
                  </a:lnTo>
                  <a:lnTo>
                    <a:pt x="12" y="14"/>
                  </a:lnTo>
                  <a:lnTo>
                    <a:pt x="11" y="12"/>
                  </a:lnTo>
                  <a:lnTo>
                    <a:pt x="9" y="11"/>
                  </a:lnTo>
                  <a:lnTo>
                    <a:pt x="7" y="9"/>
                  </a:lnTo>
                  <a:lnTo>
                    <a:pt x="5" y="7"/>
                  </a:lnTo>
                  <a:lnTo>
                    <a:pt x="4" y="6"/>
                  </a:lnTo>
                  <a:lnTo>
                    <a:pt x="3" y="4"/>
                  </a:lnTo>
                  <a:lnTo>
                    <a:pt x="1" y="3"/>
                  </a:lnTo>
                  <a:lnTo>
                    <a:pt x="0" y="3"/>
                  </a:lnTo>
                  <a:lnTo>
                    <a:pt x="0" y="2"/>
                  </a:lnTo>
                  <a:lnTo>
                    <a:pt x="0" y="1"/>
                  </a:lnTo>
                  <a:lnTo>
                    <a:pt x="0" y="0"/>
                  </a:lnTo>
                  <a:lnTo>
                    <a:pt x="1" y="0"/>
                  </a:lnTo>
                  <a:lnTo>
                    <a:pt x="3" y="1"/>
                  </a:lnTo>
                  <a:lnTo>
                    <a:pt x="4" y="2"/>
                  </a:lnTo>
                  <a:lnTo>
                    <a:pt x="5" y="3"/>
                  </a:lnTo>
                  <a:lnTo>
                    <a:pt x="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68" name="Freeform 326"/>
            <p:cNvSpPr>
              <a:spLocks/>
            </p:cNvSpPr>
            <p:nvPr/>
          </p:nvSpPr>
          <p:spPr bwMode="auto">
            <a:xfrm flipH="1">
              <a:off x="2099" y="2286"/>
              <a:ext cx="97" cy="72"/>
            </a:xfrm>
            <a:custGeom>
              <a:avLst/>
              <a:gdLst>
                <a:gd name="T0" fmla="*/ 1 w 194"/>
                <a:gd name="T1" fmla="*/ 1 h 144"/>
                <a:gd name="T2" fmla="*/ 1 w 194"/>
                <a:gd name="T3" fmla="*/ 1 h 144"/>
                <a:gd name="T4" fmla="*/ 1 w 194"/>
                <a:gd name="T5" fmla="*/ 1 h 144"/>
                <a:gd name="T6" fmla="*/ 1 w 194"/>
                <a:gd name="T7" fmla="*/ 1 h 144"/>
                <a:gd name="T8" fmla="*/ 1 w 194"/>
                <a:gd name="T9" fmla="*/ 1 h 144"/>
                <a:gd name="T10" fmla="*/ 1 w 194"/>
                <a:gd name="T11" fmla="*/ 1 h 144"/>
                <a:gd name="T12" fmla="*/ 1 w 194"/>
                <a:gd name="T13" fmla="*/ 1 h 144"/>
                <a:gd name="T14" fmla="*/ 1 w 194"/>
                <a:gd name="T15" fmla="*/ 1 h 144"/>
                <a:gd name="T16" fmla="*/ 1 w 194"/>
                <a:gd name="T17" fmla="*/ 1 h 144"/>
                <a:gd name="T18" fmla="*/ 1 w 194"/>
                <a:gd name="T19" fmla="*/ 1 h 144"/>
                <a:gd name="T20" fmla="*/ 1 w 194"/>
                <a:gd name="T21" fmla="*/ 1 h 144"/>
                <a:gd name="T22" fmla="*/ 1 w 194"/>
                <a:gd name="T23" fmla="*/ 0 h 144"/>
                <a:gd name="T24" fmla="*/ 1 w 194"/>
                <a:gd name="T25" fmla="*/ 1 h 144"/>
                <a:gd name="T26" fmla="*/ 1 w 194"/>
                <a:gd name="T27" fmla="*/ 1 h 144"/>
                <a:gd name="T28" fmla="*/ 1 w 194"/>
                <a:gd name="T29" fmla="*/ 1 h 144"/>
                <a:gd name="T30" fmla="*/ 1 w 194"/>
                <a:gd name="T31" fmla="*/ 1 h 144"/>
                <a:gd name="T32" fmla="*/ 1 w 194"/>
                <a:gd name="T33" fmla="*/ 1 h 144"/>
                <a:gd name="T34" fmla="*/ 1 w 194"/>
                <a:gd name="T35" fmla="*/ 1 h 144"/>
                <a:gd name="T36" fmla="*/ 1 w 194"/>
                <a:gd name="T37" fmla="*/ 1 h 144"/>
                <a:gd name="T38" fmla="*/ 0 w 194"/>
                <a:gd name="T39" fmla="*/ 1 h 144"/>
                <a:gd name="T40" fmla="*/ 1 w 194"/>
                <a:gd name="T41" fmla="*/ 1 h 144"/>
                <a:gd name="T42" fmla="*/ 1 w 194"/>
                <a:gd name="T43" fmla="*/ 1 h 144"/>
                <a:gd name="T44" fmla="*/ 1 w 194"/>
                <a:gd name="T45" fmla="*/ 1 h 144"/>
                <a:gd name="T46" fmla="*/ 1 w 194"/>
                <a:gd name="T47" fmla="*/ 1 h 144"/>
                <a:gd name="T48" fmla="*/ 1 w 194"/>
                <a:gd name="T49" fmla="*/ 1 h 144"/>
                <a:gd name="T50" fmla="*/ 1 w 194"/>
                <a:gd name="T51" fmla="*/ 1 h 144"/>
                <a:gd name="T52" fmla="*/ 1 w 194"/>
                <a:gd name="T53" fmla="*/ 1 h 144"/>
                <a:gd name="T54" fmla="*/ 1 w 194"/>
                <a:gd name="T55" fmla="*/ 1 h 144"/>
                <a:gd name="T56" fmla="*/ 1 w 194"/>
                <a:gd name="T57" fmla="*/ 1 h 144"/>
                <a:gd name="T58" fmla="*/ 1 w 194"/>
                <a:gd name="T59" fmla="*/ 1 h 144"/>
                <a:gd name="T60" fmla="*/ 1 w 194"/>
                <a:gd name="T61" fmla="*/ 1 h 144"/>
                <a:gd name="T62" fmla="*/ 1 w 194"/>
                <a:gd name="T63" fmla="*/ 1 h 144"/>
                <a:gd name="T64" fmla="*/ 1 w 194"/>
                <a:gd name="T65" fmla="*/ 1 h 144"/>
                <a:gd name="T66" fmla="*/ 1 w 194"/>
                <a:gd name="T67" fmla="*/ 1 h 144"/>
                <a:gd name="T68" fmla="*/ 1 w 194"/>
                <a:gd name="T69" fmla="*/ 1 h 144"/>
                <a:gd name="T70" fmla="*/ 1 w 194"/>
                <a:gd name="T71" fmla="*/ 1 h 144"/>
                <a:gd name="T72" fmla="*/ 1 w 194"/>
                <a:gd name="T73" fmla="*/ 1 h 144"/>
                <a:gd name="T74" fmla="*/ 1 w 194"/>
                <a:gd name="T75" fmla="*/ 1 h 144"/>
                <a:gd name="T76" fmla="*/ 1 w 194"/>
                <a:gd name="T77" fmla="*/ 1 h 144"/>
                <a:gd name="T78" fmla="*/ 1 w 194"/>
                <a:gd name="T79" fmla="*/ 1 h 14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4"/>
                <a:gd name="T121" fmla="*/ 0 h 144"/>
                <a:gd name="T122" fmla="*/ 194 w 194"/>
                <a:gd name="T123" fmla="*/ 144 h 14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4" h="144">
                  <a:moveTo>
                    <a:pt x="177" y="116"/>
                  </a:moveTo>
                  <a:lnTo>
                    <a:pt x="182" y="116"/>
                  </a:lnTo>
                  <a:lnTo>
                    <a:pt x="185" y="112"/>
                  </a:lnTo>
                  <a:lnTo>
                    <a:pt x="189" y="107"/>
                  </a:lnTo>
                  <a:lnTo>
                    <a:pt x="191" y="101"/>
                  </a:lnTo>
                  <a:lnTo>
                    <a:pt x="192" y="93"/>
                  </a:lnTo>
                  <a:lnTo>
                    <a:pt x="194" y="83"/>
                  </a:lnTo>
                  <a:lnTo>
                    <a:pt x="192" y="73"/>
                  </a:lnTo>
                  <a:lnTo>
                    <a:pt x="190" y="64"/>
                  </a:lnTo>
                  <a:lnTo>
                    <a:pt x="184" y="58"/>
                  </a:lnTo>
                  <a:lnTo>
                    <a:pt x="177" y="52"/>
                  </a:lnTo>
                  <a:lnTo>
                    <a:pt x="168" y="46"/>
                  </a:lnTo>
                  <a:lnTo>
                    <a:pt x="161" y="40"/>
                  </a:lnTo>
                  <a:lnTo>
                    <a:pt x="158" y="37"/>
                  </a:lnTo>
                  <a:lnTo>
                    <a:pt x="152" y="32"/>
                  </a:lnTo>
                  <a:lnTo>
                    <a:pt x="146" y="26"/>
                  </a:lnTo>
                  <a:lnTo>
                    <a:pt x="141" y="20"/>
                  </a:lnTo>
                  <a:lnTo>
                    <a:pt x="134" y="14"/>
                  </a:lnTo>
                  <a:lnTo>
                    <a:pt x="127" y="9"/>
                  </a:lnTo>
                  <a:lnTo>
                    <a:pt x="121" y="6"/>
                  </a:lnTo>
                  <a:lnTo>
                    <a:pt x="115" y="3"/>
                  </a:lnTo>
                  <a:lnTo>
                    <a:pt x="108" y="2"/>
                  </a:lnTo>
                  <a:lnTo>
                    <a:pt x="102" y="0"/>
                  </a:lnTo>
                  <a:lnTo>
                    <a:pt x="98" y="0"/>
                  </a:lnTo>
                  <a:lnTo>
                    <a:pt x="94" y="0"/>
                  </a:lnTo>
                  <a:lnTo>
                    <a:pt x="91" y="1"/>
                  </a:lnTo>
                  <a:lnTo>
                    <a:pt x="83" y="3"/>
                  </a:lnTo>
                  <a:lnTo>
                    <a:pt x="75" y="6"/>
                  </a:lnTo>
                  <a:lnTo>
                    <a:pt x="64" y="9"/>
                  </a:lnTo>
                  <a:lnTo>
                    <a:pt x="54" y="14"/>
                  </a:lnTo>
                  <a:lnTo>
                    <a:pt x="45" y="17"/>
                  </a:lnTo>
                  <a:lnTo>
                    <a:pt x="38" y="22"/>
                  </a:lnTo>
                  <a:lnTo>
                    <a:pt x="33" y="25"/>
                  </a:lnTo>
                  <a:lnTo>
                    <a:pt x="28" y="35"/>
                  </a:lnTo>
                  <a:lnTo>
                    <a:pt x="22" y="46"/>
                  </a:lnTo>
                  <a:lnTo>
                    <a:pt x="15" y="59"/>
                  </a:lnTo>
                  <a:lnTo>
                    <a:pt x="10" y="71"/>
                  </a:lnTo>
                  <a:lnTo>
                    <a:pt x="5" y="84"/>
                  </a:lnTo>
                  <a:lnTo>
                    <a:pt x="1" y="96"/>
                  </a:lnTo>
                  <a:lnTo>
                    <a:pt x="0" y="105"/>
                  </a:lnTo>
                  <a:lnTo>
                    <a:pt x="0" y="109"/>
                  </a:lnTo>
                  <a:lnTo>
                    <a:pt x="1" y="117"/>
                  </a:lnTo>
                  <a:lnTo>
                    <a:pt x="3" y="125"/>
                  </a:lnTo>
                  <a:lnTo>
                    <a:pt x="5" y="134"/>
                  </a:lnTo>
                  <a:lnTo>
                    <a:pt x="7" y="138"/>
                  </a:lnTo>
                  <a:lnTo>
                    <a:pt x="9" y="139"/>
                  </a:lnTo>
                  <a:lnTo>
                    <a:pt x="11" y="140"/>
                  </a:lnTo>
                  <a:lnTo>
                    <a:pt x="16" y="143"/>
                  </a:lnTo>
                  <a:lnTo>
                    <a:pt x="21" y="144"/>
                  </a:lnTo>
                  <a:lnTo>
                    <a:pt x="26" y="144"/>
                  </a:lnTo>
                  <a:lnTo>
                    <a:pt x="32" y="144"/>
                  </a:lnTo>
                  <a:lnTo>
                    <a:pt x="38" y="144"/>
                  </a:lnTo>
                  <a:lnTo>
                    <a:pt x="45" y="143"/>
                  </a:lnTo>
                  <a:lnTo>
                    <a:pt x="43" y="135"/>
                  </a:lnTo>
                  <a:lnTo>
                    <a:pt x="43" y="124"/>
                  </a:lnTo>
                  <a:lnTo>
                    <a:pt x="45" y="115"/>
                  </a:lnTo>
                  <a:lnTo>
                    <a:pt x="48" y="107"/>
                  </a:lnTo>
                  <a:lnTo>
                    <a:pt x="56" y="108"/>
                  </a:lnTo>
                  <a:lnTo>
                    <a:pt x="62" y="112"/>
                  </a:lnTo>
                  <a:lnTo>
                    <a:pt x="66" y="114"/>
                  </a:lnTo>
                  <a:lnTo>
                    <a:pt x="68" y="117"/>
                  </a:lnTo>
                  <a:lnTo>
                    <a:pt x="74" y="115"/>
                  </a:lnTo>
                  <a:lnTo>
                    <a:pt x="79" y="114"/>
                  </a:lnTo>
                  <a:lnTo>
                    <a:pt x="85" y="113"/>
                  </a:lnTo>
                  <a:lnTo>
                    <a:pt x="90" y="112"/>
                  </a:lnTo>
                  <a:lnTo>
                    <a:pt x="93" y="112"/>
                  </a:lnTo>
                  <a:lnTo>
                    <a:pt x="98" y="110"/>
                  </a:lnTo>
                  <a:lnTo>
                    <a:pt x="102" y="109"/>
                  </a:lnTo>
                  <a:lnTo>
                    <a:pt x="107" y="107"/>
                  </a:lnTo>
                  <a:lnTo>
                    <a:pt x="114" y="102"/>
                  </a:lnTo>
                  <a:lnTo>
                    <a:pt x="123" y="99"/>
                  </a:lnTo>
                  <a:lnTo>
                    <a:pt x="132" y="97"/>
                  </a:lnTo>
                  <a:lnTo>
                    <a:pt x="139" y="98"/>
                  </a:lnTo>
                  <a:lnTo>
                    <a:pt x="146" y="102"/>
                  </a:lnTo>
                  <a:lnTo>
                    <a:pt x="154" y="108"/>
                  </a:lnTo>
                  <a:lnTo>
                    <a:pt x="164" y="113"/>
                  </a:lnTo>
                  <a:lnTo>
                    <a:pt x="169" y="115"/>
                  </a:lnTo>
                  <a:lnTo>
                    <a:pt x="173" y="115"/>
                  </a:lnTo>
                  <a:lnTo>
                    <a:pt x="175" y="115"/>
                  </a:lnTo>
                  <a:lnTo>
                    <a:pt x="175" y="116"/>
                  </a:lnTo>
                  <a:lnTo>
                    <a:pt x="177" y="116"/>
                  </a:lnTo>
                  <a:close/>
                </a:path>
              </a:pathLst>
            </a:custGeom>
            <a:solidFill>
              <a:srgbClr val="0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69" name="Freeform 327"/>
            <p:cNvSpPr>
              <a:spLocks/>
            </p:cNvSpPr>
            <p:nvPr/>
          </p:nvSpPr>
          <p:spPr bwMode="auto">
            <a:xfrm flipH="1">
              <a:off x="2163" y="2313"/>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1 h 20"/>
                <a:gd name="T18" fmla="*/ 0 w 20"/>
                <a:gd name="T19" fmla="*/ 0 h 20"/>
                <a:gd name="T20" fmla="*/ 0 w 20"/>
                <a:gd name="T21" fmla="*/ 0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4" y="17"/>
                  </a:moveTo>
                  <a:lnTo>
                    <a:pt x="7" y="20"/>
                  </a:lnTo>
                  <a:lnTo>
                    <a:pt x="10" y="20"/>
                  </a:lnTo>
                  <a:lnTo>
                    <a:pt x="14" y="18"/>
                  </a:lnTo>
                  <a:lnTo>
                    <a:pt x="17" y="16"/>
                  </a:lnTo>
                  <a:lnTo>
                    <a:pt x="20" y="13"/>
                  </a:lnTo>
                  <a:lnTo>
                    <a:pt x="20" y="9"/>
                  </a:lnTo>
                  <a:lnTo>
                    <a:pt x="18" y="6"/>
                  </a:lnTo>
                  <a:lnTo>
                    <a:pt x="16" y="2"/>
                  </a:lnTo>
                  <a:lnTo>
                    <a:pt x="13" y="0"/>
                  </a:lnTo>
                  <a:lnTo>
                    <a:pt x="9" y="0"/>
                  </a:lnTo>
                  <a:lnTo>
                    <a:pt x="6" y="1"/>
                  </a:lnTo>
                  <a:lnTo>
                    <a:pt x="2" y="3"/>
                  </a:lnTo>
                  <a:lnTo>
                    <a:pt x="0" y="7"/>
                  </a:lnTo>
                  <a:lnTo>
                    <a:pt x="0" y="10"/>
                  </a:lnTo>
                  <a:lnTo>
                    <a:pt x="1" y="14"/>
                  </a:lnTo>
                  <a:lnTo>
                    <a:pt x="4" y="17"/>
                  </a:lnTo>
                  <a:close/>
                </a:path>
              </a:pathLst>
            </a:custGeom>
            <a:solidFill>
              <a:srgbClr val="0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70" name="Freeform 328"/>
            <p:cNvSpPr>
              <a:spLocks/>
            </p:cNvSpPr>
            <p:nvPr/>
          </p:nvSpPr>
          <p:spPr bwMode="auto">
            <a:xfrm flipH="1">
              <a:off x="2170" y="2383"/>
              <a:ext cx="151" cy="280"/>
            </a:xfrm>
            <a:custGeom>
              <a:avLst/>
              <a:gdLst>
                <a:gd name="T0" fmla="*/ 1 w 302"/>
                <a:gd name="T1" fmla="*/ 0 h 562"/>
                <a:gd name="T2" fmla="*/ 1 w 302"/>
                <a:gd name="T3" fmla="*/ 0 h 562"/>
                <a:gd name="T4" fmla="*/ 1 w 302"/>
                <a:gd name="T5" fmla="*/ 0 h 562"/>
                <a:gd name="T6" fmla="*/ 1 w 302"/>
                <a:gd name="T7" fmla="*/ 0 h 562"/>
                <a:gd name="T8" fmla="*/ 1 w 302"/>
                <a:gd name="T9" fmla="*/ 0 h 562"/>
                <a:gd name="T10" fmla="*/ 1 w 302"/>
                <a:gd name="T11" fmla="*/ 0 h 562"/>
                <a:gd name="T12" fmla="*/ 1 w 302"/>
                <a:gd name="T13" fmla="*/ 0 h 562"/>
                <a:gd name="T14" fmla="*/ 1 w 302"/>
                <a:gd name="T15" fmla="*/ 0 h 562"/>
                <a:gd name="T16" fmla="*/ 1 w 302"/>
                <a:gd name="T17" fmla="*/ 0 h 562"/>
                <a:gd name="T18" fmla="*/ 1 w 302"/>
                <a:gd name="T19" fmla="*/ 0 h 562"/>
                <a:gd name="T20" fmla="*/ 1 w 302"/>
                <a:gd name="T21" fmla="*/ 0 h 562"/>
                <a:gd name="T22" fmla="*/ 1 w 302"/>
                <a:gd name="T23" fmla="*/ 0 h 562"/>
                <a:gd name="T24" fmla="*/ 1 w 302"/>
                <a:gd name="T25" fmla="*/ 0 h 562"/>
                <a:gd name="T26" fmla="*/ 1 w 302"/>
                <a:gd name="T27" fmla="*/ 0 h 562"/>
                <a:gd name="T28" fmla="*/ 1 w 302"/>
                <a:gd name="T29" fmla="*/ 0 h 562"/>
                <a:gd name="T30" fmla="*/ 1 w 302"/>
                <a:gd name="T31" fmla="*/ 0 h 562"/>
                <a:gd name="T32" fmla="*/ 1 w 302"/>
                <a:gd name="T33" fmla="*/ 0 h 562"/>
                <a:gd name="T34" fmla="*/ 1 w 302"/>
                <a:gd name="T35" fmla="*/ 0 h 562"/>
                <a:gd name="T36" fmla="*/ 1 w 302"/>
                <a:gd name="T37" fmla="*/ 0 h 562"/>
                <a:gd name="T38" fmla="*/ 1 w 302"/>
                <a:gd name="T39" fmla="*/ 0 h 562"/>
                <a:gd name="T40" fmla="*/ 1 w 302"/>
                <a:gd name="T41" fmla="*/ 0 h 562"/>
                <a:gd name="T42" fmla="*/ 1 w 302"/>
                <a:gd name="T43" fmla="*/ 0 h 562"/>
                <a:gd name="T44" fmla="*/ 1 w 302"/>
                <a:gd name="T45" fmla="*/ 0 h 562"/>
                <a:gd name="T46" fmla="*/ 1 w 302"/>
                <a:gd name="T47" fmla="*/ 0 h 562"/>
                <a:gd name="T48" fmla="*/ 1 w 302"/>
                <a:gd name="T49" fmla="*/ 0 h 562"/>
                <a:gd name="T50" fmla="*/ 1 w 302"/>
                <a:gd name="T51" fmla="*/ 0 h 562"/>
                <a:gd name="T52" fmla="*/ 1 w 302"/>
                <a:gd name="T53" fmla="*/ 0 h 562"/>
                <a:gd name="T54" fmla="*/ 1 w 302"/>
                <a:gd name="T55" fmla="*/ 0 h 562"/>
                <a:gd name="T56" fmla="*/ 1 w 302"/>
                <a:gd name="T57" fmla="*/ 0 h 562"/>
                <a:gd name="T58" fmla="*/ 1 w 302"/>
                <a:gd name="T59" fmla="*/ 0 h 562"/>
                <a:gd name="T60" fmla="*/ 1 w 302"/>
                <a:gd name="T61" fmla="*/ 0 h 562"/>
                <a:gd name="T62" fmla="*/ 1 w 302"/>
                <a:gd name="T63" fmla="*/ 0 h 562"/>
                <a:gd name="T64" fmla="*/ 1 w 302"/>
                <a:gd name="T65" fmla="*/ 0 h 562"/>
                <a:gd name="T66" fmla="*/ 1 w 302"/>
                <a:gd name="T67" fmla="*/ 0 h 562"/>
                <a:gd name="T68" fmla="*/ 1 w 302"/>
                <a:gd name="T69" fmla="*/ 0 h 562"/>
                <a:gd name="T70" fmla="*/ 1 w 302"/>
                <a:gd name="T71" fmla="*/ 0 h 562"/>
                <a:gd name="T72" fmla="*/ 1 w 302"/>
                <a:gd name="T73" fmla="*/ 0 h 562"/>
                <a:gd name="T74" fmla="*/ 1 w 302"/>
                <a:gd name="T75" fmla="*/ 0 h 562"/>
                <a:gd name="T76" fmla="*/ 1 w 302"/>
                <a:gd name="T77" fmla="*/ 0 h 562"/>
                <a:gd name="T78" fmla="*/ 1 w 302"/>
                <a:gd name="T79" fmla="*/ 0 h 562"/>
                <a:gd name="T80" fmla="*/ 1 w 302"/>
                <a:gd name="T81" fmla="*/ 0 h 562"/>
                <a:gd name="T82" fmla="*/ 0 w 302"/>
                <a:gd name="T83" fmla="*/ 0 h 56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02"/>
                <a:gd name="T127" fmla="*/ 0 h 562"/>
                <a:gd name="T128" fmla="*/ 302 w 302"/>
                <a:gd name="T129" fmla="*/ 562 h 56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02" h="562">
                  <a:moveTo>
                    <a:pt x="2" y="442"/>
                  </a:moveTo>
                  <a:lnTo>
                    <a:pt x="10" y="425"/>
                  </a:lnTo>
                  <a:lnTo>
                    <a:pt x="21" y="407"/>
                  </a:lnTo>
                  <a:lnTo>
                    <a:pt x="32" y="389"/>
                  </a:lnTo>
                  <a:lnTo>
                    <a:pt x="44" y="373"/>
                  </a:lnTo>
                  <a:lnTo>
                    <a:pt x="55" y="358"/>
                  </a:lnTo>
                  <a:lnTo>
                    <a:pt x="66" y="346"/>
                  </a:lnTo>
                  <a:lnTo>
                    <a:pt x="75" y="335"/>
                  </a:lnTo>
                  <a:lnTo>
                    <a:pt x="80" y="327"/>
                  </a:lnTo>
                  <a:lnTo>
                    <a:pt x="87" y="316"/>
                  </a:lnTo>
                  <a:lnTo>
                    <a:pt x="93" y="304"/>
                  </a:lnTo>
                  <a:lnTo>
                    <a:pt x="97" y="295"/>
                  </a:lnTo>
                  <a:lnTo>
                    <a:pt x="99" y="288"/>
                  </a:lnTo>
                  <a:lnTo>
                    <a:pt x="101" y="276"/>
                  </a:lnTo>
                  <a:lnTo>
                    <a:pt x="106" y="257"/>
                  </a:lnTo>
                  <a:lnTo>
                    <a:pt x="109" y="236"/>
                  </a:lnTo>
                  <a:lnTo>
                    <a:pt x="112" y="221"/>
                  </a:lnTo>
                  <a:lnTo>
                    <a:pt x="112" y="205"/>
                  </a:lnTo>
                  <a:lnTo>
                    <a:pt x="112" y="177"/>
                  </a:lnTo>
                  <a:lnTo>
                    <a:pt x="115" y="144"/>
                  </a:lnTo>
                  <a:lnTo>
                    <a:pt x="125" y="107"/>
                  </a:lnTo>
                  <a:lnTo>
                    <a:pt x="138" y="83"/>
                  </a:lnTo>
                  <a:lnTo>
                    <a:pt x="155" y="60"/>
                  </a:lnTo>
                  <a:lnTo>
                    <a:pt x="175" y="40"/>
                  </a:lnTo>
                  <a:lnTo>
                    <a:pt x="196" y="24"/>
                  </a:lnTo>
                  <a:lnTo>
                    <a:pt x="216" y="12"/>
                  </a:lnTo>
                  <a:lnTo>
                    <a:pt x="236" y="4"/>
                  </a:lnTo>
                  <a:lnTo>
                    <a:pt x="253" y="0"/>
                  </a:lnTo>
                  <a:lnTo>
                    <a:pt x="267" y="3"/>
                  </a:lnTo>
                  <a:lnTo>
                    <a:pt x="277" y="12"/>
                  </a:lnTo>
                  <a:lnTo>
                    <a:pt x="283" y="28"/>
                  </a:lnTo>
                  <a:lnTo>
                    <a:pt x="286" y="45"/>
                  </a:lnTo>
                  <a:lnTo>
                    <a:pt x="286" y="60"/>
                  </a:lnTo>
                  <a:lnTo>
                    <a:pt x="287" y="75"/>
                  </a:lnTo>
                  <a:lnTo>
                    <a:pt x="289" y="92"/>
                  </a:lnTo>
                  <a:lnTo>
                    <a:pt x="294" y="111"/>
                  </a:lnTo>
                  <a:lnTo>
                    <a:pt x="298" y="127"/>
                  </a:lnTo>
                  <a:lnTo>
                    <a:pt x="301" y="144"/>
                  </a:lnTo>
                  <a:lnTo>
                    <a:pt x="302" y="165"/>
                  </a:lnTo>
                  <a:lnTo>
                    <a:pt x="301" y="186"/>
                  </a:lnTo>
                  <a:lnTo>
                    <a:pt x="299" y="204"/>
                  </a:lnTo>
                  <a:lnTo>
                    <a:pt x="296" y="219"/>
                  </a:lnTo>
                  <a:lnTo>
                    <a:pt x="289" y="233"/>
                  </a:lnTo>
                  <a:lnTo>
                    <a:pt x="282" y="245"/>
                  </a:lnTo>
                  <a:lnTo>
                    <a:pt x="276" y="252"/>
                  </a:lnTo>
                  <a:lnTo>
                    <a:pt x="273" y="259"/>
                  </a:lnTo>
                  <a:lnTo>
                    <a:pt x="269" y="270"/>
                  </a:lnTo>
                  <a:lnTo>
                    <a:pt x="267" y="281"/>
                  </a:lnTo>
                  <a:lnTo>
                    <a:pt x="265" y="291"/>
                  </a:lnTo>
                  <a:lnTo>
                    <a:pt x="261" y="303"/>
                  </a:lnTo>
                  <a:lnTo>
                    <a:pt x="254" y="316"/>
                  </a:lnTo>
                  <a:lnTo>
                    <a:pt x="248" y="328"/>
                  </a:lnTo>
                  <a:lnTo>
                    <a:pt x="241" y="339"/>
                  </a:lnTo>
                  <a:lnTo>
                    <a:pt x="236" y="351"/>
                  </a:lnTo>
                  <a:lnTo>
                    <a:pt x="230" y="369"/>
                  </a:lnTo>
                  <a:lnTo>
                    <a:pt x="226" y="389"/>
                  </a:lnTo>
                  <a:lnTo>
                    <a:pt x="222" y="407"/>
                  </a:lnTo>
                  <a:lnTo>
                    <a:pt x="218" y="421"/>
                  </a:lnTo>
                  <a:lnTo>
                    <a:pt x="212" y="436"/>
                  </a:lnTo>
                  <a:lnTo>
                    <a:pt x="206" y="449"/>
                  </a:lnTo>
                  <a:lnTo>
                    <a:pt x="200" y="458"/>
                  </a:lnTo>
                  <a:lnTo>
                    <a:pt x="197" y="465"/>
                  </a:lnTo>
                  <a:lnTo>
                    <a:pt x="192" y="477"/>
                  </a:lnTo>
                  <a:lnTo>
                    <a:pt x="186" y="489"/>
                  </a:lnTo>
                  <a:lnTo>
                    <a:pt x="178" y="504"/>
                  </a:lnTo>
                  <a:lnTo>
                    <a:pt x="169" y="519"/>
                  </a:lnTo>
                  <a:lnTo>
                    <a:pt x="158" y="534"/>
                  </a:lnTo>
                  <a:lnTo>
                    <a:pt x="144" y="547"/>
                  </a:lnTo>
                  <a:lnTo>
                    <a:pt x="127" y="556"/>
                  </a:lnTo>
                  <a:lnTo>
                    <a:pt x="117" y="560"/>
                  </a:lnTo>
                  <a:lnTo>
                    <a:pt x="108" y="561"/>
                  </a:lnTo>
                  <a:lnTo>
                    <a:pt x="97" y="562"/>
                  </a:lnTo>
                  <a:lnTo>
                    <a:pt x="84" y="561"/>
                  </a:lnTo>
                  <a:lnTo>
                    <a:pt x="71" y="558"/>
                  </a:lnTo>
                  <a:lnTo>
                    <a:pt x="57" y="554"/>
                  </a:lnTo>
                  <a:lnTo>
                    <a:pt x="44" y="546"/>
                  </a:lnTo>
                  <a:lnTo>
                    <a:pt x="31" y="535"/>
                  </a:lnTo>
                  <a:lnTo>
                    <a:pt x="23" y="526"/>
                  </a:lnTo>
                  <a:lnTo>
                    <a:pt x="15" y="515"/>
                  </a:lnTo>
                  <a:lnTo>
                    <a:pt x="9" y="502"/>
                  </a:lnTo>
                  <a:lnTo>
                    <a:pt x="4" y="488"/>
                  </a:lnTo>
                  <a:lnTo>
                    <a:pt x="1" y="476"/>
                  </a:lnTo>
                  <a:lnTo>
                    <a:pt x="0" y="463"/>
                  </a:lnTo>
                  <a:lnTo>
                    <a:pt x="0" y="451"/>
                  </a:lnTo>
                  <a:lnTo>
                    <a:pt x="2" y="442"/>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71" name="Freeform 329"/>
            <p:cNvSpPr>
              <a:spLocks/>
            </p:cNvSpPr>
            <p:nvPr/>
          </p:nvSpPr>
          <p:spPr bwMode="auto">
            <a:xfrm flipH="1">
              <a:off x="2186" y="2388"/>
              <a:ext cx="10" cy="10"/>
            </a:xfrm>
            <a:custGeom>
              <a:avLst/>
              <a:gdLst>
                <a:gd name="T0" fmla="*/ 1 w 19"/>
                <a:gd name="T1" fmla="*/ 1 h 19"/>
                <a:gd name="T2" fmla="*/ 1 w 19"/>
                <a:gd name="T3" fmla="*/ 1 h 19"/>
                <a:gd name="T4" fmla="*/ 1 w 19"/>
                <a:gd name="T5" fmla="*/ 1 h 19"/>
                <a:gd name="T6" fmla="*/ 1 w 19"/>
                <a:gd name="T7" fmla="*/ 1 h 19"/>
                <a:gd name="T8" fmla="*/ 1 w 19"/>
                <a:gd name="T9" fmla="*/ 1 h 19"/>
                <a:gd name="T10" fmla="*/ 1 w 19"/>
                <a:gd name="T11" fmla="*/ 1 h 19"/>
                <a:gd name="T12" fmla="*/ 1 w 19"/>
                <a:gd name="T13" fmla="*/ 1 h 19"/>
                <a:gd name="T14" fmla="*/ 1 w 19"/>
                <a:gd name="T15" fmla="*/ 1 h 19"/>
                <a:gd name="T16" fmla="*/ 1 w 19"/>
                <a:gd name="T17" fmla="*/ 1 h 19"/>
                <a:gd name="T18" fmla="*/ 1 w 19"/>
                <a:gd name="T19" fmla="*/ 0 h 19"/>
                <a:gd name="T20" fmla="*/ 1 w 19"/>
                <a:gd name="T21" fmla="*/ 1 h 19"/>
                <a:gd name="T22" fmla="*/ 1 w 19"/>
                <a:gd name="T23" fmla="*/ 1 h 19"/>
                <a:gd name="T24" fmla="*/ 1 w 19"/>
                <a:gd name="T25" fmla="*/ 1 h 19"/>
                <a:gd name="T26" fmla="*/ 0 w 19"/>
                <a:gd name="T27" fmla="*/ 1 h 19"/>
                <a:gd name="T28" fmla="*/ 1 w 19"/>
                <a:gd name="T29" fmla="*/ 1 h 19"/>
                <a:gd name="T30" fmla="*/ 1 w 19"/>
                <a:gd name="T31" fmla="*/ 1 h 19"/>
                <a:gd name="T32" fmla="*/ 1 w 19"/>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9"/>
                <a:gd name="T53" fmla="*/ 19 w 1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9">
                  <a:moveTo>
                    <a:pt x="6" y="18"/>
                  </a:moveTo>
                  <a:lnTo>
                    <a:pt x="9" y="19"/>
                  </a:lnTo>
                  <a:lnTo>
                    <a:pt x="12" y="18"/>
                  </a:lnTo>
                  <a:lnTo>
                    <a:pt x="16" y="17"/>
                  </a:lnTo>
                  <a:lnTo>
                    <a:pt x="18" y="14"/>
                  </a:lnTo>
                  <a:lnTo>
                    <a:pt x="19" y="10"/>
                  </a:lnTo>
                  <a:lnTo>
                    <a:pt x="18" y="7"/>
                  </a:lnTo>
                  <a:lnTo>
                    <a:pt x="17" y="3"/>
                  </a:lnTo>
                  <a:lnTo>
                    <a:pt x="14" y="1"/>
                  </a:lnTo>
                  <a:lnTo>
                    <a:pt x="9" y="0"/>
                  </a:lnTo>
                  <a:lnTo>
                    <a:pt x="6" y="1"/>
                  </a:lnTo>
                  <a:lnTo>
                    <a:pt x="2" y="2"/>
                  </a:lnTo>
                  <a:lnTo>
                    <a:pt x="1" y="5"/>
                  </a:lnTo>
                  <a:lnTo>
                    <a:pt x="0" y="10"/>
                  </a:lnTo>
                  <a:lnTo>
                    <a:pt x="1" y="14"/>
                  </a:lnTo>
                  <a:lnTo>
                    <a:pt x="2" y="17"/>
                  </a:lnTo>
                  <a:lnTo>
                    <a:pt x="6"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72" name="Freeform 330"/>
            <p:cNvSpPr>
              <a:spLocks/>
            </p:cNvSpPr>
            <p:nvPr/>
          </p:nvSpPr>
          <p:spPr bwMode="auto">
            <a:xfrm flipH="1">
              <a:off x="2202" y="2422"/>
              <a:ext cx="10" cy="10"/>
            </a:xfrm>
            <a:custGeom>
              <a:avLst/>
              <a:gdLst>
                <a:gd name="T0" fmla="*/ 1 w 19"/>
                <a:gd name="T1" fmla="*/ 1 h 20"/>
                <a:gd name="T2" fmla="*/ 1 w 19"/>
                <a:gd name="T3" fmla="*/ 1 h 20"/>
                <a:gd name="T4" fmla="*/ 1 w 19"/>
                <a:gd name="T5" fmla="*/ 1 h 20"/>
                <a:gd name="T6" fmla="*/ 1 w 19"/>
                <a:gd name="T7" fmla="*/ 1 h 20"/>
                <a:gd name="T8" fmla="*/ 1 w 19"/>
                <a:gd name="T9" fmla="*/ 1 h 20"/>
                <a:gd name="T10" fmla="*/ 1 w 19"/>
                <a:gd name="T11" fmla="*/ 1 h 20"/>
                <a:gd name="T12" fmla="*/ 1 w 19"/>
                <a:gd name="T13" fmla="*/ 1 h 20"/>
                <a:gd name="T14" fmla="*/ 1 w 19"/>
                <a:gd name="T15" fmla="*/ 1 h 20"/>
                <a:gd name="T16" fmla="*/ 1 w 19"/>
                <a:gd name="T17" fmla="*/ 1 h 20"/>
                <a:gd name="T18" fmla="*/ 1 w 19"/>
                <a:gd name="T19" fmla="*/ 0 h 20"/>
                <a:gd name="T20" fmla="*/ 1 w 19"/>
                <a:gd name="T21" fmla="*/ 1 h 20"/>
                <a:gd name="T22" fmla="*/ 1 w 19"/>
                <a:gd name="T23" fmla="*/ 1 h 20"/>
                <a:gd name="T24" fmla="*/ 1 w 19"/>
                <a:gd name="T25" fmla="*/ 1 h 20"/>
                <a:gd name="T26" fmla="*/ 0 w 19"/>
                <a:gd name="T27" fmla="*/ 1 h 20"/>
                <a:gd name="T28" fmla="*/ 1 w 19"/>
                <a:gd name="T29" fmla="*/ 1 h 20"/>
                <a:gd name="T30" fmla="*/ 1 w 19"/>
                <a:gd name="T31" fmla="*/ 1 h 20"/>
                <a:gd name="T32" fmla="*/ 1 w 19"/>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5" y="20"/>
                  </a:moveTo>
                  <a:lnTo>
                    <a:pt x="10" y="20"/>
                  </a:lnTo>
                  <a:lnTo>
                    <a:pt x="14" y="19"/>
                  </a:lnTo>
                  <a:lnTo>
                    <a:pt x="17" y="18"/>
                  </a:lnTo>
                  <a:lnTo>
                    <a:pt x="18" y="14"/>
                  </a:lnTo>
                  <a:lnTo>
                    <a:pt x="19" y="11"/>
                  </a:lnTo>
                  <a:lnTo>
                    <a:pt x="18" y="7"/>
                  </a:lnTo>
                  <a:lnTo>
                    <a:pt x="17" y="4"/>
                  </a:lnTo>
                  <a:lnTo>
                    <a:pt x="14" y="2"/>
                  </a:lnTo>
                  <a:lnTo>
                    <a:pt x="10" y="0"/>
                  </a:lnTo>
                  <a:lnTo>
                    <a:pt x="7" y="2"/>
                  </a:lnTo>
                  <a:lnTo>
                    <a:pt x="3" y="4"/>
                  </a:lnTo>
                  <a:lnTo>
                    <a:pt x="1" y="7"/>
                  </a:lnTo>
                  <a:lnTo>
                    <a:pt x="0" y="11"/>
                  </a:lnTo>
                  <a:lnTo>
                    <a:pt x="1" y="14"/>
                  </a:lnTo>
                  <a:lnTo>
                    <a:pt x="2" y="18"/>
                  </a:lnTo>
                  <a:lnTo>
                    <a:pt x="5" y="2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73" name="Freeform 331"/>
            <p:cNvSpPr>
              <a:spLocks/>
            </p:cNvSpPr>
            <p:nvPr/>
          </p:nvSpPr>
          <p:spPr bwMode="auto">
            <a:xfrm flipH="1">
              <a:off x="2270" y="2627"/>
              <a:ext cx="10" cy="10"/>
            </a:xfrm>
            <a:custGeom>
              <a:avLst/>
              <a:gdLst>
                <a:gd name="T0" fmla="*/ 1 w 19"/>
                <a:gd name="T1" fmla="*/ 1 h 20"/>
                <a:gd name="T2" fmla="*/ 1 w 19"/>
                <a:gd name="T3" fmla="*/ 1 h 20"/>
                <a:gd name="T4" fmla="*/ 1 w 19"/>
                <a:gd name="T5" fmla="*/ 1 h 20"/>
                <a:gd name="T6" fmla="*/ 1 w 19"/>
                <a:gd name="T7" fmla="*/ 1 h 20"/>
                <a:gd name="T8" fmla="*/ 1 w 19"/>
                <a:gd name="T9" fmla="*/ 1 h 20"/>
                <a:gd name="T10" fmla="*/ 1 w 19"/>
                <a:gd name="T11" fmla="*/ 1 h 20"/>
                <a:gd name="T12" fmla="*/ 1 w 19"/>
                <a:gd name="T13" fmla="*/ 1 h 20"/>
                <a:gd name="T14" fmla="*/ 1 w 19"/>
                <a:gd name="T15" fmla="*/ 1 h 20"/>
                <a:gd name="T16" fmla="*/ 1 w 19"/>
                <a:gd name="T17" fmla="*/ 1 h 20"/>
                <a:gd name="T18" fmla="*/ 1 w 19"/>
                <a:gd name="T19" fmla="*/ 0 h 20"/>
                <a:gd name="T20" fmla="*/ 1 w 19"/>
                <a:gd name="T21" fmla="*/ 1 h 20"/>
                <a:gd name="T22" fmla="*/ 1 w 19"/>
                <a:gd name="T23" fmla="*/ 1 h 20"/>
                <a:gd name="T24" fmla="*/ 1 w 19"/>
                <a:gd name="T25" fmla="*/ 1 h 20"/>
                <a:gd name="T26" fmla="*/ 0 w 19"/>
                <a:gd name="T27" fmla="*/ 1 h 20"/>
                <a:gd name="T28" fmla="*/ 1 w 19"/>
                <a:gd name="T29" fmla="*/ 1 h 20"/>
                <a:gd name="T30" fmla="*/ 1 w 19"/>
                <a:gd name="T31" fmla="*/ 1 h 20"/>
                <a:gd name="T32" fmla="*/ 1 w 19"/>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7" y="19"/>
                  </a:moveTo>
                  <a:lnTo>
                    <a:pt x="10" y="20"/>
                  </a:lnTo>
                  <a:lnTo>
                    <a:pt x="14" y="19"/>
                  </a:lnTo>
                  <a:lnTo>
                    <a:pt x="17" y="18"/>
                  </a:lnTo>
                  <a:lnTo>
                    <a:pt x="19" y="14"/>
                  </a:lnTo>
                  <a:lnTo>
                    <a:pt x="19" y="10"/>
                  </a:lnTo>
                  <a:lnTo>
                    <a:pt x="18" y="6"/>
                  </a:lnTo>
                  <a:lnTo>
                    <a:pt x="17" y="3"/>
                  </a:lnTo>
                  <a:lnTo>
                    <a:pt x="14" y="2"/>
                  </a:lnTo>
                  <a:lnTo>
                    <a:pt x="10" y="0"/>
                  </a:lnTo>
                  <a:lnTo>
                    <a:pt x="7" y="2"/>
                  </a:lnTo>
                  <a:lnTo>
                    <a:pt x="3" y="3"/>
                  </a:lnTo>
                  <a:lnTo>
                    <a:pt x="1" y="6"/>
                  </a:lnTo>
                  <a:lnTo>
                    <a:pt x="0" y="10"/>
                  </a:lnTo>
                  <a:lnTo>
                    <a:pt x="1" y="13"/>
                  </a:lnTo>
                  <a:lnTo>
                    <a:pt x="3" y="17"/>
                  </a:lnTo>
                  <a:lnTo>
                    <a:pt x="7" y="19"/>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74" name="Freeform 332"/>
            <p:cNvSpPr>
              <a:spLocks/>
            </p:cNvSpPr>
            <p:nvPr/>
          </p:nvSpPr>
          <p:spPr bwMode="auto">
            <a:xfrm flipH="1">
              <a:off x="2201" y="2532"/>
              <a:ext cx="124" cy="138"/>
            </a:xfrm>
            <a:custGeom>
              <a:avLst/>
              <a:gdLst>
                <a:gd name="T0" fmla="*/ 1 w 248"/>
                <a:gd name="T1" fmla="*/ 0 h 277"/>
                <a:gd name="T2" fmla="*/ 1 w 248"/>
                <a:gd name="T3" fmla="*/ 0 h 277"/>
                <a:gd name="T4" fmla="*/ 1 w 248"/>
                <a:gd name="T5" fmla="*/ 0 h 277"/>
                <a:gd name="T6" fmla="*/ 1 w 248"/>
                <a:gd name="T7" fmla="*/ 0 h 277"/>
                <a:gd name="T8" fmla="*/ 1 w 248"/>
                <a:gd name="T9" fmla="*/ 0 h 277"/>
                <a:gd name="T10" fmla="*/ 1 w 248"/>
                <a:gd name="T11" fmla="*/ 0 h 277"/>
                <a:gd name="T12" fmla="*/ 1 w 248"/>
                <a:gd name="T13" fmla="*/ 0 h 277"/>
                <a:gd name="T14" fmla="*/ 1 w 248"/>
                <a:gd name="T15" fmla="*/ 0 h 277"/>
                <a:gd name="T16" fmla="*/ 1 w 248"/>
                <a:gd name="T17" fmla="*/ 0 h 277"/>
                <a:gd name="T18" fmla="*/ 1 w 248"/>
                <a:gd name="T19" fmla="*/ 0 h 277"/>
                <a:gd name="T20" fmla="*/ 1 w 248"/>
                <a:gd name="T21" fmla="*/ 0 h 277"/>
                <a:gd name="T22" fmla="*/ 1 w 248"/>
                <a:gd name="T23" fmla="*/ 0 h 277"/>
                <a:gd name="T24" fmla="*/ 1 w 248"/>
                <a:gd name="T25" fmla="*/ 0 h 277"/>
                <a:gd name="T26" fmla="*/ 1 w 248"/>
                <a:gd name="T27" fmla="*/ 0 h 277"/>
                <a:gd name="T28" fmla="*/ 1 w 248"/>
                <a:gd name="T29" fmla="*/ 0 h 277"/>
                <a:gd name="T30" fmla="*/ 1 w 248"/>
                <a:gd name="T31" fmla="*/ 0 h 277"/>
                <a:gd name="T32" fmla="*/ 1 w 248"/>
                <a:gd name="T33" fmla="*/ 0 h 277"/>
                <a:gd name="T34" fmla="*/ 1 w 248"/>
                <a:gd name="T35" fmla="*/ 0 h 277"/>
                <a:gd name="T36" fmla="*/ 1 w 248"/>
                <a:gd name="T37" fmla="*/ 0 h 277"/>
                <a:gd name="T38" fmla="*/ 1 w 248"/>
                <a:gd name="T39" fmla="*/ 0 h 277"/>
                <a:gd name="T40" fmla="*/ 1 w 248"/>
                <a:gd name="T41" fmla="*/ 0 h 277"/>
                <a:gd name="T42" fmla="*/ 1 w 248"/>
                <a:gd name="T43" fmla="*/ 0 h 277"/>
                <a:gd name="T44" fmla="*/ 1 w 248"/>
                <a:gd name="T45" fmla="*/ 0 h 277"/>
                <a:gd name="T46" fmla="*/ 1 w 248"/>
                <a:gd name="T47" fmla="*/ 0 h 277"/>
                <a:gd name="T48" fmla="*/ 1 w 248"/>
                <a:gd name="T49" fmla="*/ 0 h 277"/>
                <a:gd name="T50" fmla="*/ 1 w 248"/>
                <a:gd name="T51" fmla="*/ 0 h 277"/>
                <a:gd name="T52" fmla="*/ 1 w 248"/>
                <a:gd name="T53" fmla="*/ 0 h 277"/>
                <a:gd name="T54" fmla="*/ 1 w 248"/>
                <a:gd name="T55" fmla="*/ 0 h 277"/>
                <a:gd name="T56" fmla="*/ 1 w 248"/>
                <a:gd name="T57" fmla="*/ 0 h 277"/>
                <a:gd name="T58" fmla="*/ 1 w 248"/>
                <a:gd name="T59" fmla="*/ 0 h 277"/>
                <a:gd name="T60" fmla="*/ 1 w 248"/>
                <a:gd name="T61" fmla="*/ 0 h 277"/>
                <a:gd name="T62" fmla="*/ 1 w 248"/>
                <a:gd name="T63" fmla="*/ 0 h 277"/>
                <a:gd name="T64" fmla="*/ 1 w 248"/>
                <a:gd name="T65" fmla="*/ 0 h 277"/>
                <a:gd name="T66" fmla="*/ 1 w 248"/>
                <a:gd name="T67" fmla="*/ 0 h 277"/>
                <a:gd name="T68" fmla="*/ 1 w 248"/>
                <a:gd name="T69" fmla="*/ 0 h 277"/>
                <a:gd name="T70" fmla="*/ 1 w 248"/>
                <a:gd name="T71" fmla="*/ 0 h 277"/>
                <a:gd name="T72" fmla="*/ 1 w 248"/>
                <a:gd name="T73" fmla="*/ 0 h 277"/>
                <a:gd name="T74" fmla="*/ 1 w 248"/>
                <a:gd name="T75" fmla="*/ 0 h 277"/>
                <a:gd name="T76" fmla="*/ 1 w 248"/>
                <a:gd name="T77" fmla="*/ 0 h 277"/>
                <a:gd name="T78" fmla="*/ 1 w 248"/>
                <a:gd name="T79" fmla="*/ 0 h 277"/>
                <a:gd name="T80" fmla="*/ 1 w 248"/>
                <a:gd name="T81" fmla="*/ 0 h 277"/>
                <a:gd name="T82" fmla="*/ 1 w 248"/>
                <a:gd name="T83" fmla="*/ 0 h 27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48"/>
                <a:gd name="T127" fmla="*/ 0 h 277"/>
                <a:gd name="T128" fmla="*/ 248 w 248"/>
                <a:gd name="T129" fmla="*/ 277 h 27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48" h="277">
                  <a:moveTo>
                    <a:pt x="93" y="16"/>
                  </a:moveTo>
                  <a:lnTo>
                    <a:pt x="89" y="19"/>
                  </a:lnTo>
                  <a:lnTo>
                    <a:pt x="84" y="22"/>
                  </a:lnTo>
                  <a:lnTo>
                    <a:pt x="81" y="26"/>
                  </a:lnTo>
                  <a:lnTo>
                    <a:pt x="79" y="30"/>
                  </a:lnTo>
                  <a:lnTo>
                    <a:pt x="78" y="35"/>
                  </a:lnTo>
                  <a:lnTo>
                    <a:pt x="76" y="38"/>
                  </a:lnTo>
                  <a:lnTo>
                    <a:pt x="73" y="42"/>
                  </a:lnTo>
                  <a:lnTo>
                    <a:pt x="69" y="44"/>
                  </a:lnTo>
                  <a:lnTo>
                    <a:pt x="67" y="48"/>
                  </a:lnTo>
                  <a:lnTo>
                    <a:pt x="62" y="53"/>
                  </a:lnTo>
                  <a:lnTo>
                    <a:pt x="56" y="61"/>
                  </a:lnTo>
                  <a:lnTo>
                    <a:pt x="49" y="69"/>
                  </a:lnTo>
                  <a:lnTo>
                    <a:pt x="43" y="79"/>
                  </a:lnTo>
                  <a:lnTo>
                    <a:pt x="36" y="88"/>
                  </a:lnTo>
                  <a:lnTo>
                    <a:pt x="30" y="95"/>
                  </a:lnTo>
                  <a:lnTo>
                    <a:pt x="26" y="100"/>
                  </a:lnTo>
                  <a:lnTo>
                    <a:pt x="18" y="112"/>
                  </a:lnTo>
                  <a:lnTo>
                    <a:pt x="10" y="127"/>
                  </a:lnTo>
                  <a:lnTo>
                    <a:pt x="3" y="145"/>
                  </a:lnTo>
                  <a:lnTo>
                    <a:pt x="0" y="166"/>
                  </a:lnTo>
                  <a:lnTo>
                    <a:pt x="1" y="187"/>
                  </a:lnTo>
                  <a:lnTo>
                    <a:pt x="6" y="205"/>
                  </a:lnTo>
                  <a:lnTo>
                    <a:pt x="13" y="219"/>
                  </a:lnTo>
                  <a:lnTo>
                    <a:pt x="22" y="232"/>
                  </a:lnTo>
                  <a:lnTo>
                    <a:pt x="33" y="242"/>
                  </a:lnTo>
                  <a:lnTo>
                    <a:pt x="47" y="252"/>
                  </a:lnTo>
                  <a:lnTo>
                    <a:pt x="62" y="263"/>
                  </a:lnTo>
                  <a:lnTo>
                    <a:pt x="78" y="273"/>
                  </a:lnTo>
                  <a:lnTo>
                    <a:pt x="85" y="275"/>
                  </a:lnTo>
                  <a:lnTo>
                    <a:pt x="97" y="277"/>
                  </a:lnTo>
                  <a:lnTo>
                    <a:pt x="112" y="275"/>
                  </a:lnTo>
                  <a:lnTo>
                    <a:pt x="129" y="273"/>
                  </a:lnTo>
                  <a:lnTo>
                    <a:pt x="145" y="270"/>
                  </a:lnTo>
                  <a:lnTo>
                    <a:pt x="160" y="263"/>
                  </a:lnTo>
                  <a:lnTo>
                    <a:pt x="173" y="254"/>
                  </a:lnTo>
                  <a:lnTo>
                    <a:pt x="181" y="242"/>
                  </a:lnTo>
                  <a:lnTo>
                    <a:pt x="187" y="227"/>
                  </a:lnTo>
                  <a:lnTo>
                    <a:pt x="193" y="210"/>
                  </a:lnTo>
                  <a:lnTo>
                    <a:pt x="202" y="190"/>
                  </a:lnTo>
                  <a:lnTo>
                    <a:pt x="210" y="172"/>
                  </a:lnTo>
                  <a:lnTo>
                    <a:pt x="218" y="153"/>
                  </a:lnTo>
                  <a:lnTo>
                    <a:pt x="225" y="137"/>
                  </a:lnTo>
                  <a:lnTo>
                    <a:pt x="230" y="125"/>
                  </a:lnTo>
                  <a:lnTo>
                    <a:pt x="235" y="117"/>
                  </a:lnTo>
                  <a:lnTo>
                    <a:pt x="240" y="104"/>
                  </a:lnTo>
                  <a:lnTo>
                    <a:pt x="242" y="90"/>
                  </a:lnTo>
                  <a:lnTo>
                    <a:pt x="242" y="77"/>
                  </a:lnTo>
                  <a:lnTo>
                    <a:pt x="242" y="71"/>
                  </a:lnTo>
                  <a:lnTo>
                    <a:pt x="242" y="68"/>
                  </a:lnTo>
                  <a:lnTo>
                    <a:pt x="243" y="65"/>
                  </a:lnTo>
                  <a:lnTo>
                    <a:pt x="244" y="64"/>
                  </a:lnTo>
                  <a:lnTo>
                    <a:pt x="244" y="62"/>
                  </a:lnTo>
                  <a:lnTo>
                    <a:pt x="246" y="61"/>
                  </a:lnTo>
                  <a:lnTo>
                    <a:pt x="248" y="60"/>
                  </a:lnTo>
                  <a:lnTo>
                    <a:pt x="248" y="59"/>
                  </a:lnTo>
                  <a:lnTo>
                    <a:pt x="248" y="58"/>
                  </a:lnTo>
                  <a:lnTo>
                    <a:pt x="246" y="57"/>
                  </a:lnTo>
                  <a:lnTo>
                    <a:pt x="244" y="54"/>
                  </a:lnTo>
                  <a:lnTo>
                    <a:pt x="240" y="52"/>
                  </a:lnTo>
                  <a:lnTo>
                    <a:pt x="234" y="50"/>
                  </a:lnTo>
                  <a:lnTo>
                    <a:pt x="229" y="49"/>
                  </a:lnTo>
                  <a:lnTo>
                    <a:pt x="222" y="45"/>
                  </a:lnTo>
                  <a:lnTo>
                    <a:pt x="214" y="42"/>
                  </a:lnTo>
                  <a:lnTo>
                    <a:pt x="206" y="38"/>
                  </a:lnTo>
                  <a:lnTo>
                    <a:pt x="197" y="34"/>
                  </a:lnTo>
                  <a:lnTo>
                    <a:pt x="189" y="30"/>
                  </a:lnTo>
                  <a:lnTo>
                    <a:pt x="182" y="28"/>
                  </a:lnTo>
                  <a:lnTo>
                    <a:pt x="178" y="26"/>
                  </a:lnTo>
                  <a:lnTo>
                    <a:pt x="174" y="23"/>
                  </a:lnTo>
                  <a:lnTo>
                    <a:pt x="164" y="20"/>
                  </a:lnTo>
                  <a:lnTo>
                    <a:pt x="152" y="15"/>
                  </a:lnTo>
                  <a:lnTo>
                    <a:pt x="138" y="11"/>
                  </a:lnTo>
                  <a:lnTo>
                    <a:pt x="124" y="6"/>
                  </a:lnTo>
                  <a:lnTo>
                    <a:pt x="113" y="3"/>
                  </a:lnTo>
                  <a:lnTo>
                    <a:pt x="104" y="0"/>
                  </a:lnTo>
                  <a:lnTo>
                    <a:pt x="99" y="0"/>
                  </a:lnTo>
                  <a:lnTo>
                    <a:pt x="96" y="3"/>
                  </a:lnTo>
                  <a:lnTo>
                    <a:pt x="96" y="4"/>
                  </a:lnTo>
                  <a:lnTo>
                    <a:pt x="97" y="6"/>
                  </a:lnTo>
                  <a:lnTo>
                    <a:pt x="98" y="7"/>
                  </a:lnTo>
                  <a:lnTo>
                    <a:pt x="97" y="10"/>
                  </a:lnTo>
                  <a:lnTo>
                    <a:pt x="96" y="12"/>
                  </a:lnTo>
                  <a:lnTo>
                    <a:pt x="94" y="14"/>
                  </a:lnTo>
                  <a:lnTo>
                    <a:pt x="93" y="16"/>
                  </a:lnTo>
                  <a:close/>
                </a:path>
              </a:pathLst>
            </a:custGeom>
            <a:solidFill>
              <a:srgbClr val="00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75" name="Freeform 333"/>
            <p:cNvSpPr>
              <a:spLocks/>
            </p:cNvSpPr>
            <p:nvPr/>
          </p:nvSpPr>
          <p:spPr bwMode="auto">
            <a:xfrm flipH="1">
              <a:off x="2164" y="2361"/>
              <a:ext cx="120" cy="201"/>
            </a:xfrm>
            <a:custGeom>
              <a:avLst/>
              <a:gdLst>
                <a:gd name="T0" fmla="*/ 1 w 239"/>
                <a:gd name="T1" fmla="*/ 1 h 402"/>
                <a:gd name="T2" fmla="*/ 1 w 239"/>
                <a:gd name="T3" fmla="*/ 1 h 402"/>
                <a:gd name="T4" fmla="*/ 1 w 239"/>
                <a:gd name="T5" fmla="*/ 1 h 402"/>
                <a:gd name="T6" fmla="*/ 1 w 239"/>
                <a:gd name="T7" fmla="*/ 1 h 402"/>
                <a:gd name="T8" fmla="*/ 1 w 239"/>
                <a:gd name="T9" fmla="*/ 1 h 402"/>
                <a:gd name="T10" fmla="*/ 1 w 239"/>
                <a:gd name="T11" fmla="*/ 1 h 402"/>
                <a:gd name="T12" fmla="*/ 1 w 239"/>
                <a:gd name="T13" fmla="*/ 1 h 402"/>
                <a:gd name="T14" fmla="*/ 1 w 239"/>
                <a:gd name="T15" fmla="*/ 1 h 402"/>
                <a:gd name="T16" fmla="*/ 1 w 239"/>
                <a:gd name="T17" fmla="*/ 1 h 402"/>
                <a:gd name="T18" fmla="*/ 1 w 239"/>
                <a:gd name="T19" fmla="*/ 1 h 402"/>
                <a:gd name="T20" fmla="*/ 1 w 239"/>
                <a:gd name="T21" fmla="*/ 1 h 402"/>
                <a:gd name="T22" fmla="*/ 1 w 239"/>
                <a:gd name="T23" fmla="*/ 1 h 402"/>
                <a:gd name="T24" fmla="*/ 1 w 239"/>
                <a:gd name="T25" fmla="*/ 1 h 402"/>
                <a:gd name="T26" fmla="*/ 1 w 239"/>
                <a:gd name="T27" fmla="*/ 1 h 402"/>
                <a:gd name="T28" fmla="*/ 1 w 239"/>
                <a:gd name="T29" fmla="*/ 1 h 402"/>
                <a:gd name="T30" fmla="*/ 1 w 239"/>
                <a:gd name="T31" fmla="*/ 1 h 402"/>
                <a:gd name="T32" fmla="*/ 1 w 239"/>
                <a:gd name="T33" fmla="*/ 1 h 402"/>
                <a:gd name="T34" fmla="*/ 1 w 239"/>
                <a:gd name="T35" fmla="*/ 1 h 402"/>
                <a:gd name="T36" fmla="*/ 1 w 239"/>
                <a:gd name="T37" fmla="*/ 1 h 402"/>
                <a:gd name="T38" fmla="*/ 1 w 239"/>
                <a:gd name="T39" fmla="*/ 1 h 402"/>
                <a:gd name="T40" fmla="*/ 1 w 239"/>
                <a:gd name="T41" fmla="*/ 1 h 402"/>
                <a:gd name="T42" fmla="*/ 1 w 239"/>
                <a:gd name="T43" fmla="*/ 1 h 402"/>
                <a:gd name="T44" fmla="*/ 1 w 239"/>
                <a:gd name="T45" fmla="*/ 1 h 402"/>
                <a:gd name="T46" fmla="*/ 1 w 239"/>
                <a:gd name="T47" fmla="*/ 1 h 402"/>
                <a:gd name="T48" fmla="*/ 1 w 239"/>
                <a:gd name="T49" fmla="*/ 1 h 402"/>
                <a:gd name="T50" fmla="*/ 1 w 239"/>
                <a:gd name="T51" fmla="*/ 1 h 402"/>
                <a:gd name="T52" fmla="*/ 1 w 239"/>
                <a:gd name="T53" fmla="*/ 1 h 402"/>
                <a:gd name="T54" fmla="*/ 1 w 239"/>
                <a:gd name="T55" fmla="*/ 1 h 402"/>
                <a:gd name="T56" fmla="*/ 1 w 239"/>
                <a:gd name="T57" fmla="*/ 1 h 402"/>
                <a:gd name="T58" fmla="*/ 1 w 239"/>
                <a:gd name="T59" fmla="*/ 1 h 402"/>
                <a:gd name="T60" fmla="*/ 1 w 239"/>
                <a:gd name="T61" fmla="*/ 1 h 402"/>
                <a:gd name="T62" fmla="*/ 1 w 239"/>
                <a:gd name="T63" fmla="*/ 1 h 402"/>
                <a:gd name="T64" fmla="*/ 1 w 239"/>
                <a:gd name="T65" fmla="*/ 1 h 402"/>
                <a:gd name="T66" fmla="*/ 1 w 239"/>
                <a:gd name="T67" fmla="*/ 1 h 402"/>
                <a:gd name="T68" fmla="*/ 1 w 239"/>
                <a:gd name="T69" fmla="*/ 1 h 402"/>
                <a:gd name="T70" fmla="*/ 1 w 239"/>
                <a:gd name="T71" fmla="*/ 1 h 402"/>
                <a:gd name="T72" fmla="*/ 1 w 239"/>
                <a:gd name="T73" fmla="*/ 1 h 402"/>
                <a:gd name="T74" fmla="*/ 1 w 239"/>
                <a:gd name="T75" fmla="*/ 1 h 402"/>
                <a:gd name="T76" fmla="*/ 1 w 239"/>
                <a:gd name="T77" fmla="*/ 1 h 402"/>
                <a:gd name="T78" fmla="*/ 1 w 239"/>
                <a:gd name="T79" fmla="*/ 1 h 402"/>
                <a:gd name="T80" fmla="*/ 1 w 239"/>
                <a:gd name="T81" fmla="*/ 1 h 402"/>
                <a:gd name="T82" fmla="*/ 1 w 239"/>
                <a:gd name="T83" fmla="*/ 1 h 402"/>
                <a:gd name="T84" fmla="*/ 1 w 239"/>
                <a:gd name="T85" fmla="*/ 1 h 402"/>
                <a:gd name="T86" fmla="*/ 1 w 239"/>
                <a:gd name="T87" fmla="*/ 1 h 402"/>
                <a:gd name="T88" fmla="*/ 1 w 239"/>
                <a:gd name="T89" fmla="*/ 1 h 402"/>
                <a:gd name="T90" fmla="*/ 1 w 239"/>
                <a:gd name="T91" fmla="*/ 1 h 4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9"/>
                <a:gd name="T139" fmla="*/ 0 h 402"/>
                <a:gd name="T140" fmla="*/ 239 w 239"/>
                <a:gd name="T141" fmla="*/ 402 h 40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9" h="402">
                  <a:moveTo>
                    <a:pt x="17" y="342"/>
                  </a:moveTo>
                  <a:lnTo>
                    <a:pt x="22" y="342"/>
                  </a:lnTo>
                  <a:lnTo>
                    <a:pt x="31" y="345"/>
                  </a:lnTo>
                  <a:lnTo>
                    <a:pt x="42" y="348"/>
                  </a:lnTo>
                  <a:lnTo>
                    <a:pt x="56" y="353"/>
                  </a:lnTo>
                  <a:lnTo>
                    <a:pt x="70" y="357"/>
                  </a:lnTo>
                  <a:lnTo>
                    <a:pt x="82" y="362"/>
                  </a:lnTo>
                  <a:lnTo>
                    <a:pt x="92" y="365"/>
                  </a:lnTo>
                  <a:lnTo>
                    <a:pt x="96" y="368"/>
                  </a:lnTo>
                  <a:lnTo>
                    <a:pt x="100" y="370"/>
                  </a:lnTo>
                  <a:lnTo>
                    <a:pt x="107" y="372"/>
                  </a:lnTo>
                  <a:lnTo>
                    <a:pt x="115" y="376"/>
                  </a:lnTo>
                  <a:lnTo>
                    <a:pt x="124" y="380"/>
                  </a:lnTo>
                  <a:lnTo>
                    <a:pt x="132" y="384"/>
                  </a:lnTo>
                  <a:lnTo>
                    <a:pt x="140" y="387"/>
                  </a:lnTo>
                  <a:lnTo>
                    <a:pt x="147" y="391"/>
                  </a:lnTo>
                  <a:lnTo>
                    <a:pt x="152" y="392"/>
                  </a:lnTo>
                  <a:lnTo>
                    <a:pt x="158" y="394"/>
                  </a:lnTo>
                  <a:lnTo>
                    <a:pt x="162" y="396"/>
                  </a:lnTo>
                  <a:lnTo>
                    <a:pt x="164" y="399"/>
                  </a:lnTo>
                  <a:lnTo>
                    <a:pt x="166" y="400"/>
                  </a:lnTo>
                  <a:lnTo>
                    <a:pt x="170" y="402"/>
                  </a:lnTo>
                  <a:lnTo>
                    <a:pt x="174" y="401"/>
                  </a:lnTo>
                  <a:lnTo>
                    <a:pt x="177" y="398"/>
                  </a:lnTo>
                  <a:lnTo>
                    <a:pt x="181" y="391"/>
                  </a:lnTo>
                  <a:lnTo>
                    <a:pt x="186" y="376"/>
                  </a:lnTo>
                  <a:lnTo>
                    <a:pt x="194" y="352"/>
                  </a:lnTo>
                  <a:lnTo>
                    <a:pt x="204" y="329"/>
                  </a:lnTo>
                  <a:lnTo>
                    <a:pt x="211" y="312"/>
                  </a:lnTo>
                  <a:lnTo>
                    <a:pt x="216" y="300"/>
                  </a:lnTo>
                  <a:lnTo>
                    <a:pt x="222" y="279"/>
                  </a:lnTo>
                  <a:lnTo>
                    <a:pt x="227" y="259"/>
                  </a:lnTo>
                  <a:lnTo>
                    <a:pt x="229" y="247"/>
                  </a:lnTo>
                  <a:lnTo>
                    <a:pt x="231" y="236"/>
                  </a:lnTo>
                  <a:lnTo>
                    <a:pt x="235" y="225"/>
                  </a:lnTo>
                  <a:lnTo>
                    <a:pt x="238" y="213"/>
                  </a:lnTo>
                  <a:lnTo>
                    <a:pt x="239" y="204"/>
                  </a:lnTo>
                  <a:lnTo>
                    <a:pt x="237" y="193"/>
                  </a:lnTo>
                  <a:lnTo>
                    <a:pt x="235" y="178"/>
                  </a:lnTo>
                  <a:lnTo>
                    <a:pt x="232" y="164"/>
                  </a:lnTo>
                  <a:lnTo>
                    <a:pt x="232" y="154"/>
                  </a:lnTo>
                  <a:lnTo>
                    <a:pt x="234" y="144"/>
                  </a:lnTo>
                  <a:lnTo>
                    <a:pt x="236" y="132"/>
                  </a:lnTo>
                  <a:lnTo>
                    <a:pt x="238" y="122"/>
                  </a:lnTo>
                  <a:lnTo>
                    <a:pt x="239" y="118"/>
                  </a:lnTo>
                  <a:lnTo>
                    <a:pt x="234" y="114"/>
                  </a:lnTo>
                  <a:lnTo>
                    <a:pt x="229" y="111"/>
                  </a:lnTo>
                  <a:lnTo>
                    <a:pt x="226" y="108"/>
                  </a:lnTo>
                  <a:lnTo>
                    <a:pt x="224" y="105"/>
                  </a:lnTo>
                  <a:lnTo>
                    <a:pt x="227" y="103"/>
                  </a:lnTo>
                  <a:lnTo>
                    <a:pt x="231" y="101"/>
                  </a:lnTo>
                  <a:lnTo>
                    <a:pt x="236" y="99"/>
                  </a:lnTo>
                  <a:lnTo>
                    <a:pt x="238" y="98"/>
                  </a:lnTo>
                  <a:lnTo>
                    <a:pt x="235" y="79"/>
                  </a:lnTo>
                  <a:lnTo>
                    <a:pt x="226" y="60"/>
                  </a:lnTo>
                  <a:lnTo>
                    <a:pt x="215" y="45"/>
                  </a:lnTo>
                  <a:lnTo>
                    <a:pt x="205" y="35"/>
                  </a:lnTo>
                  <a:lnTo>
                    <a:pt x="200" y="30"/>
                  </a:lnTo>
                  <a:lnTo>
                    <a:pt x="194" y="25"/>
                  </a:lnTo>
                  <a:lnTo>
                    <a:pt x="189" y="19"/>
                  </a:lnTo>
                  <a:lnTo>
                    <a:pt x="183" y="13"/>
                  </a:lnTo>
                  <a:lnTo>
                    <a:pt x="177" y="9"/>
                  </a:lnTo>
                  <a:lnTo>
                    <a:pt x="173" y="4"/>
                  </a:lnTo>
                  <a:lnTo>
                    <a:pt x="169" y="2"/>
                  </a:lnTo>
                  <a:lnTo>
                    <a:pt x="168" y="0"/>
                  </a:lnTo>
                  <a:lnTo>
                    <a:pt x="163" y="7"/>
                  </a:lnTo>
                  <a:lnTo>
                    <a:pt x="155" y="22"/>
                  </a:lnTo>
                  <a:lnTo>
                    <a:pt x="147" y="36"/>
                  </a:lnTo>
                  <a:lnTo>
                    <a:pt x="145" y="44"/>
                  </a:lnTo>
                  <a:lnTo>
                    <a:pt x="145" y="47"/>
                  </a:lnTo>
                  <a:lnTo>
                    <a:pt x="145" y="49"/>
                  </a:lnTo>
                  <a:lnTo>
                    <a:pt x="143" y="52"/>
                  </a:lnTo>
                  <a:lnTo>
                    <a:pt x="138" y="56"/>
                  </a:lnTo>
                  <a:lnTo>
                    <a:pt x="120" y="66"/>
                  </a:lnTo>
                  <a:lnTo>
                    <a:pt x="102" y="78"/>
                  </a:lnTo>
                  <a:lnTo>
                    <a:pt x="86" y="91"/>
                  </a:lnTo>
                  <a:lnTo>
                    <a:pt x="72" y="106"/>
                  </a:lnTo>
                  <a:lnTo>
                    <a:pt x="60" y="124"/>
                  </a:lnTo>
                  <a:lnTo>
                    <a:pt x="50" y="142"/>
                  </a:lnTo>
                  <a:lnTo>
                    <a:pt x="42" y="162"/>
                  </a:lnTo>
                  <a:lnTo>
                    <a:pt x="37" y="182"/>
                  </a:lnTo>
                  <a:lnTo>
                    <a:pt x="34" y="200"/>
                  </a:lnTo>
                  <a:lnTo>
                    <a:pt x="29" y="228"/>
                  </a:lnTo>
                  <a:lnTo>
                    <a:pt x="23" y="257"/>
                  </a:lnTo>
                  <a:lnTo>
                    <a:pt x="17" y="276"/>
                  </a:lnTo>
                  <a:lnTo>
                    <a:pt x="11" y="287"/>
                  </a:lnTo>
                  <a:lnTo>
                    <a:pt x="5" y="301"/>
                  </a:lnTo>
                  <a:lnTo>
                    <a:pt x="1" y="314"/>
                  </a:lnTo>
                  <a:lnTo>
                    <a:pt x="0" y="323"/>
                  </a:lnTo>
                  <a:lnTo>
                    <a:pt x="1" y="329"/>
                  </a:lnTo>
                  <a:lnTo>
                    <a:pt x="4" y="334"/>
                  </a:lnTo>
                  <a:lnTo>
                    <a:pt x="10" y="339"/>
                  </a:lnTo>
                  <a:lnTo>
                    <a:pt x="17" y="342"/>
                  </a:lnTo>
                  <a:close/>
                </a:path>
              </a:pathLst>
            </a:custGeom>
            <a:solidFill>
              <a:srgbClr val="0066FF"/>
            </a:solidFill>
            <a:ln w="9525">
              <a:solidFill>
                <a:srgbClr val="0066FF"/>
              </a:solidFill>
              <a:round/>
              <a:headEnd/>
              <a:tailEnd/>
            </a:ln>
          </p:spPr>
          <p:txBody>
            <a:bodyPr/>
            <a:lstStyle/>
            <a:p>
              <a:endParaRPr lang="en-GB"/>
            </a:p>
          </p:txBody>
        </p:sp>
        <p:sp>
          <p:nvSpPr>
            <p:cNvPr id="40076" name="Freeform 334"/>
            <p:cNvSpPr>
              <a:spLocks/>
            </p:cNvSpPr>
            <p:nvPr/>
          </p:nvSpPr>
          <p:spPr bwMode="auto">
            <a:xfrm flipH="1">
              <a:off x="2246" y="2535"/>
              <a:ext cx="32" cy="15"/>
            </a:xfrm>
            <a:custGeom>
              <a:avLst/>
              <a:gdLst>
                <a:gd name="T0" fmla="*/ 0 w 65"/>
                <a:gd name="T1" fmla="*/ 1 h 30"/>
                <a:gd name="T2" fmla="*/ 0 w 65"/>
                <a:gd name="T3" fmla="*/ 1 h 30"/>
                <a:gd name="T4" fmla="*/ 0 w 65"/>
                <a:gd name="T5" fmla="*/ 1 h 30"/>
                <a:gd name="T6" fmla="*/ 0 w 65"/>
                <a:gd name="T7" fmla="*/ 1 h 30"/>
                <a:gd name="T8" fmla="*/ 0 w 65"/>
                <a:gd name="T9" fmla="*/ 0 h 30"/>
                <a:gd name="T10" fmla="*/ 0 w 65"/>
                <a:gd name="T11" fmla="*/ 1 h 30"/>
                <a:gd name="T12" fmla="*/ 0 w 65"/>
                <a:gd name="T13" fmla="*/ 1 h 30"/>
                <a:gd name="T14" fmla="*/ 0 w 65"/>
                <a:gd name="T15" fmla="*/ 1 h 30"/>
                <a:gd name="T16" fmla="*/ 0 w 65"/>
                <a:gd name="T17" fmla="*/ 1 h 30"/>
                <a:gd name="T18" fmla="*/ 0 w 65"/>
                <a:gd name="T19" fmla="*/ 1 h 30"/>
                <a:gd name="T20" fmla="*/ 0 w 65"/>
                <a:gd name="T21" fmla="*/ 1 h 30"/>
                <a:gd name="T22" fmla="*/ 0 w 65"/>
                <a:gd name="T23" fmla="*/ 1 h 30"/>
                <a:gd name="T24" fmla="*/ 0 w 65"/>
                <a:gd name="T25" fmla="*/ 1 h 30"/>
                <a:gd name="T26" fmla="*/ 0 w 65"/>
                <a:gd name="T27" fmla="*/ 1 h 30"/>
                <a:gd name="T28" fmla="*/ 0 w 65"/>
                <a:gd name="T29" fmla="*/ 1 h 30"/>
                <a:gd name="T30" fmla="*/ 0 w 65"/>
                <a:gd name="T31" fmla="*/ 1 h 30"/>
                <a:gd name="T32" fmla="*/ 0 w 65"/>
                <a:gd name="T33" fmla="*/ 1 h 30"/>
                <a:gd name="T34" fmla="*/ 0 w 65"/>
                <a:gd name="T35" fmla="*/ 1 h 30"/>
                <a:gd name="T36" fmla="*/ 0 w 65"/>
                <a:gd name="T37" fmla="*/ 1 h 30"/>
                <a:gd name="T38" fmla="*/ 0 w 65"/>
                <a:gd name="T39" fmla="*/ 1 h 30"/>
                <a:gd name="T40" fmla="*/ 0 w 65"/>
                <a:gd name="T41" fmla="*/ 1 h 30"/>
                <a:gd name="T42" fmla="*/ 0 w 65"/>
                <a:gd name="T43" fmla="*/ 1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5"/>
                <a:gd name="T67" fmla="*/ 0 h 30"/>
                <a:gd name="T68" fmla="*/ 65 w 65"/>
                <a:gd name="T69" fmla="*/ 30 h 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5" h="30">
                  <a:moveTo>
                    <a:pt x="0" y="9"/>
                  </a:moveTo>
                  <a:lnTo>
                    <a:pt x="1" y="7"/>
                  </a:lnTo>
                  <a:lnTo>
                    <a:pt x="3" y="5"/>
                  </a:lnTo>
                  <a:lnTo>
                    <a:pt x="4" y="3"/>
                  </a:lnTo>
                  <a:lnTo>
                    <a:pt x="5" y="0"/>
                  </a:lnTo>
                  <a:lnTo>
                    <a:pt x="9" y="1"/>
                  </a:lnTo>
                  <a:lnTo>
                    <a:pt x="15" y="3"/>
                  </a:lnTo>
                  <a:lnTo>
                    <a:pt x="22" y="4"/>
                  </a:lnTo>
                  <a:lnTo>
                    <a:pt x="30" y="6"/>
                  </a:lnTo>
                  <a:lnTo>
                    <a:pt x="38" y="8"/>
                  </a:lnTo>
                  <a:lnTo>
                    <a:pt x="47" y="12"/>
                  </a:lnTo>
                  <a:lnTo>
                    <a:pt x="57" y="15"/>
                  </a:lnTo>
                  <a:lnTo>
                    <a:pt x="65" y="20"/>
                  </a:lnTo>
                  <a:lnTo>
                    <a:pt x="61" y="30"/>
                  </a:lnTo>
                  <a:lnTo>
                    <a:pt x="54" y="27"/>
                  </a:lnTo>
                  <a:lnTo>
                    <a:pt x="47" y="24"/>
                  </a:lnTo>
                  <a:lnTo>
                    <a:pt x="39" y="21"/>
                  </a:lnTo>
                  <a:lnTo>
                    <a:pt x="31" y="18"/>
                  </a:lnTo>
                  <a:lnTo>
                    <a:pt x="23" y="15"/>
                  </a:lnTo>
                  <a:lnTo>
                    <a:pt x="15" y="13"/>
                  </a:lnTo>
                  <a:lnTo>
                    <a:pt x="8" y="11"/>
                  </a:lnTo>
                  <a:lnTo>
                    <a:pt x="0" y="9"/>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77" name="Freeform 335"/>
            <p:cNvSpPr>
              <a:spLocks/>
            </p:cNvSpPr>
            <p:nvPr/>
          </p:nvSpPr>
          <p:spPr bwMode="auto">
            <a:xfrm flipH="1">
              <a:off x="2202" y="2559"/>
              <a:ext cx="14" cy="8"/>
            </a:xfrm>
            <a:custGeom>
              <a:avLst/>
              <a:gdLst>
                <a:gd name="T0" fmla="*/ 1 w 26"/>
                <a:gd name="T1" fmla="*/ 0 h 17"/>
                <a:gd name="T2" fmla="*/ 1 w 26"/>
                <a:gd name="T3" fmla="*/ 0 h 17"/>
                <a:gd name="T4" fmla="*/ 1 w 26"/>
                <a:gd name="T5" fmla="*/ 0 h 17"/>
                <a:gd name="T6" fmla="*/ 1 w 26"/>
                <a:gd name="T7" fmla="*/ 0 h 17"/>
                <a:gd name="T8" fmla="*/ 1 w 26"/>
                <a:gd name="T9" fmla="*/ 0 h 17"/>
                <a:gd name="T10" fmla="*/ 1 w 26"/>
                <a:gd name="T11" fmla="*/ 0 h 17"/>
                <a:gd name="T12" fmla="*/ 1 w 26"/>
                <a:gd name="T13" fmla="*/ 0 h 17"/>
                <a:gd name="T14" fmla="*/ 1 w 26"/>
                <a:gd name="T15" fmla="*/ 0 h 17"/>
                <a:gd name="T16" fmla="*/ 1 w 26"/>
                <a:gd name="T17" fmla="*/ 0 h 17"/>
                <a:gd name="T18" fmla="*/ 0 w 26"/>
                <a:gd name="T19" fmla="*/ 0 h 17"/>
                <a:gd name="T20" fmla="*/ 1 w 26"/>
                <a:gd name="T21" fmla="*/ 0 h 17"/>
                <a:gd name="T22" fmla="*/ 1 w 26"/>
                <a:gd name="T23" fmla="*/ 0 h 17"/>
                <a:gd name="T24" fmla="*/ 1 w 26"/>
                <a:gd name="T25" fmla="*/ 0 h 17"/>
                <a:gd name="T26" fmla="*/ 1 w 26"/>
                <a:gd name="T27" fmla="*/ 0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
                <a:gd name="T43" fmla="*/ 0 h 17"/>
                <a:gd name="T44" fmla="*/ 26 w 26"/>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 h="17">
                  <a:moveTo>
                    <a:pt x="24" y="17"/>
                  </a:moveTo>
                  <a:lnTo>
                    <a:pt x="24" y="14"/>
                  </a:lnTo>
                  <a:lnTo>
                    <a:pt x="25" y="11"/>
                  </a:lnTo>
                  <a:lnTo>
                    <a:pt x="26" y="10"/>
                  </a:lnTo>
                  <a:lnTo>
                    <a:pt x="26" y="8"/>
                  </a:lnTo>
                  <a:lnTo>
                    <a:pt x="19" y="6"/>
                  </a:lnTo>
                  <a:lnTo>
                    <a:pt x="12" y="4"/>
                  </a:lnTo>
                  <a:lnTo>
                    <a:pt x="5" y="2"/>
                  </a:lnTo>
                  <a:lnTo>
                    <a:pt x="2" y="0"/>
                  </a:lnTo>
                  <a:lnTo>
                    <a:pt x="0" y="8"/>
                  </a:lnTo>
                  <a:lnTo>
                    <a:pt x="3" y="10"/>
                  </a:lnTo>
                  <a:lnTo>
                    <a:pt x="10" y="12"/>
                  </a:lnTo>
                  <a:lnTo>
                    <a:pt x="18" y="15"/>
                  </a:lnTo>
                  <a:lnTo>
                    <a:pt x="24" y="17"/>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78" name="Freeform 336"/>
            <p:cNvSpPr>
              <a:spLocks/>
            </p:cNvSpPr>
            <p:nvPr/>
          </p:nvSpPr>
          <p:spPr bwMode="auto">
            <a:xfrm flipH="1">
              <a:off x="2220" y="2547"/>
              <a:ext cx="22" cy="14"/>
            </a:xfrm>
            <a:custGeom>
              <a:avLst/>
              <a:gdLst>
                <a:gd name="T0" fmla="*/ 1 w 44"/>
                <a:gd name="T1" fmla="*/ 1 h 28"/>
                <a:gd name="T2" fmla="*/ 1 w 44"/>
                <a:gd name="T3" fmla="*/ 1 h 28"/>
                <a:gd name="T4" fmla="*/ 1 w 44"/>
                <a:gd name="T5" fmla="*/ 1 h 28"/>
                <a:gd name="T6" fmla="*/ 1 w 44"/>
                <a:gd name="T7" fmla="*/ 1 h 28"/>
                <a:gd name="T8" fmla="*/ 1 w 44"/>
                <a:gd name="T9" fmla="*/ 1 h 28"/>
                <a:gd name="T10" fmla="*/ 1 w 44"/>
                <a:gd name="T11" fmla="*/ 1 h 28"/>
                <a:gd name="T12" fmla="*/ 1 w 44"/>
                <a:gd name="T13" fmla="*/ 1 h 28"/>
                <a:gd name="T14" fmla="*/ 1 w 44"/>
                <a:gd name="T15" fmla="*/ 1 h 28"/>
                <a:gd name="T16" fmla="*/ 1 w 44"/>
                <a:gd name="T17" fmla="*/ 0 h 28"/>
                <a:gd name="T18" fmla="*/ 0 w 44"/>
                <a:gd name="T19" fmla="*/ 1 h 28"/>
                <a:gd name="T20" fmla="*/ 1 w 44"/>
                <a:gd name="T21" fmla="*/ 1 h 28"/>
                <a:gd name="T22" fmla="*/ 1 w 44"/>
                <a:gd name="T23" fmla="*/ 1 h 28"/>
                <a:gd name="T24" fmla="*/ 1 w 44"/>
                <a:gd name="T25" fmla="*/ 1 h 28"/>
                <a:gd name="T26" fmla="*/ 1 w 44"/>
                <a:gd name="T27" fmla="*/ 1 h 28"/>
                <a:gd name="T28" fmla="*/ 1 w 44"/>
                <a:gd name="T29" fmla="*/ 1 h 28"/>
                <a:gd name="T30" fmla="*/ 1 w 44"/>
                <a:gd name="T31" fmla="*/ 1 h 28"/>
                <a:gd name="T32" fmla="*/ 1 w 44"/>
                <a:gd name="T33" fmla="*/ 1 h 28"/>
                <a:gd name="T34" fmla="*/ 1 w 44"/>
                <a:gd name="T35" fmla="*/ 1 h 28"/>
                <a:gd name="T36" fmla="*/ 1 w 44"/>
                <a:gd name="T37" fmla="*/ 1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
                <a:gd name="T58" fmla="*/ 0 h 28"/>
                <a:gd name="T59" fmla="*/ 44 w 44"/>
                <a:gd name="T60" fmla="*/ 28 h 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 h="28">
                  <a:moveTo>
                    <a:pt x="44" y="19"/>
                  </a:moveTo>
                  <a:lnTo>
                    <a:pt x="40" y="18"/>
                  </a:lnTo>
                  <a:lnTo>
                    <a:pt x="36" y="15"/>
                  </a:lnTo>
                  <a:lnTo>
                    <a:pt x="30" y="13"/>
                  </a:lnTo>
                  <a:lnTo>
                    <a:pt x="23" y="10"/>
                  </a:lnTo>
                  <a:lnTo>
                    <a:pt x="16" y="6"/>
                  </a:lnTo>
                  <a:lnTo>
                    <a:pt x="10" y="4"/>
                  </a:lnTo>
                  <a:lnTo>
                    <a:pt x="6" y="2"/>
                  </a:lnTo>
                  <a:lnTo>
                    <a:pt x="3" y="0"/>
                  </a:lnTo>
                  <a:lnTo>
                    <a:pt x="0" y="11"/>
                  </a:lnTo>
                  <a:lnTo>
                    <a:pt x="4" y="12"/>
                  </a:lnTo>
                  <a:lnTo>
                    <a:pt x="9" y="14"/>
                  </a:lnTo>
                  <a:lnTo>
                    <a:pt x="16" y="18"/>
                  </a:lnTo>
                  <a:lnTo>
                    <a:pt x="22" y="20"/>
                  </a:lnTo>
                  <a:lnTo>
                    <a:pt x="29" y="23"/>
                  </a:lnTo>
                  <a:lnTo>
                    <a:pt x="33" y="26"/>
                  </a:lnTo>
                  <a:lnTo>
                    <a:pt x="38" y="27"/>
                  </a:lnTo>
                  <a:lnTo>
                    <a:pt x="41" y="28"/>
                  </a:lnTo>
                  <a:lnTo>
                    <a:pt x="44" y="19"/>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79" name="Freeform 337"/>
            <p:cNvSpPr>
              <a:spLocks/>
            </p:cNvSpPr>
            <p:nvPr/>
          </p:nvSpPr>
          <p:spPr bwMode="auto">
            <a:xfrm flipH="1">
              <a:off x="2050" y="2542"/>
              <a:ext cx="74" cy="26"/>
            </a:xfrm>
            <a:custGeom>
              <a:avLst/>
              <a:gdLst>
                <a:gd name="T0" fmla="*/ 0 w 147"/>
                <a:gd name="T1" fmla="*/ 0 h 53"/>
                <a:gd name="T2" fmla="*/ 1 w 147"/>
                <a:gd name="T3" fmla="*/ 0 h 53"/>
                <a:gd name="T4" fmla="*/ 1 w 147"/>
                <a:gd name="T5" fmla="*/ 0 h 53"/>
                <a:gd name="T6" fmla="*/ 1 w 147"/>
                <a:gd name="T7" fmla="*/ 0 h 53"/>
                <a:gd name="T8" fmla="*/ 1 w 147"/>
                <a:gd name="T9" fmla="*/ 0 h 53"/>
                <a:gd name="T10" fmla="*/ 1 w 147"/>
                <a:gd name="T11" fmla="*/ 0 h 53"/>
                <a:gd name="T12" fmla="*/ 1 w 147"/>
                <a:gd name="T13" fmla="*/ 0 h 53"/>
                <a:gd name="T14" fmla="*/ 1 w 147"/>
                <a:gd name="T15" fmla="*/ 0 h 53"/>
                <a:gd name="T16" fmla="*/ 1 w 147"/>
                <a:gd name="T17" fmla="*/ 0 h 53"/>
                <a:gd name="T18" fmla="*/ 1 w 147"/>
                <a:gd name="T19" fmla="*/ 0 h 53"/>
                <a:gd name="T20" fmla="*/ 1 w 147"/>
                <a:gd name="T21" fmla="*/ 0 h 53"/>
                <a:gd name="T22" fmla="*/ 1 w 147"/>
                <a:gd name="T23" fmla="*/ 0 h 53"/>
                <a:gd name="T24" fmla="*/ 1 w 147"/>
                <a:gd name="T25" fmla="*/ 0 h 53"/>
                <a:gd name="T26" fmla="*/ 1 w 147"/>
                <a:gd name="T27" fmla="*/ 0 h 53"/>
                <a:gd name="T28" fmla="*/ 1 w 147"/>
                <a:gd name="T29" fmla="*/ 0 h 53"/>
                <a:gd name="T30" fmla="*/ 1 w 147"/>
                <a:gd name="T31" fmla="*/ 0 h 53"/>
                <a:gd name="T32" fmla="*/ 1 w 147"/>
                <a:gd name="T33" fmla="*/ 0 h 53"/>
                <a:gd name="T34" fmla="*/ 1 w 147"/>
                <a:gd name="T35" fmla="*/ 0 h 53"/>
                <a:gd name="T36" fmla="*/ 1 w 147"/>
                <a:gd name="T37" fmla="*/ 0 h 53"/>
                <a:gd name="T38" fmla="*/ 1 w 147"/>
                <a:gd name="T39" fmla="*/ 0 h 53"/>
                <a:gd name="T40" fmla="*/ 1 w 147"/>
                <a:gd name="T41" fmla="*/ 0 h 53"/>
                <a:gd name="T42" fmla="*/ 1 w 147"/>
                <a:gd name="T43" fmla="*/ 0 h 53"/>
                <a:gd name="T44" fmla="*/ 1 w 147"/>
                <a:gd name="T45" fmla="*/ 0 h 53"/>
                <a:gd name="T46" fmla="*/ 1 w 147"/>
                <a:gd name="T47" fmla="*/ 0 h 53"/>
                <a:gd name="T48" fmla="*/ 1 w 147"/>
                <a:gd name="T49" fmla="*/ 0 h 53"/>
                <a:gd name="T50" fmla="*/ 1 w 147"/>
                <a:gd name="T51" fmla="*/ 0 h 53"/>
                <a:gd name="T52" fmla="*/ 1 w 147"/>
                <a:gd name="T53" fmla="*/ 0 h 53"/>
                <a:gd name="T54" fmla="*/ 1 w 147"/>
                <a:gd name="T55" fmla="*/ 0 h 53"/>
                <a:gd name="T56" fmla="*/ 1 w 147"/>
                <a:gd name="T57" fmla="*/ 0 h 53"/>
                <a:gd name="T58" fmla="*/ 1 w 147"/>
                <a:gd name="T59" fmla="*/ 0 h 53"/>
                <a:gd name="T60" fmla="*/ 1 w 147"/>
                <a:gd name="T61" fmla="*/ 0 h 53"/>
                <a:gd name="T62" fmla="*/ 1 w 147"/>
                <a:gd name="T63" fmla="*/ 0 h 53"/>
                <a:gd name="T64" fmla="*/ 1 w 147"/>
                <a:gd name="T65" fmla="*/ 0 h 53"/>
                <a:gd name="T66" fmla="*/ 1 w 147"/>
                <a:gd name="T67" fmla="*/ 0 h 53"/>
                <a:gd name="T68" fmla="*/ 1 w 147"/>
                <a:gd name="T69" fmla="*/ 0 h 53"/>
                <a:gd name="T70" fmla="*/ 1 w 147"/>
                <a:gd name="T71" fmla="*/ 0 h 53"/>
                <a:gd name="T72" fmla="*/ 1 w 147"/>
                <a:gd name="T73" fmla="*/ 0 h 53"/>
                <a:gd name="T74" fmla="*/ 1 w 147"/>
                <a:gd name="T75" fmla="*/ 0 h 53"/>
                <a:gd name="T76" fmla="*/ 1 w 147"/>
                <a:gd name="T77" fmla="*/ 0 h 53"/>
                <a:gd name="T78" fmla="*/ 1 w 147"/>
                <a:gd name="T79" fmla="*/ 0 h 53"/>
                <a:gd name="T80" fmla="*/ 1 w 147"/>
                <a:gd name="T81" fmla="*/ 0 h 53"/>
                <a:gd name="T82" fmla="*/ 1 w 147"/>
                <a:gd name="T83" fmla="*/ 0 h 53"/>
                <a:gd name="T84" fmla="*/ 1 w 147"/>
                <a:gd name="T85" fmla="*/ 0 h 53"/>
                <a:gd name="T86" fmla="*/ 1 w 147"/>
                <a:gd name="T87" fmla="*/ 0 h 53"/>
                <a:gd name="T88" fmla="*/ 1 w 147"/>
                <a:gd name="T89" fmla="*/ 0 h 53"/>
                <a:gd name="T90" fmla="*/ 1 w 147"/>
                <a:gd name="T91" fmla="*/ 0 h 53"/>
                <a:gd name="T92" fmla="*/ 1 w 147"/>
                <a:gd name="T93" fmla="*/ 0 h 53"/>
                <a:gd name="T94" fmla="*/ 1 w 147"/>
                <a:gd name="T95" fmla="*/ 0 h 53"/>
                <a:gd name="T96" fmla="*/ 1 w 147"/>
                <a:gd name="T97" fmla="*/ 0 h 53"/>
                <a:gd name="T98" fmla="*/ 1 w 147"/>
                <a:gd name="T99" fmla="*/ 0 h 53"/>
                <a:gd name="T100" fmla="*/ 1 w 147"/>
                <a:gd name="T101" fmla="*/ 0 h 53"/>
                <a:gd name="T102" fmla="*/ 1 w 147"/>
                <a:gd name="T103" fmla="*/ 0 h 53"/>
                <a:gd name="T104" fmla="*/ 1 w 147"/>
                <a:gd name="T105" fmla="*/ 0 h 53"/>
                <a:gd name="T106" fmla="*/ 1 w 147"/>
                <a:gd name="T107" fmla="*/ 0 h 53"/>
                <a:gd name="T108" fmla="*/ 1 w 147"/>
                <a:gd name="T109" fmla="*/ 0 h 53"/>
                <a:gd name="T110" fmla="*/ 1 w 147"/>
                <a:gd name="T111" fmla="*/ 0 h 53"/>
                <a:gd name="T112" fmla="*/ 1 w 147"/>
                <a:gd name="T113" fmla="*/ 0 h 53"/>
                <a:gd name="T114" fmla="*/ 1 w 147"/>
                <a:gd name="T115" fmla="*/ 0 h 53"/>
                <a:gd name="T116" fmla="*/ 1 w 147"/>
                <a:gd name="T117" fmla="*/ 0 h 53"/>
                <a:gd name="T118" fmla="*/ 1 w 147"/>
                <a:gd name="T119" fmla="*/ 0 h 53"/>
                <a:gd name="T120" fmla="*/ 0 w 147"/>
                <a:gd name="T121" fmla="*/ 0 h 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7"/>
                <a:gd name="T184" fmla="*/ 0 h 53"/>
                <a:gd name="T185" fmla="*/ 147 w 147"/>
                <a:gd name="T186" fmla="*/ 53 h 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7" h="53">
                  <a:moveTo>
                    <a:pt x="0" y="38"/>
                  </a:moveTo>
                  <a:lnTo>
                    <a:pt x="1" y="43"/>
                  </a:lnTo>
                  <a:lnTo>
                    <a:pt x="2" y="46"/>
                  </a:lnTo>
                  <a:lnTo>
                    <a:pt x="6" y="48"/>
                  </a:lnTo>
                  <a:lnTo>
                    <a:pt x="11" y="50"/>
                  </a:lnTo>
                  <a:lnTo>
                    <a:pt x="15" y="50"/>
                  </a:lnTo>
                  <a:lnTo>
                    <a:pt x="21" y="51"/>
                  </a:lnTo>
                  <a:lnTo>
                    <a:pt x="25" y="52"/>
                  </a:lnTo>
                  <a:lnTo>
                    <a:pt x="32" y="52"/>
                  </a:lnTo>
                  <a:lnTo>
                    <a:pt x="37" y="53"/>
                  </a:lnTo>
                  <a:lnTo>
                    <a:pt x="42" y="53"/>
                  </a:lnTo>
                  <a:lnTo>
                    <a:pt x="46" y="53"/>
                  </a:lnTo>
                  <a:lnTo>
                    <a:pt x="48" y="53"/>
                  </a:lnTo>
                  <a:lnTo>
                    <a:pt x="51" y="51"/>
                  </a:lnTo>
                  <a:lnTo>
                    <a:pt x="55" y="48"/>
                  </a:lnTo>
                  <a:lnTo>
                    <a:pt x="61" y="45"/>
                  </a:lnTo>
                  <a:lnTo>
                    <a:pt x="68" y="41"/>
                  </a:lnTo>
                  <a:lnTo>
                    <a:pt x="75" y="38"/>
                  </a:lnTo>
                  <a:lnTo>
                    <a:pt x="82" y="35"/>
                  </a:lnTo>
                  <a:lnTo>
                    <a:pt x="87" y="32"/>
                  </a:lnTo>
                  <a:lnTo>
                    <a:pt x="92" y="31"/>
                  </a:lnTo>
                  <a:lnTo>
                    <a:pt x="97" y="31"/>
                  </a:lnTo>
                  <a:lnTo>
                    <a:pt x="101" y="30"/>
                  </a:lnTo>
                  <a:lnTo>
                    <a:pt x="107" y="30"/>
                  </a:lnTo>
                  <a:lnTo>
                    <a:pt x="112" y="30"/>
                  </a:lnTo>
                  <a:lnTo>
                    <a:pt x="117" y="30"/>
                  </a:lnTo>
                  <a:lnTo>
                    <a:pt x="122" y="30"/>
                  </a:lnTo>
                  <a:lnTo>
                    <a:pt x="127" y="30"/>
                  </a:lnTo>
                  <a:lnTo>
                    <a:pt x="130" y="30"/>
                  </a:lnTo>
                  <a:lnTo>
                    <a:pt x="137" y="31"/>
                  </a:lnTo>
                  <a:lnTo>
                    <a:pt x="142" y="31"/>
                  </a:lnTo>
                  <a:lnTo>
                    <a:pt x="145" y="30"/>
                  </a:lnTo>
                  <a:lnTo>
                    <a:pt x="147" y="28"/>
                  </a:lnTo>
                  <a:lnTo>
                    <a:pt x="145" y="23"/>
                  </a:lnTo>
                  <a:lnTo>
                    <a:pt x="140" y="20"/>
                  </a:lnTo>
                  <a:lnTo>
                    <a:pt x="132" y="15"/>
                  </a:lnTo>
                  <a:lnTo>
                    <a:pt x="125" y="12"/>
                  </a:lnTo>
                  <a:lnTo>
                    <a:pt x="118" y="9"/>
                  </a:lnTo>
                  <a:lnTo>
                    <a:pt x="110" y="8"/>
                  </a:lnTo>
                  <a:lnTo>
                    <a:pt x="105" y="7"/>
                  </a:lnTo>
                  <a:lnTo>
                    <a:pt x="99" y="6"/>
                  </a:lnTo>
                  <a:lnTo>
                    <a:pt x="93" y="5"/>
                  </a:lnTo>
                  <a:lnTo>
                    <a:pt x="86" y="2"/>
                  </a:lnTo>
                  <a:lnTo>
                    <a:pt x="79" y="1"/>
                  </a:lnTo>
                  <a:lnTo>
                    <a:pt x="75" y="0"/>
                  </a:lnTo>
                  <a:lnTo>
                    <a:pt x="72" y="1"/>
                  </a:lnTo>
                  <a:lnTo>
                    <a:pt x="68" y="4"/>
                  </a:lnTo>
                  <a:lnTo>
                    <a:pt x="63" y="6"/>
                  </a:lnTo>
                  <a:lnTo>
                    <a:pt x="56" y="9"/>
                  </a:lnTo>
                  <a:lnTo>
                    <a:pt x="51" y="13"/>
                  </a:lnTo>
                  <a:lnTo>
                    <a:pt x="44" y="16"/>
                  </a:lnTo>
                  <a:lnTo>
                    <a:pt x="39" y="18"/>
                  </a:lnTo>
                  <a:lnTo>
                    <a:pt x="36" y="20"/>
                  </a:lnTo>
                  <a:lnTo>
                    <a:pt x="32" y="21"/>
                  </a:lnTo>
                  <a:lnTo>
                    <a:pt x="27" y="22"/>
                  </a:lnTo>
                  <a:lnTo>
                    <a:pt x="22" y="23"/>
                  </a:lnTo>
                  <a:lnTo>
                    <a:pt x="16" y="24"/>
                  </a:lnTo>
                  <a:lnTo>
                    <a:pt x="10" y="27"/>
                  </a:lnTo>
                  <a:lnTo>
                    <a:pt x="4" y="30"/>
                  </a:lnTo>
                  <a:lnTo>
                    <a:pt x="1" y="33"/>
                  </a:lnTo>
                  <a:lnTo>
                    <a:pt x="0" y="38"/>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80" name="Freeform 338"/>
            <p:cNvSpPr>
              <a:spLocks/>
            </p:cNvSpPr>
            <p:nvPr/>
          </p:nvSpPr>
          <p:spPr bwMode="auto">
            <a:xfrm flipH="1">
              <a:off x="2112" y="2556"/>
              <a:ext cx="10" cy="10"/>
            </a:xfrm>
            <a:custGeom>
              <a:avLst/>
              <a:gdLst>
                <a:gd name="T0" fmla="*/ 1 w 20"/>
                <a:gd name="T1" fmla="*/ 1 h 19"/>
                <a:gd name="T2" fmla="*/ 1 w 20"/>
                <a:gd name="T3" fmla="*/ 1 h 19"/>
                <a:gd name="T4" fmla="*/ 1 w 20"/>
                <a:gd name="T5" fmla="*/ 1 h 19"/>
                <a:gd name="T6" fmla="*/ 1 w 20"/>
                <a:gd name="T7" fmla="*/ 1 h 19"/>
                <a:gd name="T8" fmla="*/ 1 w 20"/>
                <a:gd name="T9" fmla="*/ 0 h 19"/>
                <a:gd name="T10" fmla="*/ 1 w 20"/>
                <a:gd name="T11" fmla="*/ 1 h 19"/>
                <a:gd name="T12" fmla="*/ 1 w 20"/>
                <a:gd name="T13" fmla="*/ 1 h 19"/>
                <a:gd name="T14" fmla="*/ 1 w 20"/>
                <a:gd name="T15" fmla="*/ 1 h 19"/>
                <a:gd name="T16" fmla="*/ 0 w 20"/>
                <a:gd name="T17" fmla="*/ 1 h 19"/>
                <a:gd name="T18" fmla="*/ 1 w 20"/>
                <a:gd name="T19" fmla="*/ 1 h 19"/>
                <a:gd name="T20" fmla="*/ 1 w 20"/>
                <a:gd name="T21" fmla="*/ 1 h 19"/>
                <a:gd name="T22" fmla="*/ 1 w 20"/>
                <a:gd name="T23" fmla="*/ 1 h 19"/>
                <a:gd name="T24" fmla="*/ 1 w 20"/>
                <a:gd name="T25" fmla="*/ 1 h 19"/>
                <a:gd name="T26" fmla="*/ 1 w 20"/>
                <a:gd name="T27" fmla="*/ 1 h 19"/>
                <a:gd name="T28" fmla="*/ 1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20" y="10"/>
                  </a:moveTo>
                  <a:lnTo>
                    <a:pt x="19" y="7"/>
                  </a:lnTo>
                  <a:lnTo>
                    <a:pt x="18" y="3"/>
                  </a:lnTo>
                  <a:lnTo>
                    <a:pt x="14" y="1"/>
                  </a:lnTo>
                  <a:lnTo>
                    <a:pt x="11" y="0"/>
                  </a:lnTo>
                  <a:lnTo>
                    <a:pt x="7" y="1"/>
                  </a:lnTo>
                  <a:lnTo>
                    <a:pt x="4" y="2"/>
                  </a:lnTo>
                  <a:lnTo>
                    <a:pt x="2" y="6"/>
                  </a:lnTo>
                  <a:lnTo>
                    <a:pt x="0" y="9"/>
                  </a:lnTo>
                  <a:lnTo>
                    <a:pt x="2" y="12"/>
                  </a:lnTo>
                  <a:lnTo>
                    <a:pt x="3" y="16"/>
                  </a:lnTo>
                  <a:lnTo>
                    <a:pt x="6" y="18"/>
                  </a:lnTo>
                  <a:lnTo>
                    <a:pt x="10" y="19"/>
                  </a:lnTo>
                  <a:lnTo>
                    <a:pt x="13" y="18"/>
                  </a:lnTo>
                  <a:lnTo>
                    <a:pt x="17" y="17"/>
                  </a:lnTo>
                  <a:lnTo>
                    <a:pt x="19" y="14"/>
                  </a:lnTo>
                  <a:lnTo>
                    <a:pt x="20" y="1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81" name="Freeform 339"/>
            <p:cNvSpPr>
              <a:spLocks/>
            </p:cNvSpPr>
            <p:nvPr/>
          </p:nvSpPr>
          <p:spPr bwMode="auto">
            <a:xfrm flipH="1">
              <a:off x="2111" y="2401"/>
              <a:ext cx="135" cy="166"/>
            </a:xfrm>
            <a:custGeom>
              <a:avLst/>
              <a:gdLst>
                <a:gd name="T0" fmla="*/ 1 w 269"/>
                <a:gd name="T1" fmla="*/ 0 h 333"/>
                <a:gd name="T2" fmla="*/ 1 w 269"/>
                <a:gd name="T3" fmla="*/ 0 h 333"/>
                <a:gd name="T4" fmla="*/ 1 w 269"/>
                <a:gd name="T5" fmla="*/ 0 h 333"/>
                <a:gd name="T6" fmla="*/ 0 w 269"/>
                <a:gd name="T7" fmla="*/ 0 h 333"/>
                <a:gd name="T8" fmla="*/ 1 w 269"/>
                <a:gd name="T9" fmla="*/ 0 h 333"/>
                <a:gd name="T10" fmla="*/ 1 w 269"/>
                <a:gd name="T11" fmla="*/ 0 h 333"/>
                <a:gd name="T12" fmla="*/ 1 w 269"/>
                <a:gd name="T13" fmla="*/ 0 h 333"/>
                <a:gd name="T14" fmla="*/ 1 w 269"/>
                <a:gd name="T15" fmla="*/ 0 h 333"/>
                <a:gd name="T16" fmla="*/ 1 w 269"/>
                <a:gd name="T17" fmla="*/ 0 h 333"/>
                <a:gd name="T18" fmla="*/ 1 w 269"/>
                <a:gd name="T19" fmla="*/ 0 h 333"/>
                <a:gd name="T20" fmla="*/ 1 w 269"/>
                <a:gd name="T21" fmla="*/ 0 h 333"/>
                <a:gd name="T22" fmla="*/ 1 w 269"/>
                <a:gd name="T23" fmla="*/ 0 h 333"/>
                <a:gd name="T24" fmla="*/ 1 w 269"/>
                <a:gd name="T25" fmla="*/ 0 h 333"/>
                <a:gd name="T26" fmla="*/ 1 w 269"/>
                <a:gd name="T27" fmla="*/ 0 h 333"/>
                <a:gd name="T28" fmla="*/ 1 w 269"/>
                <a:gd name="T29" fmla="*/ 0 h 333"/>
                <a:gd name="T30" fmla="*/ 1 w 269"/>
                <a:gd name="T31" fmla="*/ 0 h 333"/>
                <a:gd name="T32" fmla="*/ 1 w 269"/>
                <a:gd name="T33" fmla="*/ 0 h 333"/>
                <a:gd name="T34" fmla="*/ 1 w 269"/>
                <a:gd name="T35" fmla="*/ 0 h 333"/>
                <a:gd name="T36" fmla="*/ 1 w 269"/>
                <a:gd name="T37" fmla="*/ 0 h 333"/>
                <a:gd name="T38" fmla="*/ 1 w 269"/>
                <a:gd name="T39" fmla="*/ 0 h 333"/>
                <a:gd name="T40" fmla="*/ 1 w 269"/>
                <a:gd name="T41" fmla="*/ 0 h 333"/>
                <a:gd name="T42" fmla="*/ 1 w 269"/>
                <a:gd name="T43" fmla="*/ 0 h 333"/>
                <a:gd name="T44" fmla="*/ 1 w 269"/>
                <a:gd name="T45" fmla="*/ 0 h 333"/>
                <a:gd name="T46" fmla="*/ 1 w 269"/>
                <a:gd name="T47" fmla="*/ 0 h 333"/>
                <a:gd name="T48" fmla="*/ 1 w 269"/>
                <a:gd name="T49" fmla="*/ 0 h 333"/>
                <a:gd name="T50" fmla="*/ 1 w 269"/>
                <a:gd name="T51" fmla="*/ 0 h 333"/>
                <a:gd name="T52" fmla="*/ 1 w 269"/>
                <a:gd name="T53" fmla="*/ 0 h 333"/>
                <a:gd name="T54" fmla="*/ 1 w 269"/>
                <a:gd name="T55" fmla="*/ 0 h 333"/>
                <a:gd name="T56" fmla="*/ 1 w 269"/>
                <a:gd name="T57" fmla="*/ 0 h 333"/>
                <a:gd name="T58" fmla="*/ 1 w 269"/>
                <a:gd name="T59" fmla="*/ 0 h 333"/>
                <a:gd name="T60" fmla="*/ 1 w 269"/>
                <a:gd name="T61" fmla="*/ 0 h 333"/>
                <a:gd name="T62" fmla="*/ 1 w 269"/>
                <a:gd name="T63" fmla="*/ 0 h 333"/>
                <a:gd name="T64" fmla="*/ 1 w 269"/>
                <a:gd name="T65" fmla="*/ 0 h 333"/>
                <a:gd name="T66" fmla="*/ 1 w 269"/>
                <a:gd name="T67" fmla="*/ 0 h 333"/>
                <a:gd name="T68" fmla="*/ 1 w 269"/>
                <a:gd name="T69" fmla="*/ 0 h 333"/>
                <a:gd name="T70" fmla="*/ 1 w 269"/>
                <a:gd name="T71" fmla="*/ 0 h 333"/>
                <a:gd name="T72" fmla="*/ 1 w 269"/>
                <a:gd name="T73" fmla="*/ 0 h 333"/>
                <a:gd name="T74" fmla="*/ 1 w 269"/>
                <a:gd name="T75" fmla="*/ 0 h 333"/>
                <a:gd name="T76" fmla="*/ 1 w 269"/>
                <a:gd name="T77" fmla="*/ 0 h 333"/>
                <a:gd name="T78" fmla="*/ 1 w 269"/>
                <a:gd name="T79" fmla="*/ 0 h 333"/>
                <a:gd name="T80" fmla="*/ 1 w 269"/>
                <a:gd name="T81" fmla="*/ 0 h 333"/>
                <a:gd name="T82" fmla="*/ 1 w 269"/>
                <a:gd name="T83" fmla="*/ 0 h 333"/>
                <a:gd name="T84" fmla="*/ 1 w 269"/>
                <a:gd name="T85" fmla="*/ 0 h 333"/>
                <a:gd name="T86" fmla="*/ 1 w 269"/>
                <a:gd name="T87" fmla="*/ 0 h 333"/>
                <a:gd name="T88" fmla="*/ 1 w 269"/>
                <a:gd name="T89" fmla="*/ 0 h 333"/>
                <a:gd name="T90" fmla="*/ 1 w 269"/>
                <a:gd name="T91" fmla="*/ 0 h 333"/>
                <a:gd name="T92" fmla="*/ 1 w 269"/>
                <a:gd name="T93" fmla="*/ 0 h 333"/>
                <a:gd name="T94" fmla="*/ 1 w 269"/>
                <a:gd name="T95" fmla="*/ 0 h 333"/>
                <a:gd name="T96" fmla="*/ 1 w 269"/>
                <a:gd name="T97" fmla="*/ 0 h 333"/>
                <a:gd name="T98" fmla="*/ 1 w 269"/>
                <a:gd name="T99" fmla="*/ 0 h 33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9"/>
                <a:gd name="T151" fmla="*/ 0 h 333"/>
                <a:gd name="T152" fmla="*/ 269 w 269"/>
                <a:gd name="T153" fmla="*/ 333 h 33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9" h="333">
                  <a:moveTo>
                    <a:pt x="15" y="282"/>
                  </a:moveTo>
                  <a:lnTo>
                    <a:pt x="8" y="279"/>
                  </a:lnTo>
                  <a:lnTo>
                    <a:pt x="3" y="274"/>
                  </a:lnTo>
                  <a:lnTo>
                    <a:pt x="1" y="271"/>
                  </a:lnTo>
                  <a:lnTo>
                    <a:pt x="1" y="267"/>
                  </a:lnTo>
                  <a:lnTo>
                    <a:pt x="1" y="261"/>
                  </a:lnTo>
                  <a:lnTo>
                    <a:pt x="1" y="252"/>
                  </a:lnTo>
                  <a:lnTo>
                    <a:pt x="0" y="243"/>
                  </a:lnTo>
                  <a:lnTo>
                    <a:pt x="0" y="236"/>
                  </a:lnTo>
                  <a:lnTo>
                    <a:pt x="1" y="228"/>
                  </a:lnTo>
                  <a:lnTo>
                    <a:pt x="2" y="216"/>
                  </a:lnTo>
                  <a:lnTo>
                    <a:pt x="4" y="205"/>
                  </a:lnTo>
                  <a:lnTo>
                    <a:pt x="6" y="193"/>
                  </a:lnTo>
                  <a:lnTo>
                    <a:pt x="9" y="172"/>
                  </a:lnTo>
                  <a:lnTo>
                    <a:pt x="16" y="136"/>
                  </a:lnTo>
                  <a:lnTo>
                    <a:pt x="23" y="101"/>
                  </a:lnTo>
                  <a:lnTo>
                    <a:pt x="26" y="82"/>
                  </a:lnTo>
                  <a:lnTo>
                    <a:pt x="29" y="73"/>
                  </a:lnTo>
                  <a:lnTo>
                    <a:pt x="30" y="60"/>
                  </a:lnTo>
                  <a:lnTo>
                    <a:pt x="32" y="47"/>
                  </a:lnTo>
                  <a:lnTo>
                    <a:pt x="34" y="37"/>
                  </a:lnTo>
                  <a:lnTo>
                    <a:pt x="35" y="32"/>
                  </a:lnTo>
                  <a:lnTo>
                    <a:pt x="38" y="28"/>
                  </a:lnTo>
                  <a:lnTo>
                    <a:pt x="41" y="22"/>
                  </a:lnTo>
                  <a:lnTo>
                    <a:pt x="45" y="17"/>
                  </a:lnTo>
                  <a:lnTo>
                    <a:pt x="49" y="12"/>
                  </a:lnTo>
                  <a:lnTo>
                    <a:pt x="56" y="8"/>
                  </a:lnTo>
                  <a:lnTo>
                    <a:pt x="63" y="3"/>
                  </a:lnTo>
                  <a:lnTo>
                    <a:pt x="72" y="1"/>
                  </a:lnTo>
                  <a:lnTo>
                    <a:pt x="80" y="0"/>
                  </a:lnTo>
                  <a:lnTo>
                    <a:pt x="88" y="0"/>
                  </a:lnTo>
                  <a:lnTo>
                    <a:pt x="97" y="2"/>
                  </a:lnTo>
                  <a:lnTo>
                    <a:pt x="103" y="6"/>
                  </a:lnTo>
                  <a:lnTo>
                    <a:pt x="110" y="12"/>
                  </a:lnTo>
                  <a:lnTo>
                    <a:pt x="115" y="18"/>
                  </a:lnTo>
                  <a:lnTo>
                    <a:pt x="120" y="28"/>
                  </a:lnTo>
                  <a:lnTo>
                    <a:pt x="123" y="38"/>
                  </a:lnTo>
                  <a:lnTo>
                    <a:pt x="126" y="59"/>
                  </a:lnTo>
                  <a:lnTo>
                    <a:pt x="124" y="74"/>
                  </a:lnTo>
                  <a:lnTo>
                    <a:pt x="117" y="88"/>
                  </a:lnTo>
                  <a:lnTo>
                    <a:pt x="108" y="102"/>
                  </a:lnTo>
                  <a:lnTo>
                    <a:pt x="106" y="112"/>
                  </a:lnTo>
                  <a:lnTo>
                    <a:pt x="105" y="130"/>
                  </a:lnTo>
                  <a:lnTo>
                    <a:pt x="101" y="154"/>
                  </a:lnTo>
                  <a:lnTo>
                    <a:pt x="95" y="180"/>
                  </a:lnTo>
                  <a:lnTo>
                    <a:pt x="91" y="192"/>
                  </a:lnTo>
                  <a:lnTo>
                    <a:pt x="86" y="205"/>
                  </a:lnTo>
                  <a:lnTo>
                    <a:pt x="82" y="216"/>
                  </a:lnTo>
                  <a:lnTo>
                    <a:pt x="78" y="223"/>
                  </a:lnTo>
                  <a:lnTo>
                    <a:pt x="76" y="228"/>
                  </a:lnTo>
                  <a:lnTo>
                    <a:pt x="76" y="231"/>
                  </a:lnTo>
                  <a:lnTo>
                    <a:pt x="77" y="234"/>
                  </a:lnTo>
                  <a:lnTo>
                    <a:pt x="80" y="234"/>
                  </a:lnTo>
                  <a:lnTo>
                    <a:pt x="86" y="234"/>
                  </a:lnTo>
                  <a:lnTo>
                    <a:pt x="91" y="234"/>
                  </a:lnTo>
                  <a:lnTo>
                    <a:pt x="97" y="235"/>
                  </a:lnTo>
                  <a:lnTo>
                    <a:pt x="101" y="236"/>
                  </a:lnTo>
                  <a:lnTo>
                    <a:pt x="107" y="238"/>
                  </a:lnTo>
                  <a:lnTo>
                    <a:pt x="113" y="241"/>
                  </a:lnTo>
                  <a:lnTo>
                    <a:pt x="118" y="242"/>
                  </a:lnTo>
                  <a:lnTo>
                    <a:pt x="124" y="244"/>
                  </a:lnTo>
                  <a:lnTo>
                    <a:pt x="131" y="246"/>
                  </a:lnTo>
                  <a:lnTo>
                    <a:pt x="137" y="249"/>
                  </a:lnTo>
                  <a:lnTo>
                    <a:pt x="145" y="252"/>
                  </a:lnTo>
                  <a:lnTo>
                    <a:pt x="152" y="256"/>
                  </a:lnTo>
                  <a:lnTo>
                    <a:pt x="159" y="260"/>
                  </a:lnTo>
                  <a:lnTo>
                    <a:pt x="166" y="264"/>
                  </a:lnTo>
                  <a:lnTo>
                    <a:pt x="173" y="267"/>
                  </a:lnTo>
                  <a:lnTo>
                    <a:pt x="178" y="271"/>
                  </a:lnTo>
                  <a:lnTo>
                    <a:pt x="186" y="274"/>
                  </a:lnTo>
                  <a:lnTo>
                    <a:pt x="197" y="280"/>
                  </a:lnTo>
                  <a:lnTo>
                    <a:pt x="209" y="286"/>
                  </a:lnTo>
                  <a:lnTo>
                    <a:pt x="224" y="292"/>
                  </a:lnTo>
                  <a:lnTo>
                    <a:pt x="237" y="299"/>
                  </a:lnTo>
                  <a:lnTo>
                    <a:pt x="249" y="305"/>
                  </a:lnTo>
                  <a:lnTo>
                    <a:pt x="258" y="309"/>
                  </a:lnTo>
                  <a:lnTo>
                    <a:pt x="262" y="311"/>
                  </a:lnTo>
                  <a:lnTo>
                    <a:pt x="266" y="313"/>
                  </a:lnTo>
                  <a:lnTo>
                    <a:pt x="268" y="317"/>
                  </a:lnTo>
                  <a:lnTo>
                    <a:pt x="269" y="321"/>
                  </a:lnTo>
                  <a:lnTo>
                    <a:pt x="268" y="325"/>
                  </a:lnTo>
                  <a:lnTo>
                    <a:pt x="266" y="328"/>
                  </a:lnTo>
                  <a:lnTo>
                    <a:pt x="262" y="330"/>
                  </a:lnTo>
                  <a:lnTo>
                    <a:pt x="258" y="332"/>
                  </a:lnTo>
                  <a:lnTo>
                    <a:pt x="252" y="333"/>
                  </a:lnTo>
                  <a:lnTo>
                    <a:pt x="243" y="333"/>
                  </a:lnTo>
                  <a:lnTo>
                    <a:pt x="229" y="332"/>
                  </a:lnTo>
                  <a:lnTo>
                    <a:pt x="212" y="330"/>
                  </a:lnTo>
                  <a:lnTo>
                    <a:pt x="191" y="329"/>
                  </a:lnTo>
                  <a:lnTo>
                    <a:pt x="169" y="326"/>
                  </a:lnTo>
                  <a:lnTo>
                    <a:pt x="146" y="323"/>
                  </a:lnTo>
                  <a:lnTo>
                    <a:pt x="124" y="320"/>
                  </a:lnTo>
                  <a:lnTo>
                    <a:pt x="105" y="315"/>
                  </a:lnTo>
                  <a:lnTo>
                    <a:pt x="97" y="313"/>
                  </a:lnTo>
                  <a:lnTo>
                    <a:pt x="85" y="310"/>
                  </a:lnTo>
                  <a:lnTo>
                    <a:pt x="72" y="305"/>
                  </a:lnTo>
                  <a:lnTo>
                    <a:pt x="58" y="299"/>
                  </a:lnTo>
                  <a:lnTo>
                    <a:pt x="45" y="294"/>
                  </a:lnTo>
                  <a:lnTo>
                    <a:pt x="33" y="289"/>
                  </a:lnTo>
                  <a:lnTo>
                    <a:pt x="22" y="284"/>
                  </a:lnTo>
                  <a:lnTo>
                    <a:pt x="15" y="282"/>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82" name="Freeform 340"/>
            <p:cNvSpPr>
              <a:spLocks/>
            </p:cNvSpPr>
            <p:nvPr/>
          </p:nvSpPr>
          <p:spPr bwMode="auto">
            <a:xfrm flipH="1">
              <a:off x="2112" y="2556"/>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1 h 19"/>
                <a:gd name="T12" fmla="*/ 1 w 20"/>
                <a:gd name="T13" fmla="*/ 1 h 19"/>
                <a:gd name="T14" fmla="*/ 1 w 20"/>
                <a:gd name="T15" fmla="*/ 0 h 19"/>
                <a:gd name="T16" fmla="*/ 1 w 20"/>
                <a:gd name="T17" fmla="*/ 0 h 19"/>
                <a:gd name="T18" fmla="*/ 1 w 20"/>
                <a:gd name="T19" fmla="*/ 1 h 19"/>
                <a:gd name="T20" fmla="*/ 1 w 20"/>
                <a:gd name="T21" fmla="*/ 1 h 19"/>
                <a:gd name="T22" fmla="*/ 0 w 20"/>
                <a:gd name="T23" fmla="*/ 1 h 19"/>
                <a:gd name="T24" fmla="*/ 0 w 20"/>
                <a:gd name="T25" fmla="*/ 1 h 19"/>
                <a:gd name="T26" fmla="*/ 1 w 20"/>
                <a:gd name="T27" fmla="*/ 1 h 19"/>
                <a:gd name="T28" fmla="*/ 1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12" y="19"/>
                  </a:moveTo>
                  <a:lnTo>
                    <a:pt x="15" y="18"/>
                  </a:lnTo>
                  <a:lnTo>
                    <a:pt x="19" y="15"/>
                  </a:lnTo>
                  <a:lnTo>
                    <a:pt x="20" y="11"/>
                  </a:lnTo>
                  <a:lnTo>
                    <a:pt x="20" y="8"/>
                  </a:lnTo>
                  <a:lnTo>
                    <a:pt x="19" y="4"/>
                  </a:lnTo>
                  <a:lnTo>
                    <a:pt x="15" y="1"/>
                  </a:lnTo>
                  <a:lnTo>
                    <a:pt x="12" y="0"/>
                  </a:lnTo>
                  <a:lnTo>
                    <a:pt x="7" y="0"/>
                  </a:lnTo>
                  <a:lnTo>
                    <a:pt x="4" y="1"/>
                  </a:lnTo>
                  <a:lnTo>
                    <a:pt x="2" y="4"/>
                  </a:lnTo>
                  <a:lnTo>
                    <a:pt x="0" y="8"/>
                  </a:lnTo>
                  <a:lnTo>
                    <a:pt x="0" y="11"/>
                  </a:lnTo>
                  <a:lnTo>
                    <a:pt x="2" y="15"/>
                  </a:lnTo>
                  <a:lnTo>
                    <a:pt x="5" y="18"/>
                  </a:lnTo>
                  <a:lnTo>
                    <a:pt x="8" y="19"/>
                  </a:lnTo>
                  <a:lnTo>
                    <a:pt x="12" y="19"/>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83" name="Freeform 341"/>
            <p:cNvSpPr>
              <a:spLocks/>
            </p:cNvSpPr>
            <p:nvPr/>
          </p:nvSpPr>
          <p:spPr bwMode="auto">
            <a:xfrm flipH="1">
              <a:off x="2202" y="2422"/>
              <a:ext cx="10" cy="10"/>
            </a:xfrm>
            <a:custGeom>
              <a:avLst/>
              <a:gdLst>
                <a:gd name="T0" fmla="*/ 1 w 19"/>
                <a:gd name="T1" fmla="*/ 1 h 18"/>
                <a:gd name="T2" fmla="*/ 1 w 19"/>
                <a:gd name="T3" fmla="*/ 1 h 18"/>
                <a:gd name="T4" fmla="*/ 1 w 19"/>
                <a:gd name="T5" fmla="*/ 1 h 18"/>
                <a:gd name="T6" fmla="*/ 1 w 19"/>
                <a:gd name="T7" fmla="*/ 1 h 18"/>
                <a:gd name="T8" fmla="*/ 1 w 19"/>
                <a:gd name="T9" fmla="*/ 1 h 18"/>
                <a:gd name="T10" fmla="*/ 1 w 19"/>
                <a:gd name="T11" fmla="*/ 1 h 18"/>
                <a:gd name="T12" fmla="*/ 1 w 19"/>
                <a:gd name="T13" fmla="*/ 1 h 18"/>
                <a:gd name="T14" fmla="*/ 1 w 19"/>
                <a:gd name="T15" fmla="*/ 0 h 18"/>
                <a:gd name="T16" fmla="*/ 1 w 19"/>
                <a:gd name="T17" fmla="*/ 0 h 18"/>
                <a:gd name="T18" fmla="*/ 1 w 19"/>
                <a:gd name="T19" fmla="*/ 1 h 18"/>
                <a:gd name="T20" fmla="*/ 1 w 19"/>
                <a:gd name="T21" fmla="*/ 1 h 18"/>
                <a:gd name="T22" fmla="*/ 0 w 19"/>
                <a:gd name="T23" fmla="*/ 1 h 18"/>
                <a:gd name="T24" fmla="*/ 0 w 19"/>
                <a:gd name="T25" fmla="*/ 1 h 18"/>
                <a:gd name="T26" fmla="*/ 1 w 19"/>
                <a:gd name="T27" fmla="*/ 1 h 18"/>
                <a:gd name="T28" fmla="*/ 1 w 19"/>
                <a:gd name="T29" fmla="*/ 1 h 18"/>
                <a:gd name="T30" fmla="*/ 1 w 19"/>
                <a:gd name="T31" fmla="*/ 1 h 18"/>
                <a:gd name="T32" fmla="*/ 1 w 19"/>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11" y="18"/>
                  </a:moveTo>
                  <a:lnTo>
                    <a:pt x="15" y="17"/>
                  </a:lnTo>
                  <a:lnTo>
                    <a:pt x="18" y="13"/>
                  </a:lnTo>
                  <a:lnTo>
                    <a:pt x="19" y="10"/>
                  </a:lnTo>
                  <a:lnTo>
                    <a:pt x="19" y="7"/>
                  </a:lnTo>
                  <a:lnTo>
                    <a:pt x="18" y="3"/>
                  </a:lnTo>
                  <a:lnTo>
                    <a:pt x="15" y="1"/>
                  </a:lnTo>
                  <a:lnTo>
                    <a:pt x="11" y="0"/>
                  </a:lnTo>
                  <a:lnTo>
                    <a:pt x="8" y="0"/>
                  </a:lnTo>
                  <a:lnTo>
                    <a:pt x="4" y="1"/>
                  </a:lnTo>
                  <a:lnTo>
                    <a:pt x="1" y="3"/>
                  </a:lnTo>
                  <a:lnTo>
                    <a:pt x="0" y="7"/>
                  </a:lnTo>
                  <a:lnTo>
                    <a:pt x="0" y="11"/>
                  </a:lnTo>
                  <a:lnTo>
                    <a:pt x="1" y="15"/>
                  </a:lnTo>
                  <a:lnTo>
                    <a:pt x="4" y="17"/>
                  </a:lnTo>
                  <a:lnTo>
                    <a:pt x="8" y="18"/>
                  </a:lnTo>
                  <a:lnTo>
                    <a:pt x="11"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84" name="Freeform 342"/>
            <p:cNvSpPr>
              <a:spLocks/>
            </p:cNvSpPr>
            <p:nvPr/>
          </p:nvSpPr>
          <p:spPr bwMode="auto">
            <a:xfrm flipH="1">
              <a:off x="2178" y="2399"/>
              <a:ext cx="65" cy="101"/>
            </a:xfrm>
            <a:custGeom>
              <a:avLst/>
              <a:gdLst>
                <a:gd name="T0" fmla="*/ 0 w 132"/>
                <a:gd name="T1" fmla="*/ 1 h 201"/>
                <a:gd name="T2" fmla="*/ 0 w 132"/>
                <a:gd name="T3" fmla="*/ 1 h 201"/>
                <a:gd name="T4" fmla="*/ 0 w 132"/>
                <a:gd name="T5" fmla="*/ 1 h 201"/>
                <a:gd name="T6" fmla="*/ 0 w 132"/>
                <a:gd name="T7" fmla="*/ 1 h 201"/>
                <a:gd name="T8" fmla="*/ 0 w 132"/>
                <a:gd name="T9" fmla="*/ 1 h 201"/>
                <a:gd name="T10" fmla="*/ 0 w 132"/>
                <a:gd name="T11" fmla="*/ 1 h 201"/>
                <a:gd name="T12" fmla="*/ 0 w 132"/>
                <a:gd name="T13" fmla="*/ 1 h 201"/>
                <a:gd name="T14" fmla="*/ 0 w 132"/>
                <a:gd name="T15" fmla="*/ 1 h 201"/>
                <a:gd name="T16" fmla="*/ 0 w 132"/>
                <a:gd name="T17" fmla="*/ 1 h 201"/>
                <a:gd name="T18" fmla="*/ 0 w 132"/>
                <a:gd name="T19" fmla="*/ 1 h 201"/>
                <a:gd name="T20" fmla="*/ 0 w 132"/>
                <a:gd name="T21" fmla="*/ 1 h 201"/>
                <a:gd name="T22" fmla="*/ 0 w 132"/>
                <a:gd name="T23" fmla="*/ 1 h 201"/>
                <a:gd name="T24" fmla="*/ 0 w 132"/>
                <a:gd name="T25" fmla="*/ 1 h 201"/>
                <a:gd name="T26" fmla="*/ 0 w 132"/>
                <a:gd name="T27" fmla="*/ 1 h 201"/>
                <a:gd name="T28" fmla="*/ 0 w 132"/>
                <a:gd name="T29" fmla="*/ 1 h 201"/>
                <a:gd name="T30" fmla="*/ 0 w 132"/>
                <a:gd name="T31" fmla="*/ 1 h 201"/>
                <a:gd name="T32" fmla="*/ 0 w 132"/>
                <a:gd name="T33" fmla="*/ 1 h 201"/>
                <a:gd name="T34" fmla="*/ 0 w 132"/>
                <a:gd name="T35" fmla="*/ 1 h 201"/>
                <a:gd name="T36" fmla="*/ 0 w 132"/>
                <a:gd name="T37" fmla="*/ 1 h 201"/>
                <a:gd name="T38" fmla="*/ 0 w 132"/>
                <a:gd name="T39" fmla="*/ 1 h 201"/>
                <a:gd name="T40" fmla="*/ 0 w 132"/>
                <a:gd name="T41" fmla="*/ 0 h 201"/>
                <a:gd name="T42" fmla="*/ 0 w 132"/>
                <a:gd name="T43" fmla="*/ 0 h 201"/>
                <a:gd name="T44" fmla="*/ 0 w 132"/>
                <a:gd name="T45" fmla="*/ 1 h 201"/>
                <a:gd name="T46" fmla="*/ 0 w 132"/>
                <a:gd name="T47" fmla="*/ 1 h 201"/>
                <a:gd name="T48" fmla="*/ 0 w 132"/>
                <a:gd name="T49" fmla="*/ 1 h 201"/>
                <a:gd name="T50" fmla="*/ 0 w 132"/>
                <a:gd name="T51" fmla="*/ 1 h 201"/>
                <a:gd name="T52" fmla="*/ 0 w 132"/>
                <a:gd name="T53" fmla="*/ 1 h 201"/>
                <a:gd name="T54" fmla="*/ 0 w 132"/>
                <a:gd name="T55" fmla="*/ 1 h 201"/>
                <a:gd name="T56" fmla="*/ 0 w 132"/>
                <a:gd name="T57" fmla="*/ 1 h 2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2"/>
                <a:gd name="T88" fmla="*/ 0 h 201"/>
                <a:gd name="T89" fmla="*/ 132 w 132"/>
                <a:gd name="T90" fmla="*/ 201 h 20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2" h="201">
                  <a:moveTo>
                    <a:pt x="0" y="179"/>
                  </a:moveTo>
                  <a:lnTo>
                    <a:pt x="8" y="185"/>
                  </a:lnTo>
                  <a:lnTo>
                    <a:pt x="19" y="190"/>
                  </a:lnTo>
                  <a:lnTo>
                    <a:pt x="30" y="193"/>
                  </a:lnTo>
                  <a:lnTo>
                    <a:pt x="43" y="196"/>
                  </a:lnTo>
                  <a:lnTo>
                    <a:pt x="56" y="199"/>
                  </a:lnTo>
                  <a:lnTo>
                    <a:pt x="68" y="200"/>
                  </a:lnTo>
                  <a:lnTo>
                    <a:pt x="81" y="201"/>
                  </a:lnTo>
                  <a:lnTo>
                    <a:pt x="91" y="201"/>
                  </a:lnTo>
                  <a:lnTo>
                    <a:pt x="97" y="185"/>
                  </a:lnTo>
                  <a:lnTo>
                    <a:pt x="104" y="165"/>
                  </a:lnTo>
                  <a:lnTo>
                    <a:pt x="110" y="143"/>
                  </a:lnTo>
                  <a:lnTo>
                    <a:pt x="116" y="122"/>
                  </a:lnTo>
                  <a:lnTo>
                    <a:pt x="121" y="101"/>
                  </a:lnTo>
                  <a:lnTo>
                    <a:pt x="126" y="84"/>
                  </a:lnTo>
                  <a:lnTo>
                    <a:pt x="128" y="70"/>
                  </a:lnTo>
                  <a:lnTo>
                    <a:pt x="131" y="62"/>
                  </a:lnTo>
                  <a:lnTo>
                    <a:pt x="132" y="38"/>
                  </a:lnTo>
                  <a:lnTo>
                    <a:pt x="124" y="19"/>
                  </a:lnTo>
                  <a:lnTo>
                    <a:pt x="109" y="6"/>
                  </a:lnTo>
                  <a:lnTo>
                    <a:pt x="90" y="0"/>
                  </a:lnTo>
                  <a:lnTo>
                    <a:pt x="69" y="0"/>
                  </a:lnTo>
                  <a:lnTo>
                    <a:pt x="50" y="6"/>
                  </a:lnTo>
                  <a:lnTo>
                    <a:pt x="34" y="21"/>
                  </a:lnTo>
                  <a:lnTo>
                    <a:pt x="23" y="43"/>
                  </a:lnTo>
                  <a:lnTo>
                    <a:pt x="19" y="66"/>
                  </a:lnTo>
                  <a:lnTo>
                    <a:pt x="12" y="109"/>
                  </a:lnTo>
                  <a:lnTo>
                    <a:pt x="4" y="153"/>
                  </a:lnTo>
                  <a:lnTo>
                    <a:pt x="0" y="179"/>
                  </a:lnTo>
                  <a:close/>
                </a:path>
              </a:pathLst>
            </a:cu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85" name="Rectangle 343"/>
            <p:cNvSpPr>
              <a:spLocks noChangeArrowheads="1"/>
            </p:cNvSpPr>
            <p:nvPr/>
          </p:nvSpPr>
          <p:spPr bwMode="auto">
            <a:xfrm flipH="1">
              <a:off x="1824" y="2574"/>
              <a:ext cx="318" cy="20"/>
            </a:xfrm>
            <a:prstGeom prst="rect">
              <a:avLst/>
            </a:prstGeom>
            <a:solidFill>
              <a:srgbClr val="7F9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l-GR"/>
            </a:p>
          </p:txBody>
        </p:sp>
        <p:sp>
          <p:nvSpPr>
            <p:cNvPr id="40086" name="Rectangle 344"/>
            <p:cNvSpPr>
              <a:spLocks noChangeArrowheads="1"/>
            </p:cNvSpPr>
            <p:nvPr/>
          </p:nvSpPr>
          <p:spPr bwMode="auto">
            <a:xfrm flipH="1">
              <a:off x="1840" y="2530"/>
              <a:ext cx="149" cy="44"/>
            </a:xfrm>
            <a:prstGeom prst="rect">
              <a:avLst/>
            </a:prstGeom>
            <a:solidFill>
              <a:srgbClr val="D6C6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l-GR"/>
            </a:p>
          </p:txBody>
        </p:sp>
        <p:sp>
          <p:nvSpPr>
            <p:cNvPr id="40087" name="Freeform 345"/>
            <p:cNvSpPr>
              <a:spLocks/>
            </p:cNvSpPr>
            <p:nvPr/>
          </p:nvSpPr>
          <p:spPr bwMode="auto">
            <a:xfrm flipH="1">
              <a:off x="1989" y="2530"/>
              <a:ext cx="54" cy="44"/>
            </a:xfrm>
            <a:custGeom>
              <a:avLst/>
              <a:gdLst>
                <a:gd name="T0" fmla="*/ 0 w 110"/>
                <a:gd name="T1" fmla="*/ 1 h 87"/>
                <a:gd name="T2" fmla="*/ 0 w 110"/>
                <a:gd name="T3" fmla="*/ 0 h 87"/>
                <a:gd name="T4" fmla="*/ 0 w 110"/>
                <a:gd name="T5" fmla="*/ 1 h 87"/>
                <a:gd name="T6" fmla="*/ 0 w 110"/>
                <a:gd name="T7" fmla="*/ 1 h 87"/>
                <a:gd name="T8" fmla="*/ 0 w 110"/>
                <a:gd name="T9" fmla="*/ 1 h 87"/>
                <a:gd name="T10" fmla="*/ 0 60000 65536"/>
                <a:gd name="T11" fmla="*/ 0 60000 65536"/>
                <a:gd name="T12" fmla="*/ 0 60000 65536"/>
                <a:gd name="T13" fmla="*/ 0 60000 65536"/>
                <a:gd name="T14" fmla="*/ 0 60000 65536"/>
                <a:gd name="T15" fmla="*/ 0 w 110"/>
                <a:gd name="T16" fmla="*/ 0 h 87"/>
                <a:gd name="T17" fmla="*/ 110 w 110"/>
                <a:gd name="T18" fmla="*/ 87 h 87"/>
              </a:gdLst>
              <a:ahLst/>
              <a:cxnLst>
                <a:cxn ang="T10">
                  <a:pos x="T0" y="T1"/>
                </a:cxn>
                <a:cxn ang="T11">
                  <a:pos x="T2" y="T3"/>
                </a:cxn>
                <a:cxn ang="T12">
                  <a:pos x="T4" y="T5"/>
                </a:cxn>
                <a:cxn ang="T13">
                  <a:pos x="T6" y="T7"/>
                </a:cxn>
                <a:cxn ang="T14">
                  <a:pos x="T8" y="T9"/>
                </a:cxn>
              </a:cxnLst>
              <a:rect l="T15" t="T16" r="T17" b="T18"/>
              <a:pathLst>
                <a:path w="110" h="87">
                  <a:moveTo>
                    <a:pt x="110" y="87"/>
                  </a:moveTo>
                  <a:lnTo>
                    <a:pt x="110" y="0"/>
                  </a:lnTo>
                  <a:lnTo>
                    <a:pt x="0" y="17"/>
                  </a:lnTo>
                  <a:lnTo>
                    <a:pt x="0" y="87"/>
                  </a:lnTo>
                  <a:lnTo>
                    <a:pt x="110" y="87"/>
                  </a:lnTo>
                  <a:close/>
                </a:path>
              </a:pathLst>
            </a:custGeom>
            <a:solidFill>
              <a:srgbClr val="B79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88" name="Freeform 346"/>
            <p:cNvSpPr>
              <a:spLocks/>
            </p:cNvSpPr>
            <p:nvPr/>
          </p:nvSpPr>
          <p:spPr bwMode="auto">
            <a:xfrm flipH="1">
              <a:off x="2117" y="2566"/>
              <a:ext cx="22" cy="8"/>
            </a:xfrm>
            <a:custGeom>
              <a:avLst/>
              <a:gdLst>
                <a:gd name="T0" fmla="*/ 1 w 44"/>
                <a:gd name="T1" fmla="*/ 1 h 16"/>
                <a:gd name="T2" fmla="*/ 1 w 44"/>
                <a:gd name="T3" fmla="*/ 0 h 16"/>
                <a:gd name="T4" fmla="*/ 1 w 44"/>
                <a:gd name="T5" fmla="*/ 1 h 16"/>
                <a:gd name="T6" fmla="*/ 1 w 44"/>
                <a:gd name="T7" fmla="*/ 1 h 16"/>
                <a:gd name="T8" fmla="*/ 1 w 44"/>
                <a:gd name="T9" fmla="*/ 1 h 16"/>
                <a:gd name="T10" fmla="*/ 0 w 44"/>
                <a:gd name="T11" fmla="*/ 1 h 16"/>
                <a:gd name="T12" fmla="*/ 0 w 44"/>
                <a:gd name="T13" fmla="*/ 1 h 16"/>
                <a:gd name="T14" fmla="*/ 0 w 44"/>
                <a:gd name="T15" fmla="*/ 1 h 16"/>
                <a:gd name="T16" fmla="*/ 0 w 44"/>
                <a:gd name="T17" fmla="*/ 1 h 16"/>
                <a:gd name="T18" fmla="*/ 0 w 44"/>
                <a:gd name="T19" fmla="*/ 1 h 16"/>
                <a:gd name="T20" fmla="*/ 0 w 44"/>
                <a:gd name="T21" fmla="*/ 1 h 16"/>
                <a:gd name="T22" fmla="*/ 1 w 44"/>
                <a:gd name="T23" fmla="*/ 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
                <a:gd name="T37" fmla="*/ 0 h 16"/>
                <a:gd name="T38" fmla="*/ 44 w 44"/>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 h="16">
                  <a:moveTo>
                    <a:pt x="44" y="16"/>
                  </a:moveTo>
                  <a:lnTo>
                    <a:pt x="44" y="0"/>
                  </a:lnTo>
                  <a:lnTo>
                    <a:pt x="4" y="6"/>
                  </a:lnTo>
                  <a:lnTo>
                    <a:pt x="2" y="6"/>
                  </a:lnTo>
                  <a:lnTo>
                    <a:pt x="1" y="6"/>
                  </a:lnTo>
                  <a:lnTo>
                    <a:pt x="0" y="7"/>
                  </a:lnTo>
                  <a:lnTo>
                    <a:pt x="0" y="8"/>
                  </a:lnTo>
                  <a:lnTo>
                    <a:pt x="0" y="11"/>
                  </a:lnTo>
                  <a:lnTo>
                    <a:pt x="0" y="13"/>
                  </a:lnTo>
                  <a:lnTo>
                    <a:pt x="0" y="15"/>
                  </a:lnTo>
                  <a:lnTo>
                    <a:pt x="0" y="16"/>
                  </a:lnTo>
                  <a:lnTo>
                    <a:pt x="44" y="16"/>
                  </a:lnTo>
                  <a:close/>
                </a:path>
              </a:pathLst>
            </a:custGeom>
            <a:solidFill>
              <a:srgbClr val="C1AA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89" name="Freeform 347"/>
            <p:cNvSpPr>
              <a:spLocks/>
            </p:cNvSpPr>
            <p:nvPr/>
          </p:nvSpPr>
          <p:spPr bwMode="auto">
            <a:xfrm flipH="1">
              <a:off x="2004" y="2553"/>
              <a:ext cx="113" cy="21"/>
            </a:xfrm>
            <a:custGeom>
              <a:avLst/>
              <a:gdLst>
                <a:gd name="T0" fmla="*/ 0 w 227"/>
                <a:gd name="T1" fmla="*/ 1 h 41"/>
                <a:gd name="T2" fmla="*/ 0 w 227"/>
                <a:gd name="T3" fmla="*/ 1 h 41"/>
                <a:gd name="T4" fmla="*/ 0 w 227"/>
                <a:gd name="T5" fmla="*/ 1 h 41"/>
                <a:gd name="T6" fmla="*/ 0 w 227"/>
                <a:gd name="T7" fmla="*/ 1 h 41"/>
                <a:gd name="T8" fmla="*/ 0 w 227"/>
                <a:gd name="T9" fmla="*/ 1 h 41"/>
                <a:gd name="T10" fmla="*/ 0 w 227"/>
                <a:gd name="T11" fmla="*/ 1 h 41"/>
                <a:gd name="T12" fmla="*/ 0 w 227"/>
                <a:gd name="T13" fmla="*/ 1 h 41"/>
                <a:gd name="T14" fmla="*/ 0 w 227"/>
                <a:gd name="T15" fmla="*/ 0 h 41"/>
                <a:gd name="T16" fmla="*/ 0 w 227"/>
                <a:gd name="T17" fmla="*/ 0 h 41"/>
                <a:gd name="T18" fmla="*/ 0 w 227"/>
                <a:gd name="T19" fmla="*/ 1 h 41"/>
                <a:gd name="T20" fmla="*/ 0 w 227"/>
                <a:gd name="T21" fmla="*/ 1 h 41"/>
                <a:gd name="T22" fmla="*/ 0 w 227"/>
                <a:gd name="T23" fmla="*/ 1 h 41"/>
                <a:gd name="T24" fmla="*/ 0 w 227"/>
                <a:gd name="T25" fmla="*/ 1 h 41"/>
                <a:gd name="T26" fmla="*/ 0 w 227"/>
                <a:gd name="T27" fmla="*/ 1 h 41"/>
                <a:gd name="T28" fmla="*/ 0 w 227"/>
                <a:gd name="T29" fmla="*/ 1 h 41"/>
                <a:gd name="T30" fmla="*/ 0 w 227"/>
                <a:gd name="T31" fmla="*/ 1 h 41"/>
                <a:gd name="T32" fmla="*/ 0 w 227"/>
                <a:gd name="T33" fmla="*/ 1 h 41"/>
                <a:gd name="T34" fmla="*/ 0 w 227"/>
                <a:gd name="T35" fmla="*/ 1 h 41"/>
                <a:gd name="T36" fmla="*/ 0 w 227"/>
                <a:gd name="T37" fmla="*/ 1 h 41"/>
                <a:gd name="T38" fmla="*/ 0 w 227"/>
                <a:gd name="T39" fmla="*/ 1 h 41"/>
                <a:gd name="T40" fmla="*/ 0 w 227"/>
                <a:gd name="T41" fmla="*/ 1 h 41"/>
                <a:gd name="T42" fmla="*/ 0 w 227"/>
                <a:gd name="T43" fmla="*/ 1 h 41"/>
                <a:gd name="T44" fmla="*/ 0 w 227"/>
                <a:gd name="T45" fmla="*/ 1 h 41"/>
                <a:gd name="T46" fmla="*/ 0 w 227"/>
                <a:gd name="T47" fmla="*/ 1 h 41"/>
                <a:gd name="T48" fmla="*/ 0 w 227"/>
                <a:gd name="T49" fmla="*/ 1 h 41"/>
                <a:gd name="T50" fmla="*/ 0 w 227"/>
                <a:gd name="T51" fmla="*/ 1 h 41"/>
                <a:gd name="T52" fmla="*/ 0 w 227"/>
                <a:gd name="T53" fmla="*/ 1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7"/>
                <a:gd name="T82" fmla="*/ 0 h 41"/>
                <a:gd name="T83" fmla="*/ 227 w 227"/>
                <a:gd name="T84" fmla="*/ 41 h 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7" h="41">
                  <a:moveTo>
                    <a:pt x="0" y="41"/>
                  </a:moveTo>
                  <a:lnTo>
                    <a:pt x="227" y="41"/>
                  </a:lnTo>
                  <a:lnTo>
                    <a:pt x="227" y="31"/>
                  </a:lnTo>
                  <a:lnTo>
                    <a:pt x="227" y="21"/>
                  </a:lnTo>
                  <a:lnTo>
                    <a:pt x="227" y="10"/>
                  </a:lnTo>
                  <a:lnTo>
                    <a:pt x="227" y="5"/>
                  </a:lnTo>
                  <a:lnTo>
                    <a:pt x="225" y="1"/>
                  </a:lnTo>
                  <a:lnTo>
                    <a:pt x="223" y="0"/>
                  </a:lnTo>
                  <a:lnTo>
                    <a:pt x="217" y="0"/>
                  </a:lnTo>
                  <a:lnTo>
                    <a:pt x="209" y="1"/>
                  </a:lnTo>
                  <a:lnTo>
                    <a:pt x="204" y="2"/>
                  </a:lnTo>
                  <a:lnTo>
                    <a:pt x="194" y="3"/>
                  </a:lnTo>
                  <a:lnTo>
                    <a:pt x="183" y="5"/>
                  </a:lnTo>
                  <a:lnTo>
                    <a:pt x="168" y="7"/>
                  </a:lnTo>
                  <a:lnTo>
                    <a:pt x="152" y="8"/>
                  </a:lnTo>
                  <a:lnTo>
                    <a:pt x="134" y="10"/>
                  </a:lnTo>
                  <a:lnTo>
                    <a:pt x="116" y="13"/>
                  </a:lnTo>
                  <a:lnTo>
                    <a:pt x="98" y="15"/>
                  </a:lnTo>
                  <a:lnTo>
                    <a:pt x="79" y="16"/>
                  </a:lnTo>
                  <a:lnTo>
                    <a:pt x="61" y="18"/>
                  </a:lnTo>
                  <a:lnTo>
                    <a:pt x="45" y="21"/>
                  </a:lnTo>
                  <a:lnTo>
                    <a:pt x="30" y="22"/>
                  </a:lnTo>
                  <a:lnTo>
                    <a:pt x="17" y="23"/>
                  </a:lnTo>
                  <a:lnTo>
                    <a:pt x="8" y="24"/>
                  </a:lnTo>
                  <a:lnTo>
                    <a:pt x="2" y="25"/>
                  </a:lnTo>
                  <a:lnTo>
                    <a:pt x="0" y="25"/>
                  </a:lnTo>
                  <a:lnTo>
                    <a:pt x="0" y="41"/>
                  </a:lnTo>
                  <a:close/>
                </a:path>
              </a:pathLst>
            </a:custGeom>
            <a:solidFill>
              <a:srgbClr val="D6C6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nvGrpSpPr>
            <p:cNvPr id="40090" name="Group 348"/>
            <p:cNvGrpSpPr>
              <a:grpSpLocks/>
            </p:cNvGrpSpPr>
            <p:nvPr/>
          </p:nvGrpSpPr>
          <p:grpSpPr bwMode="auto">
            <a:xfrm>
              <a:off x="1847" y="2256"/>
              <a:ext cx="187" cy="274"/>
              <a:chOff x="1752" y="2160"/>
              <a:chExt cx="187" cy="274"/>
            </a:xfrm>
          </p:grpSpPr>
          <p:sp>
            <p:nvSpPr>
              <p:cNvPr id="40091" name="Freeform 349"/>
              <p:cNvSpPr>
                <a:spLocks/>
              </p:cNvSpPr>
              <p:nvPr/>
            </p:nvSpPr>
            <p:spPr bwMode="auto">
              <a:xfrm flipH="1">
                <a:off x="1752" y="2160"/>
                <a:ext cx="187" cy="274"/>
              </a:xfrm>
              <a:custGeom>
                <a:avLst/>
                <a:gdLst>
                  <a:gd name="T0" fmla="*/ 1 w 302"/>
                  <a:gd name="T1" fmla="*/ 184 h 279"/>
                  <a:gd name="T2" fmla="*/ 1 w 302"/>
                  <a:gd name="T3" fmla="*/ 184 h 279"/>
                  <a:gd name="T4" fmla="*/ 1 w 302"/>
                  <a:gd name="T5" fmla="*/ 184 h 279"/>
                  <a:gd name="T6" fmla="*/ 1 w 302"/>
                  <a:gd name="T7" fmla="*/ 184 h 279"/>
                  <a:gd name="T8" fmla="*/ 1 w 302"/>
                  <a:gd name="T9" fmla="*/ 184 h 279"/>
                  <a:gd name="T10" fmla="*/ 1 w 302"/>
                  <a:gd name="T11" fmla="*/ 184 h 279"/>
                  <a:gd name="T12" fmla="*/ 1 w 302"/>
                  <a:gd name="T13" fmla="*/ 184 h 279"/>
                  <a:gd name="T14" fmla="*/ 1 w 302"/>
                  <a:gd name="T15" fmla="*/ 184 h 279"/>
                  <a:gd name="T16" fmla="*/ 1 w 302"/>
                  <a:gd name="T17" fmla="*/ 182 h 279"/>
                  <a:gd name="T18" fmla="*/ 1 w 302"/>
                  <a:gd name="T19" fmla="*/ 174 h 279"/>
                  <a:gd name="T20" fmla="*/ 1 w 302"/>
                  <a:gd name="T21" fmla="*/ 171 h 279"/>
                  <a:gd name="T22" fmla="*/ 1 w 302"/>
                  <a:gd name="T23" fmla="*/ 167 h 279"/>
                  <a:gd name="T24" fmla="*/ 1 w 302"/>
                  <a:gd name="T25" fmla="*/ 167 h 279"/>
                  <a:gd name="T26" fmla="*/ 1 w 302"/>
                  <a:gd name="T27" fmla="*/ 167 h 279"/>
                  <a:gd name="T28" fmla="*/ 1 w 302"/>
                  <a:gd name="T29" fmla="*/ 165 h 279"/>
                  <a:gd name="T30" fmla="*/ 1 w 302"/>
                  <a:gd name="T31" fmla="*/ 141 h 279"/>
                  <a:gd name="T32" fmla="*/ 1 w 302"/>
                  <a:gd name="T33" fmla="*/ 74 h 279"/>
                  <a:gd name="T34" fmla="*/ 1 w 302"/>
                  <a:gd name="T35" fmla="*/ 53 h 279"/>
                  <a:gd name="T36" fmla="*/ 1 w 302"/>
                  <a:gd name="T37" fmla="*/ 45 h 279"/>
                  <a:gd name="T38" fmla="*/ 1 w 302"/>
                  <a:gd name="T39" fmla="*/ 42 h 279"/>
                  <a:gd name="T40" fmla="*/ 1 w 302"/>
                  <a:gd name="T41" fmla="*/ 34 h 279"/>
                  <a:gd name="T42" fmla="*/ 1 w 302"/>
                  <a:gd name="T43" fmla="*/ 27 h 279"/>
                  <a:gd name="T44" fmla="*/ 1 w 302"/>
                  <a:gd name="T45" fmla="*/ 27 h 279"/>
                  <a:gd name="T46" fmla="*/ 1 w 302"/>
                  <a:gd name="T47" fmla="*/ 27 h 279"/>
                  <a:gd name="T48" fmla="*/ 1 w 302"/>
                  <a:gd name="T49" fmla="*/ 27 h 279"/>
                  <a:gd name="T50" fmla="*/ 1 w 302"/>
                  <a:gd name="T51" fmla="*/ 27 h 279"/>
                  <a:gd name="T52" fmla="*/ 1 w 302"/>
                  <a:gd name="T53" fmla="*/ 27 h 279"/>
                  <a:gd name="T54" fmla="*/ 1 w 302"/>
                  <a:gd name="T55" fmla="*/ 22 h 279"/>
                  <a:gd name="T56" fmla="*/ 1 w 302"/>
                  <a:gd name="T57" fmla="*/ 16 h 279"/>
                  <a:gd name="T58" fmla="*/ 1 w 302"/>
                  <a:gd name="T59" fmla="*/ 8 h 279"/>
                  <a:gd name="T60" fmla="*/ 1 w 302"/>
                  <a:gd name="T61" fmla="*/ 3 h 279"/>
                  <a:gd name="T62" fmla="*/ 1 w 302"/>
                  <a:gd name="T63" fmla="*/ 0 h 279"/>
                  <a:gd name="T64" fmla="*/ 1 w 302"/>
                  <a:gd name="T65" fmla="*/ 0 h 279"/>
                  <a:gd name="T66" fmla="*/ 1 w 302"/>
                  <a:gd name="T67" fmla="*/ 3 h 279"/>
                  <a:gd name="T68" fmla="*/ 1 w 302"/>
                  <a:gd name="T69" fmla="*/ 11 h 279"/>
                  <a:gd name="T70" fmla="*/ 1 w 302"/>
                  <a:gd name="T71" fmla="*/ 22 h 279"/>
                  <a:gd name="T72" fmla="*/ 1 w 302"/>
                  <a:gd name="T73" fmla="*/ 27 h 279"/>
                  <a:gd name="T74" fmla="*/ 1 w 302"/>
                  <a:gd name="T75" fmla="*/ 27 h 279"/>
                  <a:gd name="T76" fmla="*/ 0 w 302"/>
                  <a:gd name="T77" fmla="*/ 27 h 279"/>
                  <a:gd name="T78" fmla="*/ 0 w 302"/>
                  <a:gd name="T79" fmla="*/ 60 h 279"/>
                  <a:gd name="T80" fmla="*/ 0 w 302"/>
                  <a:gd name="T81" fmla="*/ 137 h 279"/>
                  <a:gd name="T82" fmla="*/ 0 w 302"/>
                  <a:gd name="T83" fmla="*/ 165 h 279"/>
                  <a:gd name="T84" fmla="*/ 1 w 302"/>
                  <a:gd name="T85" fmla="*/ 169 h 279"/>
                  <a:gd name="T86" fmla="*/ 1 w 302"/>
                  <a:gd name="T87" fmla="*/ 171 h 279"/>
                  <a:gd name="T88" fmla="*/ 1 w 302"/>
                  <a:gd name="T89" fmla="*/ 172 h 279"/>
                  <a:gd name="T90" fmla="*/ 1 w 302"/>
                  <a:gd name="T91" fmla="*/ 176 h 279"/>
                  <a:gd name="T92" fmla="*/ 1 w 302"/>
                  <a:gd name="T93" fmla="*/ 184 h 2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02"/>
                  <a:gd name="T142" fmla="*/ 0 h 279"/>
                  <a:gd name="T143" fmla="*/ 302 w 302"/>
                  <a:gd name="T144" fmla="*/ 279 h 27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02" h="279">
                    <a:moveTo>
                      <a:pt x="56" y="279"/>
                    </a:moveTo>
                    <a:lnTo>
                      <a:pt x="59" y="279"/>
                    </a:lnTo>
                    <a:lnTo>
                      <a:pt x="66" y="279"/>
                    </a:lnTo>
                    <a:lnTo>
                      <a:pt x="76" y="279"/>
                    </a:lnTo>
                    <a:lnTo>
                      <a:pt x="89" y="279"/>
                    </a:lnTo>
                    <a:lnTo>
                      <a:pt x="105" y="279"/>
                    </a:lnTo>
                    <a:lnTo>
                      <a:pt x="122" y="279"/>
                    </a:lnTo>
                    <a:lnTo>
                      <a:pt x="140" y="279"/>
                    </a:lnTo>
                    <a:lnTo>
                      <a:pt x="160" y="279"/>
                    </a:lnTo>
                    <a:lnTo>
                      <a:pt x="180" y="279"/>
                    </a:lnTo>
                    <a:lnTo>
                      <a:pt x="198" y="279"/>
                    </a:lnTo>
                    <a:lnTo>
                      <a:pt x="215" y="279"/>
                    </a:lnTo>
                    <a:lnTo>
                      <a:pt x="230" y="279"/>
                    </a:lnTo>
                    <a:lnTo>
                      <a:pt x="244" y="279"/>
                    </a:lnTo>
                    <a:lnTo>
                      <a:pt x="254" y="279"/>
                    </a:lnTo>
                    <a:lnTo>
                      <a:pt x="260" y="279"/>
                    </a:lnTo>
                    <a:lnTo>
                      <a:pt x="263" y="279"/>
                    </a:lnTo>
                    <a:lnTo>
                      <a:pt x="263" y="275"/>
                    </a:lnTo>
                    <a:lnTo>
                      <a:pt x="264" y="269"/>
                    </a:lnTo>
                    <a:lnTo>
                      <a:pt x="265" y="263"/>
                    </a:lnTo>
                    <a:lnTo>
                      <a:pt x="265" y="259"/>
                    </a:lnTo>
                    <a:lnTo>
                      <a:pt x="274" y="257"/>
                    </a:lnTo>
                    <a:lnTo>
                      <a:pt x="278" y="250"/>
                    </a:lnTo>
                    <a:lnTo>
                      <a:pt x="280" y="250"/>
                    </a:lnTo>
                    <a:lnTo>
                      <a:pt x="284" y="250"/>
                    </a:lnTo>
                    <a:lnTo>
                      <a:pt x="290" y="250"/>
                    </a:lnTo>
                    <a:lnTo>
                      <a:pt x="294" y="250"/>
                    </a:lnTo>
                    <a:lnTo>
                      <a:pt x="296" y="250"/>
                    </a:lnTo>
                    <a:lnTo>
                      <a:pt x="299" y="249"/>
                    </a:lnTo>
                    <a:lnTo>
                      <a:pt x="301" y="247"/>
                    </a:lnTo>
                    <a:lnTo>
                      <a:pt x="302" y="242"/>
                    </a:lnTo>
                    <a:lnTo>
                      <a:pt x="302" y="216"/>
                    </a:lnTo>
                    <a:lnTo>
                      <a:pt x="302" y="164"/>
                    </a:lnTo>
                    <a:lnTo>
                      <a:pt x="302" y="111"/>
                    </a:lnTo>
                    <a:lnTo>
                      <a:pt x="302" y="82"/>
                    </a:lnTo>
                    <a:lnTo>
                      <a:pt x="301" y="76"/>
                    </a:lnTo>
                    <a:lnTo>
                      <a:pt x="298" y="72"/>
                    </a:lnTo>
                    <a:lnTo>
                      <a:pt x="295" y="68"/>
                    </a:lnTo>
                    <a:lnTo>
                      <a:pt x="290" y="66"/>
                    </a:lnTo>
                    <a:lnTo>
                      <a:pt x="286" y="65"/>
                    </a:lnTo>
                    <a:lnTo>
                      <a:pt x="279" y="61"/>
                    </a:lnTo>
                    <a:lnTo>
                      <a:pt x="269" y="57"/>
                    </a:lnTo>
                    <a:lnTo>
                      <a:pt x="260" y="53"/>
                    </a:lnTo>
                    <a:lnTo>
                      <a:pt x="251" y="49"/>
                    </a:lnTo>
                    <a:lnTo>
                      <a:pt x="243" y="45"/>
                    </a:lnTo>
                    <a:lnTo>
                      <a:pt x="237" y="43"/>
                    </a:lnTo>
                    <a:lnTo>
                      <a:pt x="235" y="42"/>
                    </a:lnTo>
                    <a:lnTo>
                      <a:pt x="235" y="41"/>
                    </a:lnTo>
                    <a:lnTo>
                      <a:pt x="235" y="38"/>
                    </a:lnTo>
                    <a:lnTo>
                      <a:pt x="235" y="36"/>
                    </a:lnTo>
                    <a:lnTo>
                      <a:pt x="235" y="33"/>
                    </a:lnTo>
                    <a:lnTo>
                      <a:pt x="233" y="30"/>
                    </a:lnTo>
                    <a:lnTo>
                      <a:pt x="229" y="27"/>
                    </a:lnTo>
                    <a:lnTo>
                      <a:pt x="225" y="24"/>
                    </a:lnTo>
                    <a:lnTo>
                      <a:pt x="220" y="22"/>
                    </a:lnTo>
                    <a:lnTo>
                      <a:pt x="211" y="20"/>
                    </a:lnTo>
                    <a:lnTo>
                      <a:pt x="200" y="16"/>
                    </a:lnTo>
                    <a:lnTo>
                      <a:pt x="189" y="13"/>
                    </a:lnTo>
                    <a:lnTo>
                      <a:pt x="176" y="8"/>
                    </a:lnTo>
                    <a:lnTo>
                      <a:pt x="166" y="6"/>
                    </a:lnTo>
                    <a:lnTo>
                      <a:pt x="158" y="3"/>
                    </a:lnTo>
                    <a:lnTo>
                      <a:pt x="153" y="1"/>
                    </a:lnTo>
                    <a:lnTo>
                      <a:pt x="147" y="0"/>
                    </a:lnTo>
                    <a:lnTo>
                      <a:pt x="143" y="0"/>
                    </a:lnTo>
                    <a:lnTo>
                      <a:pt x="137" y="0"/>
                    </a:lnTo>
                    <a:lnTo>
                      <a:pt x="131" y="1"/>
                    </a:lnTo>
                    <a:lnTo>
                      <a:pt x="124" y="3"/>
                    </a:lnTo>
                    <a:lnTo>
                      <a:pt x="112" y="6"/>
                    </a:lnTo>
                    <a:lnTo>
                      <a:pt x="93" y="11"/>
                    </a:lnTo>
                    <a:lnTo>
                      <a:pt x="74" y="16"/>
                    </a:lnTo>
                    <a:lnTo>
                      <a:pt x="53" y="22"/>
                    </a:lnTo>
                    <a:lnTo>
                      <a:pt x="36" y="27"/>
                    </a:lnTo>
                    <a:lnTo>
                      <a:pt x="22" y="30"/>
                    </a:lnTo>
                    <a:lnTo>
                      <a:pt x="16" y="31"/>
                    </a:lnTo>
                    <a:lnTo>
                      <a:pt x="7" y="35"/>
                    </a:lnTo>
                    <a:lnTo>
                      <a:pt x="2" y="38"/>
                    </a:lnTo>
                    <a:lnTo>
                      <a:pt x="0" y="44"/>
                    </a:lnTo>
                    <a:lnTo>
                      <a:pt x="0" y="52"/>
                    </a:lnTo>
                    <a:lnTo>
                      <a:pt x="0" y="83"/>
                    </a:lnTo>
                    <a:lnTo>
                      <a:pt x="0" y="147"/>
                    </a:lnTo>
                    <a:lnTo>
                      <a:pt x="0" y="210"/>
                    </a:lnTo>
                    <a:lnTo>
                      <a:pt x="0" y="242"/>
                    </a:lnTo>
                    <a:lnTo>
                      <a:pt x="0" y="247"/>
                    </a:lnTo>
                    <a:lnTo>
                      <a:pt x="1" y="250"/>
                    </a:lnTo>
                    <a:lnTo>
                      <a:pt x="3" y="254"/>
                    </a:lnTo>
                    <a:lnTo>
                      <a:pt x="6" y="255"/>
                    </a:lnTo>
                    <a:lnTo>
                      <a:pt x="9" y="256"/>
                    </a:lnTo>
                    <a:lnTo>
                      <a:pt x="14" y="258"/>
                    </a:lnTo>
                    <a:lnTo>
                      <a:pt x="18" y="259"/>
                    </a:lnTo>
                    <a:lnTo>
                      <a:pt x="19" y="259"/>
                    </a:lnTo>
                    <a:lnTo>
                      <a:pt x="24" y="265"/>
                    </a:lnTo>
                    <a:lnTo>
                      <a:pt x="45" y="269"/>
                    </a:lnTo>
                    <a:lnTo>
                      <a:pt x="56" y="279"/>
                    </a:lnTo>
                    <a:close/>
                  </a:path>
                </a:pathLst>
              </a:custGeom>
              <a:solidFill>
                <a:srgbClr val="D6C6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92" name="Freeform 350"/>
              <p:cNvSpPr>
                <a:spLocks/>
              </p:cNvSpPr>
              <p:nvPr/>
            </p:nvSpPr>
            <p:spPr bwMode="auto">
              <a:xfrm flipH="1">
                <a:off x="1794" y="2162"/>
                <a:ext cx="47" cy="240"/>
              </a:xfrm>
              <a:custGeom>
                <a:avLst/>
                <a:gdLst>
                  <a:gd name="T0" fmla="*/ 0 w 97"/>
                  <a:gd name="T1" fmla="*/ 1 h 245"/>
                  <a:gd name="T2" fmla="*/ 0 w 97"/>
                  <a:gd name="T3" fmla="*/ 3 h 245"/>
                  <a:gd name="T4" fmla="*/ 0 w 97"/>
                  <a:gd name="T5" fmla="*/ 6 h 245"/>
                  <a:gd name="T6" fmla="*/ 0 w 97"/>
                  <a:gd name="T7" fmla="*/ 8 h 245"/>
                  <a:gd name="T8" fmla="*/ 0 w 97"/>
                  <a:gd name="T9" fmla="*/ 13 h 245"/>
                  <a:gd name="T10" fmla="*/ 0 w 97"/>
                  <a:gd name="T11" fmla="*/ 16 h 245"/>
                  <a:gd name="T12" fmla="*/ 0 w 97"/>
                  <a:gd name="T13" fmla="*/ 20 h 245"/>
                  <a:gd name="T14" fmla="*/ 0 w 97"/>
                  <a:gd name="T15" fmla="*/ 22 h 245"/>
                  <a:gd name="T16" fmla="*/ 0 w 97"/>
                  <a:gd name="T17" fmla="*/ 24 h 245"/>
                  <a:gd name="T18" fmla="*/ 0 w 97"/>
                  <a:gd name="T19" fmla="*/ 24 h 245"/>
                  <a:gd name="T20" fmla="*/ 0 w 97"/>
                  <a:gd name="T21" fmla="*/ 24 h 245"/>
                  <a:gd name="T22" fmla="*/ 0 w 97"/>
                  <a:gd name="T23" fmla="*/ 24 h 245"/>
                  <a:gd name="T24" fmla="*/ 0 w 97"/>
                  <a:gd name="T25" fmla="*/ 24 h 245"/>
                  <a:gd name="T26" fmla="*/ 0 w 97"/>
                  <a:gd name="T27" fmla="*/ 42 h 245"/>
                  <a:gd name="T28" fmla="*/ 0 w 97"/>
                  <a:gd name="T29" fmla="*/ 80 h 245"/>
                  <a:gd name="T30" fmla="*/ 0 w 97"/>
                  <a:gd name="T31" fmla="*/ 120 h 245"/>
                  <a:gd name="T32" fmla="*/ 0 w 97"/>
                  <a:gd name="T33" fmla="*/ 144 h 245"/>
                  <a:gd name="T34" fmla="*/ 0 w 97"/>
                  <a:gd name="T35" fmla="*/ 147 h 245"/>
                  <a:gd name="T36" fmla="*/ 0 w 97"/>
                  <a:gd name="T37" fmla="*/ 150 h 245"/>
                  <a:gd name="T38" fmla="*/ 0 w 97"/>
                  <a:gd name="T39" fmla="*/ 153 h 245"/>
                  <a:gd name="T40" fmla="*/ 0 w 97"/>
                  <a:gd name="T41" fmla="*/ 153 h 245"/>
                  <a:gd name="T42" fmla="*/ 0 w 97"/>
                  <a:gd name="T43" fmla="*/ 153 h 245"/>
                  <a:gd name="T44" fmla="*/ 0 w 97"/>
                  <a:gd name="T45" fmla="*/ 153 h 245"/>
                  <a:gd name="T46" fmla="*/ 0 w 97"/>
                  <a:gd name="T47" fmla="*/ 153 h 245"/>
                  <a:gd name="T48" fmla="*/ 0 w 97"/>
                  <a:gd name="T49" fmla="*/ 153 h 245"/>
                  <a:gd name="T50" fmla="*/ 0 w 97"/>
                  <a:gd name="T51" fmla="*/ 153 h 245"/>
                  <a:gd name="T52" fmla="*/ 0 w 97"/>
                  <a:gd name="T53" fmla="*/ 153 h 245"/>
                  <a:gd name="T54" fmla="*/ 0 w 97"/>
                  <a:gd name="T55" fmla="*/ 153 h 245"/>
                  <a:gd name="T56" fmla="*/ 0 w 97"/>
                  <a:gd name="T57" fmla="*/ 153 h 245"/>
                  <a:gd name="T58" fmla="*/ 0 w 97"/>
                  <a:gd name="T59" fmla="*/ 152 h 245"/>
                  <a:gd name="T60" fmla="*/ 0 w 97"/>
                  <a:gd name="T61" fmla="*/ 150 h 245"/>
                  <a:gd name="T62" fmla="*/ 0 w 97"/>
                  <a:gd name="T63" fmla="*/ 148 h 245"/>
                  <a:gd name="T64" fmla="*/ 0 w 97"/>
                  <a:gd name="T65" fmla="*/ 147 h 245"/>
                  <a:gd name="T66" fmla="*/ 0 w 97"/>
                  <a:gd name="T67" fmla="*/ 121 h 245"/>
                  <a:gd name="T68" fmla="*/ 0 w 97"/>
                  <a:gd name="T69" fmla="*/ 75 h 245"/>
                  <a:gd name="T70" fmla="*/ 0 w 97"/>
                  <a:gd name="T71" fmla="*/ 24 h 245"/>
                  <a:gd name="T72" fmla="*/ 0 w 97"/>
                  <a:gd name="T73" fmla="*/ 8 h 245"/>
                  <a:gd name="T74" fmla="*/ 0 w 97"/>
                  <a:gd name="T75" fmla="*/ 6 h 245"/>
                  <a:gd name="T76" fmla="*/ 0 w 97"/>
                  <a:gd name="T77" fmla="*/ 4 h 245"/>
                  <a:gd name="T78" fmla="*/ 0 w 97"/>
                  <a:gd name="T79" fmla="*/ 1 h 245"/>
                  <a:gd name="T80" fmla="*/ 0 w 97"/>
                  <a:gd name="T81" fmla="*/ 0 h 245"/>
                  <a:gd name="T82" fmla="*/ 0 w 97"/>
                  <a:gd name="T83" fmla="*/ 1 h 245"/>
                  <a:gd name="T84" fmla="*/ 0 w 97"/>
                  <a:gd name="T85" fmla="*/ 1 h 245"/>
                  <a:gd name="T86" fmla="*/ 0 w 97"/>
                  <a:gd name="T87" fmla="*/ 1 h 245"/>
                  <a:gd name="T88" fmla="*/ 0 w 97"/>
                  <a:gd name="T89" fmla="*/ 1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7"/>
                  <a:gd name="T136" fmla="*/ 0 h 245"/>
                  <a:gd name="T137" fmla="*/ 97 w 97"/>
                  <a:gd name="T138" fmla="*/ 245 h 2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7" h="245">
                    <a:moveTo>
                      <a:pt x="15" y="1"/>
                    </a:moveTo>
                    <a:lnTo>
                      <a:pt x="20" y="3"/>
                    </a:lnTo>
                    <a:lnTo>
                      <a:pt x="28" y="6"/>
                    </a:lnTo>
                    <a:lnTo>
                      <a:pt x="38" y="8"/>
                    </a:lnTo>
                    <a:lnTo>
                      <a:pt x="51" y="13"/>
                    </a:lnTo>
                    <a:lnTo>
                      <a:pt x="62" y="16"/>
                    </a:lnTo>
                    <a:lnTo>
                      <a:pt x="73" y="20"/>
                    </a:lnTo>
                    <a:lnTo>
                      <a:pt x="82" y="22"/>
                    </a:lnTo>
                    <a:lnTo>
                      <a:pt x="87" y="24"/>
                    </a:lnTo>
                    <a:lnTo>
                      <a:pt x="91" y="27"/>
                    </a:lnTo>
                    <a:lnTo>
                      <a:pt x="95" y="30"/>
                    </a:lnTo>
                    <a:lnTo>
                      <a:pt x="97" y="33"/>
                    </a:lnTo>
                    <a:lnTo>
                      <a:pt x="97" y="36"/>
                    </a:lnTo>
                    <a:lnTo>
                      <a:pt x="97" y="65"/>
                    </a:lnTo>
                    <a:lnTo>
                      <a:pt x="97" y="129"/>
                    </a:lnTo>
                    <a:lnTo>
                      <a:pt x="97" y="196"/>
                    </a:lnTo>
                    <a:lnTo>
                      <a:pt x="97" y="231"/>
                    </a:lnTo>
                    <a:lnTo>
                      <a:pt x="96" y="236"/>
                    </a:lnTo>
                    <a:lnTo>
                      <a:pt x="95" y="241"/>
                    </a:lnTo>
                    <a:lnTo>
                      <a:pt x="92" y="244"/>
                    </a:lnTo>
                    <a:lnTo>
                      <a:pt x="89" y="245"/>
                    </a:lnTo>
                    <a:lnTo>
                      <a:pt x="84" y="245"/>
                    </a:lnTo>
                    <a:lnTo>
                      <a:pt x="74" y="245"/>
                    </a:lnTo>
                    <a:lnTo>
                      <a:pt x="60" y="245"/>
                    </a:lnTo>
                    <a:lnTo>
                      <a:pt x="45" y="245"/>
                    </a:lnTo>
                    <a:lnTo>
                      <a:pt x="29" y="245"/>
                    </a:lnTo>
                    <a:lnTo>
                      <a:pt x="15" y="245"/>
                    </a:lnTo>
                    <a:lnTo>
                      <a:pt x="5" y="245"/>
                    </a:lnTo>
                    <a:lnTo>
                      <a:pt x="0" y="245"/>
                    </a:lnTo>
                    <a:lnTo>
                      <a:pt x="6" y="243"/>
                    </a:lnTo>
                    <a:lnTo>
                      <a:pt x="9" y="241"/>
                    </a:lnTo>
                    <a:lnTo>
                      <a:pt x="11" y="237"/>
                    </a:lnTo>
                    <a:lnTo>
                      <a:pt x="12" y="234"/>
                    </a:lnTo>
                    <a:lnTo>
                      <a:pt x="12" y="197"/>
                    </a:lnTo>
                    <a:lnTo>
                      <a:pt x="12" y="121"/>
                    </a:lnTo>
                    <a:lnTo>
                      <a:pt x="12" y="45"/>
                    </a:lnTo>
                    <a:lnTo>
                      <a:pt x="12" y="8"/>
                    </a:lnTo>
                    <a:lnTo>
                      <a:pt x="11" y="6"/>
                    </a:lnTo>
                    <a:lnTo>
                      <a:pt x="9" y="4"/>
                    </a:lnTo>
                    <a:lnTo>
                      <a:pt x="7" y="1"/>
                    </a:lnTo>
                    <a:lnTo>
                      <a:pt x="5" y="0"/>
                    </a:lnTo>
                    <a:lnTo>
                      <a:pt x="8" y="1"/>
                    </a:lnTo>
                    <a:lnTo>
                      <a:pt x="11" y="1"/>
                    </a:lnTo>
                    <a:lnTo>
                      <a:pt x="13" y="1"/>
                    </a:lnTo>
                    <a:lnTo>
                      <a:pt x="15" y="1"/>
                    </a:lnTo>
                    <a:close/>
                  </a:path>
                </a:pathLst>
              </a:custGeom>
              <a:solidFill>
                <a:srgbClr val="B79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93" name="Freeform 351"/>
              <p:cNvSpPr>
                <a:spLocks/>
              </p:cNvSpPr>
              <p:nvPr/>
            </p:nvSpPr>
            <p:spPr bwMode="auto">
              <a:xfrm flipH="1">
                <a:off x="1755" y="2414"/>
                <a:ext cx="170" cy="20"/>
              </a:xfrm>
              <a:custGeom>
                <a:avLst/>
                <a:gdLst>
                  <a:gd name="T0" fmla="*/ 1 w 246"/>
                  <a:gd name="T1" fmla="*/ 0 h 20"/>
                  <a:gd name="T2" fmla="*/ 1 w 246"/>
                  <a:gd name="T3" fmla="*/ 4 h 20"/>
                  <a:gd name="T4" fmla="*/ 1 w 246"/>
                  <a:gd name="T5" fmla="*/ 10 h 20"/>
                  <a:gd name="T6" fmla="*/ 1 w 246"/>
                  <a:gd name="T7" fmla="*/ 16 h 20"/>
                  <a:gd name="T8" fmla="*/ 1 w 246"/>
                  <a:gd name="T9" fmla="*/ 20 h 20"/>
                  <a:gd name="T10" fmla="*/ 1 w 246"/>
                  <a:gd name="T11" fmla="*/ 20 h 20"/>
                  <a:gd name="T12" fmla="*/ 1 w 246"/>
                  <a:gd name="T13" fmla="*/ 20 h 20"/>
                  <a:gd name="T14" fmla="*/ 1 w 246"/>
                  <a:gd name="T15" fmla="*/ 20 h 20"/>
                  <a:gd name="T16" fmla="*/ 1 w 246"/>
                  <a:gd name="T17" fmla="*/ 20 h 20"/>
                  <a:gd name="T18" fmla="*/ 1 w 246"/>
                  <a:gd name="T19" fmla="*/ 20 h 20"/>
                  <a:gd name="T20" fmla="*/ 1 w 246"/>
                  <a:gd name="T21" fmla="*/ 20 h 20"/>
                  <a:gd name="T22" fmla="*/ 1 w 246"/>
                  <a:gd name="T23" fmla="*/ 20 h 20"/>
                  <a:gd name="T24" fmla="*/ 1 w 246"/>
                  <a:gd name="T25" fmla="*/ 20 h 20"/>
                  <a:gd name="T26" fmla="*/ 1 w 246"/>
                  <a:gd name="T27" fmla="*/ 20 h 20"/>
                  <a:gd name="T28" fmla="*/ 1 w 246"/>
                  <a:gd name="T29" fmla="*/ 20 h 20"/>
                  <a:gd name="T30" fmla="*/ 1 w 246"/>
                  <a:gd name="T31" fmla="*/ 20 h 20"/>
                  <a:gd name="T32" fmla="*/ 1 w 246"/>
                  <a:gd name="T33" fmla="*/ 20 h 20"/>
                  <a:gd name="T34" fmla="*/ 1 w 246"/>
                  <a:gd name="T35" fmla="*/ 20 h 20"/>
                  <a:gd name="T36" fmla="*/ 1 w 246"/>
                  <a:gd name="T37" fmla="*/ 20 h 20"/>
                  <a:gd name="T38" fmla="*/ 1 w 246"/>
                  <a:gd name="T39" fmla="*/ 20 h 20"/>
                  <a:gd name="T40" fmla="*/ 1 w 246"/>
                  <a:gd name="T41" fmla="*/ 20 h 20"/>
                  <a:gd name="T42" fmla="*/ 1 w 246"/>
                  <a:gd name="T43" fmla="*/ 10 h 20"/>
                  <a:gd name="T44" fmla="*/ 1 w 246"/>
                  <a:gd name="T45" fmla="*/ 6 h 20"/>
                  <a:gd name="T46" fmla="*/ 0 w 246"/>
                  <a:gd name="T47" fmla="*/ 0 h 20"/>
                  <a:gd name="T48" fmla="*/ 1 w 246"/>
                  <a:gd name="T49" fmla="*/ 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6"/>
                  <a:gd name="T76" fmla="*/ 0 h 20"/>
                  <a:gd name="T77" fmla="*/ 246 w 246"/>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6" h="20">
                    <a:moveTo>
                      <a:pt x="246" y="0"/>
                    </a:moveTo>
                    <a:lnTo>
                      <a:pt x="246" y="4"/>
                    </a:lnTo>
                    <a:lnTo>
                      <a:pt x="245" y="10"/>
                    </a:lnTo>
                    <a:lnTo>
                      <a:pt x="244" y="16"/>
                    </a:lnTo>
                    <a:lnTo>
                      <a:pt x="244" y="20"/>
                    </a:lnTo>
                    <a:lnTo>
                      <a:pt x="241" y="20"/>
                    </a:lnTo>
                    <a:lnTo>
                      <a:pt x="235" y="20"/>
                    </a:lnTo>
                    <a:lnTo>
                      <a:pt x="225" y="20"/>
                    </a:lnTo>
                    <a:lnTo>
                      <a:pt x="211" y="20"/>
                    </a:lnTo>
                    <a:lnTo>
                      <a:pt x="196" y="20"/>
                    </a:lnTo>
                    <a:lnTo>
                      <a:pt x="179" y="20"/>
                    </a:lnTo>
                    <a:lnTo>
                      <a:pt x="161" y="20"/>
                    </a:lnTo>
                    <a:lnTo>
                      <a:pt x="141" y="20"/>
                    </a:lnTo>
                    <a:lnTo>
                      <a:pt x="121" y="20"/>
                    </a:lnTo>
                    <a:lnTo>
                      <a:pt x="103" y="20"/>
                    </a:lnTo>
                    <a:lnTo>
                      <a:pt x="86" y="20"/>
                    </a:lnTo>
                    <a:lnTo>
                      <a:pt x="70" y="20"/>
                    </a:lnTo>
                    <a:lnTo>
                      <a:pt x="57" y="20"/>
                    </a:lnTo>
                    <a:lnTo>
                      <a:pt x="47" y="20"/>
                    </a:lnTo>
                    <a:lnTo>
                      <a:pt x="40" y="20"/>
                    </a:lnTo>
                    <a:lnTo>
                      <a:pt x="37" y="20"/>
                    </a:lnTo>
                    <a:lnTo>
                      <a:pt x="26" y="10"/>
                    </a:lnTo>
                    <a:lnTo>
                      <a:pt x="5" y="6"/>
                    </a:lnTo>
                    <a:lnTo>
                      <a:pt x="0" y="0"/>
                    </a:lnTo>
                    <a:lnTo>
                      <a:pt x="246" y="0"/>
                    </a:lnTo>
                    <a:close/>
                  </a:path>
                </a:pathLst>
              </a:custGeom>
              <a:solidFill>
                <a:srgbClr val="9972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94" name="Freeform 352"/>
              <p:cNvSpPr>
                <a:spLocks/>
              </p:cNvSpPr>
              <p:nvPr/>
            </p:nvSpPr>
            <p:spPr bwMode="auto">
              <a:xfrm flipH="1">
                <a:off x="1850" y="2184"/>
                <a:ext cx="76" cy="207"/>
              </a:xfrm>
              <a:custGeom>
                <a:avLst/>
                <a:gdLst>
                  <a:gd name="T0" fmla="*/ 1 w 111"/>
                  <a:gd name="T1" fmla="*/ 3 h 209"/>
                  <a:gd name="T2" fmla="*/ 1 w 111"/>
                  <a:gd name="T3" fmla="*/ 5 h 209"/>
                  <a:gd name="T4" fmla="*/ 1 w 111"/>
                  <a:gd name="T5" fmla="*/ 8 h 209"/>
                  <a:gd name="T6" fmla="*/ 1 w 111"/>
                  <a:gd name="T7" fmla="*/ 11 h 209"/>
                  <a:gd name="T8" fmla="*/ 1 w 111"/>
                  <a:gd name="T9" fmla="*/ 13 h 209"/>
                  <a:gd name="T10" fmla="*/ 1 w 111"/>
                  <a:gd name="T11" fmla="*/ 17 h 209"/>
                  <a:gd name="T12" fmla="*/ 1 w 111"/>
                  <a:gd name="T13" fmla="*/ 20 h 209"/>
                  <a:gd name="T14" fmla="*/ 1 w 111"/>
                  <a:gd name="T15" fmla="*/ 24 h 209"/>
                  <a:gd name="T16" fmla="*/ 1 w 111"/>
                  <a:gd name="T17" fmla="*/ 27 h 209"/>
                  <a:gd name="T18" fmla="*/ 1 w 111"/>
                  <a:gd name="T19" fmla="*/ 28 h 209"/>
                  <a:gd name="T20" fmla="*/ 1 w 111"/>
                  <a:gd name="T21" fmla="*/ 30 h 209"/>
                  <a:gd name="T22" fmla="*/ 1 w 111"/>
                  <a:gd name="T23" fmla="*/ 31 h 209"/>
                  <a:gd name="T24" fmla="*/ 1 w 111"/>
                  <a:gd name="T25" fmla="*/ 33 h 209"/>
                  <a:gd name="T26" fmla="*/ 1 w 111"/>
                  <a:gd name="T27" fmla="*/ 52 h 209"/>
                  <a:gd name="T28" fmla="*/ 1 w 111"/>
                  <a:gd name="T29" fmla="*/ 95 h 209"/>
                  <a:gd name="T30" fmla="*/ 1 w 111"/>
                  <a:gd name="T31" fmla="*/ 143 h 209"/>
                  <a:gd name="T32" fmla="*/ 1 w 111"/>
                  <a:gd name="T33" fmla="*/ 159 h 209"/>
                  <a:gd name="T34" fmla="*/ 1 w 111"/>
                  <a:gd name="T35" fmla="*/ 160 h 209"/>
                  <a:gd name="T36" fmla="*/ 1 w 111"/>
                  <a:gd name="T37" fmla="*/ 160 h 209"/>
                  <a:gd name="T38" fmla="*/ 1 w 111"/>
                  <a:gd name="T39" fmla="*/ 161 h 209"/>
                  <a:gd name="T40" fmla="*/ 1 w 111"/>
                  <a:gd name="T41" fmla="*/ 162 h 209"/>
                  <a:gd name="T42" fmla="*/ 1 w 111"/>
                  <a:gd name="T43" fmla="*/ 163 h 209"/>
                  <a:gd name="T44" fmla="*/ 1 w 111"/>
                  <a:gd name="T45" fmla="*/ 163 h 209"/>
                  <a:gd name="T46" fmla="*/ 1 w 111"/>
                  <a:gd name="T47" fmla="*/ 162 h 209"/>
                  <a:gd name="T48" fmla="*/ 0 w 111"/>
                  <a:gd name="T49" fmla="*/ 161 h 209"/>
                  <a:gd name="T50" fmla="*/ 0 w 111"/>
                  <a:gd name="T51" fmla="*/ 143 h 209"/>
                  <a:gd name="T52" fmla="*/ 0 w 111"/>
                  <a:gd name="T53" fmla="*/ 93 h 209"/>
                  <a:gd name="T54" fmla="*/ 0 w 111"/>
                  <a:gd name="T55" fmla="*/ 52 h 209"/>
                  <a:gd name="T56" fmla="*/ 0 w 111"/>
                  <a:gd name="T57" fmla="*/ 31 h 209"/>
                  <a:gd name="T58" fmla="*/ 0 w 111"/>
                  <a:gd name="T59" fmla="*/ 27 h 209"/>
                  <a:gd name="T60" fmla="*/ 1 w 111"/>
                  <a:gd name="T61" fmla="*/ 25 h 209"/>
                  <a:gd name="T62" fmla="*/ 1 w 111"/>
                  <a:gd name="T63" fmla="*/ 24 h 209"/>
                  <a:gd name="T64" fmla="*/ 1 w 111"/>
                  <a:gd name="T65" fmla="*/ 24 h 209"/>
                  <a:gd name="T66" fmla="*/ 1 w 111"/>
                  <a:gd name="T67" fmla="*/ 23 h 209"/>
                  <a:gd name="T68" fmla="*/ 1 w 111"/>
                  <a:gd name="T69" fmla="*/ 19 h 209"/>
                  <a:gd name="T70" fmla="*/ 1 w 111"/>
                  <a:gd name="T71" fmla="*/ 16 h 209"/>
                  <a:gd name="T72" fmla="*/ 1 w 111"/>
                  <a:gd name="T73" fmla="*/ 11 h 209"/>
                  <a:gd name="T74" fmla="*/ 1 w 111"/>
                  <a:gd name="T75" fmla="*/ 8 h 209"/>
                  <a:gd name="T76" fmla="*/ 1 w 111"/>
                  <a:gd name="T77" fmla="*/ 4 h 209"/>
                  <a:gd name="T78" fmla="*/ 1 w 111"/>
                  <a:gd name="T79" fmla="*/ 1 h 209"/>
                  <a:gd name="T80" fmla="*/ 1 w 111"/>
                  <a:gd name="T81" fmla="*/ 0 h 209"/>
                  <a:gd name="T82" fmla="*/ 1 w 111"/>
                  <a:gd name="T83" fmla="*/ 0 h 209"/>
                  <a:gd name="T84" fmla="*/ 1 w 111"/>
                  <a:gd name="T85" fmla="*/ 1 h 209"/>
                  <a:gd name="T86" fmla="*/ 1 w 111"/>
                  <a:gd name="T87" fmla="*/ 2 h 209"/>
                  <a:gd name="T88" fmla="*/ 1 w 111"/>
                  <a:gd name="T89" fmla="*/ 3 h 20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1"/>
                  <a:gd name="T136" fmla="*/ 0 h 209"/>
                  <a:gd name="T137" fmla="*/ 111 w 111"/>
                  <a:gd name="T138" fmla="*/ 209 h 20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1" h="209">
                    <a:moveTo>
                      <a:pt x="111" y="3"/>
                    </a:moveTo>
                    <a:lnTo>
                      <a:pt x="98" y="5"/>
                    </a:lnTo>
                    <a:lnTo>
                      <a:pt x="85" y="8"/>
                    </a:lnTo>
                    <a:lnTo>
                      <a:pt x="72" y="11"/>
                    </a:lnTo>
                    <a:lnTo>
                      <a:pt x="58" y="13"/>
                    </a:lnTo>
                    <a:lnTo>
                      <a:pt x="44" y="17"/>
                    </a:lnTo>
                    <a:lnTo>
                      <a:pt x="31" y="20"/>
                    </a:lnTo>
                    <a:lnTo>
                      <a:pt x="21" y="24"/>
                    </a:lnTo>
                    <a:lnTo>
                      <a:pt x="12" y="27"/>
                    </a:lnTo>
                    <a:lnTo>
                      <a:pt x="11" y="28"/>
                    </a:lnTo>
                    <a:lnTo>
                      <a:pt x="8" y="30"/>
                    </a:lnTo>
                    <a:lnTo>
                      <a:pt x="7" y="31"/>
                    </a:lnTo>
                    <a:lnTo>
                      <a:pt x="7" y="33"/>
                    </a:lnTo>
                    <a:lnTo>
                      <a:pt x="7" y="61"/>
                    </a:lnTo>
                    <a:lnTo>
                      <a:pt x="7" y="118"/>
                    </a:lnTo>
                    <a:lnTo>
                      <a:pt x="7" y="176"/>
                    </a:lnTo>
                    <a:lnTo>
                      <a:pt x="7" y="205"/>
                    </a:lnTo>
                    <a:lnTo>
                      <a:pt x="7" y="206"/>
                    </a:lnTo>
                    <a:lnTo>
                      <a:pt x="7" y="207"/>
                    </a:lnTo>
                    <a:lnTo>
                      <a:pt x="8" y="208"/>
                    </a:lnTo>
                    <a:lnTo>
                      <a:pt x="6" y="209"/>
                    </a:lnTo>
                    <a:lnTo>
                      <a:pt x="4" y="209"/>
                    </a:lnTo>
                    <a:lnTo>
                      <a:pt x="1" y="208"/>
                    </a:lnTo>
                    <a:lnTo>
                      <a:pt x="0" y="207"/>
                    </a:lnTo>
                    <a:lnTo>
                      <a:pt x="0" y="176"/>
                    </a:lnTo>
                    <a:lnTo>
                      <a:pt x="0" y="116"/>
                    </a:lnTo>
                    <a:lnTo>
                      <a:pt x="0" y="58"/>
                    </a:lnTo>
                    <a:lnTo>
                      <a:pt x="0" y="31"/>
                    </a:lnTo>
                    <a:lnTo>
                      <a:pt x="0" y="27"/>
                    </a:lnTo>
                    <a:lnTo>
                      <a:pt x="1" y="25"/>
                    </a:lnTo>
                    <a:lnTo>
                      <a:pt x="4" y="24"/>
                    </a:lnTo>
                    <a:lnTo>
                      <a:pt x="6" y="24"/>
                    </a:lnTo>
                    <a:lnTo>
                      <a:pt x="11" y="23"/>
                    </a:lnTo>
                    <a:lnTo>
                      <a:pt x="22" y="19"/>
                    </a:lnTo>
                    <a:lnTo>
                      <a:pt x="37" y="16"/>
                    </a:lnTo>
                    <a:lnTo>
                      <a:pt x="55" y="11"/>
                    </a:lnTo>
                    <a:lnTo>
                      <a:pt x="73" y="8"/>
                    </a:lnTo>
                    <a:lnTo>
                      <a:pt x="88" y="4"/>
                    </a:lnTo>
                    <a:lnTo>
                      <a:pt x="99" y="1"/>
                    </a:lnTo>
                    <a:lnTo>
                      <a:pt x="105" y="0"/>
                    </a:lnTo>
                    <a:lnTo>
                      <a:pt x="108" y="0"/>
                    </a:lnTo>
                    <a:lnTo>
                      <a:pt x="110" y="1"/>
                    </a:lnTo>
                    <a:lnTo>
                      <a:pt x="111" y="2"/>
                    </a:lnTo>
                    <a:lnTo>
                      <a:pt x="111" y="3"/>
                    </a:lnTo>
                    <a:close/>
                  </a:path>
                </a:pathLst>
              </a:custGeom>
              <a:solidFill>
                <a:srgbClr val="9972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95" name="Freeform 353"/>
              <p:cNvSpPr>
                <a:spLocks/>
              </p:cNvSpPr>
              <p:nvPr/>
            </p:nvSpPr>
            <p:spPr bwMode="auto">
              <a:xfrm flipH="1">
                <a:off x="1850" y="2188"/>
                <a:ext cx="72" cy="201"/>
              </a:xfrm>
              <a:custGeom>
                <a:avLst/>
                <a:gdLst>
                  <a:gd name="T0" fmla="*/ 1 w 104"/>
                  <a:gd name="T1" fmla="*/ 126 h 205"/>
                  <a:gd name="T2" fmla="*/ 1 w 104"/>
                  <a:gd name="T3" fmla="*/ 126 h 205"/>
                  <a:gd name="T4" fmla="*/ 1 w 104"/>
                  <a:gd name="T5" fmla="*/ 126 h 205"/>
                  <a:gd name="T6" fmla="*/ 1 w 104"/>
                  <a:gd name="T7" fmla="*/ 127 h 205"/>
                  <a:gd name="T8" fmla="*/ 1 w 104"/>
                  <a:gd name="T9" fmla="*/ 127 h 205"/>
                  <a:gd name="T10" fmla="*/ 1 w 104"/>
                  <a:gd name="T11" fmla="*/ 128 h 205"/>
                  <a:gd name="T12" fmla="*/ 1 w 104"/>
                  <a:gd name="T13" fmla="*/ 128 h 205"/>
                  <a:gd name="T14" fmla="*/ 1 w 104"/>
                  <a:gd name="T15" fmla="*/ 129 h 205"/>
                  <a:gd name="T16" fmla="*/ 1 w 104"/>
                  <a:gd name="T17" fmla="*/ 129 h 205"/>
                  <a:gd name="T18" fmla="*/ 0 w 104"/>
                  <a:gd name="T19" fmla="*/ 128 h 205"/>
                  <a:gd name="T20" fmla="*/ 0 w 104"/>
                  <a:gd name="T21" fmla="*/ 128 h 205"/>
                  <a:gd name="T22" fmla="*/ 0 w 104"/>
                  <a:gd name="T23" fmla="*/ 128 h 205"/>
                  <a:gd name="T24" fmla="*/ 0 w 104"/>
                  <a:gd name="T25" fmla="*/ 127 h 205"/>
                  <a:gd name="T26" fmla="*/ 0 w 104"/>
                  <a:gd name="T27" fmla="*/ 112 h 205"/>
                  <a:gd name="T28" fmla="*/ 0 w 104"/>
                  <a:gd name="T29" fmla="*/ 72 h 205"/>
                  <a:gd name="T30" fmla="*/ 0 w 104"/>
                  <a:gd name="T31" fmla="*/ 35 h 205"/>
                  <a:gd name="T32" fmla="*/ 0 w 104"/>
                  <a:gd name="T33" fmla="*/ 25 h 205"/>
                  <a:gd name="T34" fmla="*/ 0 w 104"/>
                  <a:gd name="T35" fmla="*/ 25 h 205"/>
                  <a:gd name="T36" fmla="*/ 1 w 104"/>
                  <a:gd name="T37" fmla="*/ 25 h 205"/>
                  <a:gd name="T38" fmla="*/ 1 w 104"/>
                  <a:gd name="T39" fmla="*/ 25 h 205"/>
                  <a:gd name="T40" fmla="*/ 1 w 104"/>
                  <a:gd name="T41" fmla="*/ 24 h 205"/>
                  <a:gd name="T42" fmla="*/ 1 w 104"/>
                  <a:gd name="T43" fmla="*/ 21 h 205"/>
                  <a:gd name="T44" fmla="*/ 1 w 104"/>
                  <a:gd name="T45" fmla="*/ 17 h 205"/>
                  <a:gd name="T46" fmla="*/ 1 w 104"/>
                  <a:gd name="T47" fmla="*/ 14 h 205"/>
                  <a:gd name="T48" fmla="*/ 1 w 104"/>
                  <a:gd name="T49" fmla="*/ 10 h 205"/>
                  <a:gd name="T50" fmla="*/ 1 w 104"/>
                  <a:gd name="T51" fmla="*/ 8 h 205"/>
                  <a:gd name="T52" fmla="*/ 1 w 104"/>
                  <a:gd name="T53" fmla="*/ 5 h 205"/>
                  <a:gd name="T54" fmla="*/ 1 w 104"/>
                  <a:gd name="T55" fmla="*/ 2 h 205"/>
                  <a:gd name="T56" fmla="*/ 1 w 104"/>
                  <a:gd name="T57" fmla="*/ 0 h 205"/>
                  <a:gd name="T58" fmla="*/ 1 w 104"/>
                  <a:gd name="T59" fmla="*/ 25 h 205"/>
                  <a:gd name="T60" fmla="*/ 1 w 104"/>
                  <a:gd name="T61" fmla="*/ 66 h 205"/>
                  <a:gd name="T62" fmla="*/ 1 w 104"/>
                  <a:gd name="T63" fmla="*/ 106 h 205"/>
                  <a:gd name="T64" fmla="*/ 1 w 104"/>
                  <a:gd name="T65" fmla="*/ 124 h 205"/>
                  <a:gd name="T66" fmla="*/ 1 w 104"/>
                  <a:gd name="T67" fmla="*/ 124 h 205"/>
                  <a:gd name="T68" fmla="*/ 1 w 104"/>
                  <a:gd name="T69" fmla="*/ 125 h 205"/>
                  <a:gd name="T70" fmla="*/ 1 w 104"/>
                  <a:gd name="T71" fmla="*/ 126 h 205"/>
                  <a:gd name="T72" fmla="*/ 1 w 104"/>
                  <a:gd name="T73" fmla="*/ 126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4"/>
                  <a:gd name="T112" fmla="*/ 0 h 205"/>
                  <a:gd name="T113" fmla="*/ 104 w 104"/>
                  <a:gd name="T114" fmla="*/ 205 h 2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4" h="205">
                    <a:moveTo>
                      <a:pt x="99" y="199"/>
                    </a:moveTo>
                    <a:lnTo>
                      <a:pt x="95" y="199"/>
                    </a:lnTo>
                    <a:lnTo>
                      <a:pt x="84" y="200"/>
                    </a:lnTo>
                    <a:lnTo>
                      <a:pt x="70" y="202"/>
                    </a:lnTo>
                    <a:lnTo>
                      <a:pt x="54" y="202"/>
                    </a:lnTo>
                    <a:lnTo>
                      <a:pt x="38" y="203"/>
                    </a:lnTo>
                    <a:lnTo>
                      <a:pt x="23" y="204"/>
                    </a:lnTo>
                    <a:lnTo>
                      <a:pt x="10" y="205"/>
                    </a:lnTo>
                    <a:lnTo>
                      <a:pt x="1" y="205"/>
                    </a:lnTo>
                    <a:lnTo>
                      <a:pt x="0" y="204"/>
                    </a:lnTo>
                    <a:lnTo>
                      <a:pt x="0" y="203"/>
                    </a:lnTo>
                    <a:lnTo>
                      <a:pt x="0" y="202"/>
                    </a:lnTo>
                    <a:lnTo>
                      <a:pt x="0" y="173"/>
                    </a:lnTo>
                    <a:lnTo>
                      <a:pt x="0" y="115"/>
                    </a:lnTo>
                    <a:lnTo>
                      <a:pt x="0" y="58"/>
                    </a:lnTo>
                    <a:lnTo>
                      <a:pt x="0" y="30"/>
                    </a:lnTo>
                    <a:lnTo>
                      <a:pt x="0" y="28"/>
                    </a:lnTo>
                    <a:lnTo>
                      <a:pt x="1" y="27"/>
                    </a:lnTo>
                    <a:lnTo>
                      <a:pt x="4" y="25"/>
                    </a:lnTo>
                    <a:lnTo>
                      <a:pt x="5" y="24"/>
                    </a:lnTo>
                    <a:lnTo>
                      <a:pt x="14" y="21"/>
                    </a:lnTo>
                    <a:lnTo>
                      <a:pt x="24" y="17"/>
                    </a:lnTo>
                    <a:lnTo>
                      <a:pt x="37" y="14"/>
                    </a:lnTo>
                    <a:lnTo>
                      <a:pt x="51" y="10"/>
                    </a:lnTo>
                    <a:lnTo>
                      <a:pt x="65" y="8"/>
                    </a:lnTo>
                    <a:lnTo>
                      <a:pt x="78" y="5"/>
                    </a:lnTo>
                    <a:lnTo>
                      <a:pt x="91" y="2"/>
                    </a:lnTo>
                    <a:lnTo>
                      <a:pt x="104" y="0"/>
                    </a:lnTo>
                    <a:lnTo>
                      <a:pt x="104" y="37"/>
                    </a:lnTo>
                    <a:lnTo>
                      <a:pt x="104" y="103"/>
                    </a:lnTo>
                    <a:lnTo>
                      <a:pt x="104" y="165"/>
                    </a:lnTo>
                    <a:lnTo>
                      <a:pt x="104" y="195"/>
                    </a:lnTo>
                    <a:lnTo>
                      <a:pt x="104" y="197"/>
                    </a:lnTo>
                    <a:lnTo>
                      <a:pt x="103" y="198"/>
                    </a:lnTo>
                    <a:lnTo>
                      <a:pt x="101" y="199"/>
                    </a:lnTo>
                    <a:lnTo>
                      <a:pt x="99" y="199"/>
                    </a:lnTo>
                    <a:close/>
                  </a:path>
                </a:pathLst>
              </a:custGeom>
              <a:solidFill>
                <a:srgbClr val="0A3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grpSp>
      <p:sp>
        <p:nvSpPr>
          <p:cNvPr id="254306" name="Line 354"/>
          <p:cNvSpPr>
            <a:spLocks noChangeShapeType="1"/>
          </p:cNvSpPr>
          <p:nvPr/>
        </p:nvSpPr>
        <p:spPr bwMode="auto">
          <a:xfrm>
            <a:off x="4630738" y="765175"/>
            <a:ext cx="0" cy="398463"/>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54307" name="Line 355"/>
          <p:cNvSpPr>
            <a:spLocks noChangeShapeType="1"/>
          </p:cNvSpPr>
          <p:nvPr/>
        </p:nvSpPr>
        <p:spPr bwMode="auto">
          <a:xfrm flipH="1">
            <a:off x="4622800" y="1854200"/>
            <a:ext cx="1588" cy="206375"/>
          </a:xfrm>
          <a:prstGeom prst="line">
            <a:avLst/>
          </a:prstGeom>
          <a:noFill/>
          <a:ln w="2540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GB"/>
          </a:p>
        </p:txBody>
      </p:sp>
      <p:pic>
        <p:nvPicPr>
          <p:cNvPr id="39960" name="Picture 356" descr="MCj0349993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16063" y="4576763"/>
            <a:ext cx="468312" cy="788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4309" name="Line 357"/>
          <p:cNvSpPr>
            <a:spLocks noChangeShapeType="1"/>
          </p:cNvSpPr>
          <p:nvPr/>
        </p:nvSpPr>
        <p:spPr bwMode="auto">
          <a:xfrm>
            <a:off x="2484438" y="6021288"/>
            <a:ext cx="1800225" cy="0"/>
          </a:xfrm>
          <a:prstGeom prst="line">
            <a:avLst/>
          </a:prstGeom>
          <a:noFill/>
          <a:ln w="2540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54310" name="Line 358"/>
          <p:cNvSpPr>
            <a:spLocks noChangeShapeType="1"/>
          </p:cNvSpPr>
          <p:nvPr/>
        </p:nvSpPr>
        <p:spPr bwMode="auto">
          <a:xfrm flipH="1">
            <a:off x="1824038" y="5387975"/>
            <a:ext cx="3175" cy="48895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54311" name="Line 359"/>
          <p:cNvSpPr>
            <a:spLocks noChangeShapeType="1"/>
          </p:cNvSpPr>
          <p:nvPr/>
        </p:nvSpPr>
        <p:spPr bwMode="auto">
          <a:xfrm>
            <a:off x="4932363" y="1700213"/>
            <a:ext cx="1574800" cy="0"/>
          </a:xfrm>
          <a:prstGeom prst="line">
            <a:avLst/>
          </a:prstGeom>
          <a:noFill/>
          <a:ln w="25400">
            <a:solidFill>
              <a:schemeClr val="accent2"/>
            </a:solidFill>
            <a:prstDash val="sysDot"/>
            <a:round/>
            <a:headEnd/>
            <a:tailEnd/>
          </a:ln>
          <a:extLst>
            <a:ext uri="{909E8E84-426E-40DD-AFC4-6F175D3DCCD1}">
              <a14:hiddenFill xmlns:a14="http://schemas.microsoft.com/office/drawing/2010/main">
                <a:noFill/>
              </a14:hiddenFill>
            </a:ext>
          </a:extLst>
        </p:spPr>
        <p:txBody>
          <a:bodyPr/>
          <a:lstStyle/>
          <a:p>
            <a:endParaRPr lang="en-GB"/>
          </a:p>
        </p:txBody>
      </p:sp>
      <p:sp>
        <p:nvSpPr>
          <p:cNvPr id="254312" name="Line 360"/>
          <p:cNvSpPr>
            <a:spLocks noChangeShapeType="1"/>
          </p:cNvSpPr>
          <p:nvPr/>
        </p:nvSpPr>
        <p:spPr bwMode="auto">
          <a:xfrm>
            <a:off x="6526213" y="1700213"/>
            <a:ext cx="0" cy="1944687"/>
          </a:xfrm>
          <a:prstGeom prst="line">
            <a:avLst/>
          </a:prstGeom>
          <a:noFill/>
          <a:ln w="25400">
            <a:solidFill>
              <a:schemeClr val="accent2"/>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54313" name="Line 361"/>
          <p:cNvSpPr>
            <a:spLocks noChangeShapeType="1"/>
          </p:cNvSpPr>
          <p:nvPr/>
        </p:nvSpPr>
        <p:spPr bwMode="auto">
          <a:xfrm>
            <a:off x="2476203" y="6448059"/>
            <a:ext cx="4400847" cy="31551"/>
          </a:xfrm>
          <a:prstGeom prst="line">
            <a:avLst/>
          </a:prstGeom>
          <a:noFill/>
          <a:ln w="25400">
            <a:solidFill>
              <a:srgbClr val="FF0000"/>
            </a:solidFill>
            <a:prstDash val="sysDot"/>
            <a:round/>
            <a:headEnd/>
            <a:tailEnd/>
          </a:ln>
          <a:extLst>
            <a:ext uri="{909E8E84-426E-40DD-AFC4-6F175D3DCCD1}">
              <a14:hiddenFill xmlns:a14="http://schemas.microsoft.com/office/drawing/2010/main">
                <a:noFill/>
              </a14:hiddenFill>
            </a:ext>
          </a:extLst>
        </p:spPr>
        <p:txBody>
          <a:bodyPr/>
          <a:lstStyle/>
          <a:p>
            <a:endParaRPr lang="en-GB"/>
          </a:p>
        </p:txBody>
      </p:sp>
      <p:sp>
        <p:nvSpPr>
          <p:cNvPr id="254314" name="Line 362"/>
          <p:cNvSpPr>
            <a:spLocks noChangeShapeType="1"/>
          </p:cNvSpPr>
          <p:nvPr/>
        </p:nvSpPr>
        <p:spPr bwMode="auto">
          <a:xfrm flipV="1">
            <a:off x="6880889" y="4299452"/>
            <a:ext cx="0" cy="2201863"/>
          </a:xfrm>
          <a:prstGeom prst="line">
            <a:avLst/>
          </a:prstGeom>
          <a:noFill/>
          <a:ln w="25400">
            <a:solidFill>
              <a:srgbClr val="FF0000"/>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54319" name="Oval 367"/>
          <p:cNvSpPr>
            <a:spLocks noChangeArrowheads="1"/>
          </p:cNvSpPr>
          <p:nvPr/>
        </p:nvSpPr>
        <p:spPr bwMode="auto">
          <a:xfrm>
            <a:off x="3491756" y="332532"/>
            <a:ext cx="865188" cy="8636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254320" name="Oval 368"/>
          <p:cNvSpPr>
            <a:spLocks noChangeArrowheads="1"/>
          </p:cNvSpPr>
          <p:nvPr/>
        </p:nvSpPr>
        <p:spPr bwMode="auto">
          <a:xfrm>
            <a:off x="3275856" y="116632"/>
            <a:ext cx="1296988" cy="12954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254321" name="Oval 369"/>
          <p:cNvSpPr>
            <a:spLocks noChangeArrowheads="1"/>
          </p:cNvSpPr>
          <p:nvPr/>
        </p:nvSpPr>
        <p:spPr bwMode="auto">
          <a:xfrm>
            <a:off x="3636219" y="476995"/>
            <a:ext cx="576262" cy="576262"/>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254322" name="Oval 370"/>
          <p:cNvSpPr>
            <a:spLocks noChangeArrowheads="1"/>
          </p:cNvSpPr>
          <p:nvPr/>
        </p:nvSpPr>
        <p:spPr bwMode="auto">
          <a:xfrm>
            <a:off x="3780681" y="621457"/>
            <a:ext cx="287338" cy="28733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39971" name="Text Box 375"/>
          <p:cNvSpPr txBox="1">
            <a:spLocks noChangeArrowheads="1"/>
          </p:cNvSpPr>
          <p:nvPr/>
        </p:nvSpPr>
        <p:spPr bwMode="auto">
          <a:xfrm>
            <a:off x="1812925" y="5632450"/>
            <a:ext cx="685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sz="1200"/>
              <a:t>NCA</a:t>
            </a:r>
          </a:p>
        </p:txBody>
      </p:sp>
      <p:sp>
        <p:nvSpPr>
          <p:cNvPr id="39972" name="Text Box 376"/>
          <p:cNvSpPr txBox="1">
            <a:spLocks noChangeArrowheads="1"/>
          </p:cNvSpPr>
          <p:nvPr/>
        </p:nvSpPr>
        <p:spPr bwMode="auto">
          <a:xfrm>
            <a:off x="4787900" y="1412875"/>
            <a:ext cx="685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sz="1200"/>
              <a:t>NCA</a:t>
            </a:r>
          </a:p>
        </p:txBody>
      </p:sp>
      <p:sp>
        <p:nvSpPr>
          <p:cNvPr id="254331" name="Text Box 379"/>
          <p:cNvSpPr txBox="1">
            <a:spLocks noChangeArrowheads="1"/>
          </p:cNvSpPr>
          <p:nvPr/>
        </p:nvSpPr>
        <p:spPr bwMode="auto">
          <a:xfrm>
            <a:off x="7011223" y="5035222"/>
            <a:ext cx="2121093"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2000" dirty="0" smtClean="0">
                <a:solidFill>
                  <a:srgbClr val="FF0000"/>
                </a:solidFill>
                <a:latin typeface="+mj-lt"/>
              </a:rPr>
              <a:t>Notifications</a:t>
            </a:r>
          </a:p>
          <a:p>
            <a:pPr eaLnBrk="1" hangingPunct="1"/>
            <a:r>
              <a:rPr lang="en-GB" sz="1200" dirty="0" smtClean="0">
                <a:solidFill>
                  <a:srgbClr val="FF0000"/>
                </a:solidFill>
                <a:latin typeface="+mj-lt"/>
              </a:rPr>
              <a:t>(</a:t>
            </a:r>
            <a:r>
              <a:rPr lang="en-GB" sz="1200" dirty="0">
                <a:solidFill>
                  <a:srgbClr val="FF0000"/>
                </a:solidFill>
                <a:latin typeface="+mj-lt"/>
              </a:rPr>
              <a:t>Dangerous goods, alert,</a:t>
            </a:r>
          </a:p>
          <a:p>
            <a:pPr eaLnBrk="1" hangingPunct="1"/>
            <a:r>
              <a:rPr lang="en-GB" sz="1200" dirty="0">
                <a:solidFill>
                  <a:srgbClr val="FF0000"/>
                </a:solidFill>
                <a:latin typeface="+mj-lt"/>
              </a:rPr>
              <a:t>Port </a:t>
            </a:r>
            <a:r>
              <a:rPr lang="en-GB" sz="1200" dirty="0" smtClean="0">
                <a:solidFill>
                  <a:srgbClr val="FF0000"/>
                </a:solidFill>
                <a:latin typeface="+mj-lt"/>
              </a:rPr>
              <a:t>notification)</a:t>
            </a:r>
            <a:endParaRPr lang="en-GB" sz="1200" dirty="0">
              <a:solidFill>
                <a:srgbClr val="FF0000"/>
              </a:solidFill>
              <a:latin typeface="+mj-lt"/>
            </a:endParaRPr>
          </a:p>
        </p:txBody>
      </p:sp>
      <p:sp>
        <p:nvSpPr>
          <p:cNvPr id="254332" name="Rectangle 380"/>
          <p:cNvSpPr>
            <a:spLocks noChangeArrowheads="1"/>
          </p:cNvSpPr>
          <p:nvPr/>
        </p:nvSpPr>
        <p:spPr bwMode="auto">
          <a:xfrm>
            <a:off x="2495550" y="6010275"/>
            <a:ext cx="57150" cy="42863"/>
          </a:xfrm>
          <a:prstGeom prst="rect">
            <a:avLst/>
          </a:prstGeom>
          <a:solidFill>
            <a:schemeClr val="tx1"/>
          </a:solidFill>
          <a:ln w="9525">
            <a:solidFill>
              <a:schemeClr val="tx1"/>
            </a:solidFill>
            <a:miter lim="800000"/>
            <a:headEnd/>
            <a:tailEnd/>
          </a:ln>
        </p:spPr>
        <p:txBody>
          <a:bodyPr wrap="none" anchor="ctr"/>
          <a:lstStyle/>
          <a:p>
            <a:endParaRPr lang="el-GR"/>
          </a:p>
        </p:txBody>
      </p:sp>
      <p:sp>
        <p:nvSpPr>
          <p:cNvPr id="254333" name="Rectangle 381"/>
          <p:cNvSpPr>
            <a:spLocks noChangeArrowheads="1"/>
          </p:cNvSpPr>
          <p:nvPr/>
        </p:nvSpPr>
        <p:spPr bwMode="auto">
          <a:xfrm>
            <a:off x="4752975" y="5465763"/>
            <a:ext cx="42863" cy="55562"/>
          </a:xfrm>
          <a:prstGeom prst="rect">
            <a:avLst/>
          </a:prstGeom>
          <a:solidFill>
            <a:schemeClr val="tx1"/>
          </a:solidFill>
          <a:ln w="9525">
            <a:solidFill>
              <a:schemeClr val="tx1"/>
            </a:solidFill>
            <a:miter lim="800000"/>
            <a:headEnd/>
            <a:tailEnd/>
          </a:ln>
        </p:spPr>
        <p:txBody>
          <a:bodyPr wrap="none" anchor="ctr"/>
          <a:lstStyle/>
          <a:p>
            <a:endParaRPr lang="el-GR"/>
          </a:p>
        </p:txBody>
      </p:sp>
      <p:sp>
        <p:nvSpPr>
          <p:cNvPr id="254335" name="Rectangle 383"/>
          <p:cNvSpPr>
            <a:spLocks noChangeArrowheads="1"/>
          </p:cNvSpPr>
          <p:nvPr/>
        </p:nvSpPr>
        <p:spPr bwMode="auto">
          <a:xfrm>
            <a:off x="1779588" y="5397500"/>
            <a:ext cx="42862" cy="88900"/>
          </a:xfrm>
          <a:prstGeom prst="rect">
            <a:avLst/>
          </a:prstGeom>
          <a:solidFill>
            <a:schemeClr val="tx1"/>
          </a:solidFill>
          <a:ln w="9525">
            <a:solidFill>
              <a:schemeClr val="tx1"/>
            </a:solidFill>
            <a:miter lim="800000"/>
            <a:headEnd/>
            <a:tailEnd/>
          </a:ln>
        </p:spPr>
        <p:txBody>
          <a:bodyPr wrap="none" anchor="ctr"/>
          <a:lstStyle/>
          <a:p>
            <a:endParaRPr lang="el-GR"/>
          </a:p>
        </p:txBody>
      </p:sp>
      <p:sp>
        <p:nvSpPr>
          <p:cNvPr id="254339" name="Rectangle 387"/>
          <p:cNvSpPr>
            <a:spLocks noChangeArrowheads="1"/>
          </p:cNvSpPr>
          <p:nvPr/>
        </p:nvSpPr>
        <p:spPr bwMode="auto">
          <a:xfrm>
            <a:off x="4603750" y="777875"/>
            <a:ext cx="42863" cy="55563"/>
          </a:xfrm>
          <a:prstGeom prst="rect">
            <a:avLst/>
          </a:prstGeom>
          <a:solidFill>
            <a:schemeClr val="tx1"/>
          </a:solidFill>
          <a:ln w="9525">
            <a:solidFill>
              <a:schemeClr val="tx1"/>
            </a:solidFill>
            <a:miter lim="800000"/>
            <a:headEnd/>
            <a:tailEnd/>
          </a:ln>
        </p:spPr>
        <p:txBody>
          <a:bodyPr wrap="none" anchor="ctr"/>
          <a:lstStyle/>
          <a:p>
            <a:endParaRPr lang="el-GR"/>
          </a:p>
        </p:txBody>
      </p:sp>
      <p:sp>
        <p:nvSpPr>
          <p:cNvPr id="39979" name="AutoShape 389"/>
          <p:cNvSpPr>
            <a:spLocks noChangeArrowheads="1"/>
          </p:cNvSpPr>
          <p:nvPr/>
        </p:nvSpPr>
        <p:spPr bwMode="auto">
          <a:xfrm>
            <a:off x="2711450" y="2060575"/>
            <a:ext cx="3810000" cy="3810000"/>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6221 w 21600"/>
              <a:gd name="T13" fmla="*/ 0 h 21600"/>
              <a:gd name="T14" fmla="*/ 15379 w 21600"/>
              <a:gd name="T15" fmla="*/ 5398 h 21600"/>
            </a:gdLst>
            <a:ahLst/>
            <a:cxnLst>
              <a:cxn ang="T8">
                <a:pos x="T0" y="T1"/>
              </a:cxn>
              <a:cxn ang="T9">
                <a:pos x="T2" y="T3"/>
              </a:cxn>
              <a:cxn ang="T10">
                <a:pos x="T4" y="T5"/>
              </a:cxn>
              <a:cxn ang="T11">
                <a:pos x="T6" y="T7"/>
              </a:cxn>
            </a:cxnLst>
            <a:rect l="T12" t="T13" r="T14" b="T15"/>
            <a:pathLst>
              <a:path w="21600" h="21600">
                <a:moveTo>
                  <a:pt x="9220" y="5049"/>
                </a:moveTo>
                <a:cubicBezTo>
                  <a:pt x="9734" y="4907"/>
                  <a:pt x="10266" y="4835"/>
                  <a:pt x="10800" y="4836"/>
                </a:cubicBezTo>
                <a:cubicBezTo>
                  <a:pt x="11333" y="4836"/>
                  <a:pt x="11865" y="4907"/>
                  <a:pt x="12379" y="5049"/>
                </a:cubicBezTo>
                <a:lnTo>
                  <a:pt x="13661" y="385"/>
                </a:lnTo>
                <a:cubicBezTo>
                  <a:pt x="12728" y="129"/>
                  <a:pt x="11766" y="-1"/>
                  <a:pt x="10799" y="0"/>
                </a:cubicBezTo>
                <a:cubicBezTo>
                  <a:pt x="9833" y="0"/>
                  <a:pt x="8871" y="129"/>
                  <a:pt x="7938" y="385"/>
                </a:cubicBezTo>
                <a:lnTo>
                  <a:pt x="9220" y="5049"/>
                </a:lnTo>
                <a:close/>
              </a:path>
            </a:pathLst>
          </a:custGeom>
          <a:gradFill rotWithShape="0">
            <a:gsLst>
              <a:gs pos="0">
                <a:schemeClr val="accent1"/>
              </a:gs>
              <a:gs pos="100000">
                <a:srgbClr val="33CCCC"/>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en-GB"/>
          </a:p>
        </p:txBody>
      </p:sp>
      <p:sp>
        <p:nvSpPr>
          <p:cNvPr id="39980" name="Text Box 390"/>
          <p:cNvSpPr txBox="1">
            <a:spLocks noChangeArrowheads="1"/>
          </p:cNvSpPr>
          <p:nvPr/>
        </p:nvSpPr>
        <p:spPr bwMode="auto">
          <a:xfrm>
            <a:off x="4068763" y="2166938"/>
            <a:ext cx="1062037"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sz="1100" dirty="0">
                <a:latin typeface="+mj-lt"/>
              </a:rPr>
              <a:t>Regional server</a:t>
            </a:r>
          </a:p>
          <a:p>
            <a:pPr algn="ctr" eaLnBrk="1" hangingPunct="1"/>
            <a:r>
              <a:rPr lang="en-GB" sz="1100" dirty="0">
                <a:latin typeface="+mj-lt"/>
              </a:rPr>
              <a:t>(Baltic /North Sea)</a:t>
            </a:r>
          </a:p>
        </p:txBody>
      </p:sp>
      <p:sp>
        <p:nvSpPr>
          <p:cNvPr id="409" name="TextBox 408"/>
          <p:cNvSpPr txBox="1"/>
          <p:nvPr/>
        </p:nvSpPr>
        <p:spPr>
          <a:xfrm flipH="1">
            <a:off x="7920038" y="6346825"/>
            <a:ext cx="1049337" cy="338138"/>
          </a:xfrm>
          <a:prstGeom prst="rect">
            <a:avLst/>
          </a:prstGeom>
          <a:noFill/>
        </p:spPr>
        <p:txBody>
          <a:bodyPr>
            <a:spAutoFit/>
          </a:bodyPr>
          <a:lstStyle/>
          <a:p>
            <a:pPr algn="r">
              <a:defRPr/>
            </a:pPr>
            <a:r>
              <a:rPr lang="en-US" sz="1600" dirty="0">
                <a:latin typeface="+mn-lt"/>
                <a:hlinkClick r:id="rId5" action="ppaction://hlinkpres?slideindex=5&amp;slidetitle=STIRES data distribution"/>
              </a:rPr>
              <a:t>Back</a:t>
            </a:r>
            <a:endParaRPr lang="el-GR" sz="1600" dirty="0">
              <a:latin typeface="+mn-lt"/>
            </a:endParaRPr>
          </a:p>
        </p:txBody>
      </p:sp>
      <p:sp>
        <p:nvSpPr>
          <p:cNvPr id="39982" name="Titre 1"/>
          <p:cNvSpPr txBox="1">
            <a:spLocks/>
          </p:cNvSpPr>
          <p:nvPr/>
        </p:nvSpPr>
        <p:spPr bwMode="auto">
          <a:xfrm>
            <a:off x="323528" y="620688"/>
            <a:ext cx="3343275"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r>
              <a:rPr lang="fr-BE" sz="2400" b="1" dirty="0" err="1" smtClean="0">
                <a:solidFill>
                  <a:srgbClr val="0078C7"/>
                </a:solidFill>
                <a:latin typeface="Verdana" pitchFamily="34" charset="0"/>
              </a:rPr>
              <a:t>SafeSeaNet</a:t>
            </a:r>
            <a:r>
              <a:rPr lang="fr-BE" sz="2400" b="1" dirty="0">
                <a:solidFill>
                  <a:srgbClr val="0078C7"/>
                </a:solidFill>
                <a:latin typeface="Verdana" pitchFamily="34" charset="0"/>
              </a:rPr>
              <a:t>, how </a:t>
            </a:r>
            <a:r>
              <a:rPr lang="fr-BE" sz="2400" b="1" dirty="0" err="1">
                <a:solidFill>
                  <a:srgbClr val="0078C7"/>
                </a:solidFill>
                <a:latin typeface="Verdana" pitchFamily="34" charset="0"/>
              </a:rPr>
              <a:t>does</a:t>
            </a:r>
            <a:r>
              <a:rPr lang="fr-BE" sz="2400" b="1" dirty="0">
                <a:solidFill>
                  <a:srgbClr val="0078C7"/>
                </a:solidFill>
                <a:latin typeface="Verdana" pitchFamily="34" charset="0"/>
              </a:rPr>
              <a:t> </a:t>
            </a:r>
            <a:r>
              <a:rPr lang="fr-BE" sz="2400" b="1" dirty="0" err="1">
                <a:solidFill>
                  <a:srgbClr val="0078C7"/>
                </a:solidFill>
                <a:latin typeface="Verdana" pitchFamily="34" charset="0"/>
              </a:rPr>
              <a:t>it</a:t>
            </a:r>
            <a:r>
              <a:rPr lang="fr-BE" sz="2400" b="1" dirty="0">
                <a:solidFill>
                  <a:srgbClr val="0078C7"/>
                </a:solidFill>
                <a:latin typeface="Verdana" pitchFamily="34" charset="0"/>
              </a:rPr>
              <a:t> </a:t>
            </a:r>
            <a:r>
              <a:rPr lang="fr-BE" sz="2400" b="1" dirty="0" err="1">
                <a:solidFill>
                  <a:srgbClr val="0078C7"/>
                </a:solidFill>
                <a:latin typeface="Verdana" pitchFamily="34" charset="0"/>
              </a:rPr>
              <a:t>work</a:t>
            </a:r>
            <a:r>
              <a:rPr lang="fr-BE" sz="2400" b="1" dirty="0">
                <a:solidFill>
                  <a:srgbClr val="0078C7"/>
                </a:solidFill>
                <a:latin typeface="Verdana" pitchFamily="34" charset="0"/>
              </a:rPr>
              <a:t>?</a:t>
            </a:r>
            <a:endParaRPr lang="en-US" sz="2400" b="1" dirty="0">
              <a:solidFill>
                <a:srgbClr val="0078C7"/>
              </a:solidFill>
              <a:latin typeface="Verdana" pitchFamily="34" charset="0"/>
            </a:endParaRPr>
          </a:p>
        </p:txBody>
      </p:sp>
      <p:pic>
        <p:nvPicPr>
          <p:cNvPr id="269" name="Picture 237" descr="MCj03499930000[1]"/>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735536" y="2856036"/>
            <a:ext cx="468312"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0" name="Oval 368"/>
          <p:cNvSpPr>
            <a:spLocks noChangeArrowheads="1"/>
          </p:cNvSpPr>
          <p:nvPr/>
        </p:nvSpPr>
        <p:spPr bwMode="auto">
          <a:xfrm>
            <a:off x="1775098" y="2421632"/>
            <a:ext cx="1296988" cy="12954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271" name="Oval 369"/>
          <p:cNvSpPr>
            <a:spLocks noChangeArrowheads="1"/>
          </p:cNvSpPr>
          <p:nvPr/>
        </p:nvSpPr>
        <p:spPr bwMode="auto">
          <a:xfrm>
            <a:off x="2135461" y="2781995"/>
            <a:ext cx="576262" cy="576262"/>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272" name="Oval 370"/>
          <p:cNvSpPr>
            <a:spLocks noChangeArrowheads="1"/>
          </p:cNvSpPr>
          <p:nvPr/>
        </p:nvSpPr>
        <p:spPr bwMode="auto">
          <a:xfrm>
            <a:off x="2279923" y="2926457"/>
            <a:ext cx="287338" cy="287338"/>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273" name="Freeform 9"/>
          <p:cNvSpPr>
            <a:spLocks noChangeAspect="1"/>
          </p:cNvSpPr>
          <p:nvPr/>
        </p:nvSpPr>
        <p:spPr bwMode="auto">
          <a:xfrm flipH="1">
            <a:off x="1721768" y="3171254"/>
            <a:ext cx="762000" cy="185738"/>
          </a:xfrm>
          <a:custGeom>
            <a:avLst/>
            <a:gdLst>
              <a:gd name="T0" fmla="*/ 2147483647 w 1332"/>
              <a:gd name="T1" fmla="*/ 2147483647 h 326"/>
              <a:gd name="T2" fmla="*/ 2147483647 w 1332"/>
              <a:gd name="T3" fmla="*/ 2147483647 h 326"/>
              <a:gd name="T4" fmla="*/ 2147483647 w 1332"/>
              <a:gd name="T5" fmla="*/ 2147483647 h 326"/>
              <a:gd name="T6" fmla="*/ 2147483647 w 1332"/>
              <a:gd name="T7" fmla="*/ 2147483647 h 326"/>
              <a:gd name="T8" fmla="*/ 2147483647 w 1332"/>
              <a:gd name="T9" fmla="*/ 2147483647 h 326"/>
              <a:gd name="T10" fmla="*/ 2147483647 w 1332"/>
              <a:gd name="T11" fmla="*/ 0 h 326"/>
              <a:gd name="T12" fmla="*/ 2147483647 w 1332"/>
              <a:gd name="T13" fmla="*/ 2147483647 h 326"/>
              <a:gd name="T14" fmla="*/ 2147483647 w 1332"/>
              <a:gd name="T15" fmla="*/ 2147483647 h 326"/>
              <a:gd name="T16" fmla="*/ 0 w 1332"/>
              <a:gd name="T17" fmla="*/ 2147483647 h 326"/>
              <a:gd name="T18" fmla="*/ 2147483647 w 1332"/>
              <a:gd name="T19" fmla="*/ 2147483647 h 326"/>
              <a:gd name="T20" fmla="*/ 2147483647 w 1332"/>
              <a:gd name="T21" fmla="*/ 2147483647 h 326"/>
              <a:gd name="T22" fmla="*/ 2147483647 w 1332"/>
              <a:gd name="T23" fmla="*/ 2147483647 h 326"/>
              <a:gd name="T24" fmla="*/ 2147483647 w 1332"/>
              <a:gd name="T25" fmla="*/ 2147483647 h 32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32"/>
              <a:gd name="T40" fmla="*/ 0 h 326"/>
              <a:gd name="T41" fmla="*/ 1332 w 1332"/>
              <a:gd name="T42" fmla="*/ 326 h 32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32" h="326">
                <a:moveTo>
                  <a:pt x="1127" y="314"/>
                </a:moveTo>
                <a:lnTo>
                  <a:pt x="1332" y="138"/>
                </a:lnTo>
                <a:lnTo>
                  <a:pt x="238" y="137"/>
                </a:lnTo>
                <a:lnTo>
                  <a:pt x="236" y="40"/>
                </a:lnTo>
                <a:lnTo>
                  <a:pt x="290" y="35"/>
                </a:lnTo>
                <a:lnTo>
                  <a:pt x="295" y="0"/>
                </a:lnTo>
                <a:lnTo>
                  <a:pt x="40" y="9"/>
                </a:lnTo>
                <a:lnTo>
                  <a:pt x="72" y="151"/>
                </a:lnTo>
                <a:lnTo>
                  <a:pt x="0" y="156"/>
                </a:lnTo>
                <a:lnTo>
                  <a:pt x="52" y="325"/>
                </a:lnTo>
                <a:lnTo>
                  <a:pt x="356" y="306"/>
                </a:lnTo>
                <a:lnTo>
                  <a:pt x="851" y="326"/>
                </a:lnTo>
                <a:lnTo>
                  <a:pt x="1127" y="314"/>
                </a:lnTo>
                <a:close/>
              </a:path>
            </a:pathLst>
          </a:custGeom>
          <a:gradFill rotWithShape="0">
            <a:gsLst>
              <a:gs pos="0">
                <a:srgbClr val="3366CC"/>
              </a:gs>
              <a:gs pos="100000">
                <a:srgbClr val="33CCCC"/>
              </a:gs>
            </a:gsLst>
            <a:lin ang="0" scaled="1"/>
          </a:gradFill>
          <a:ln w="3175">
            <a:solidFill>
              <a:srgbClr val="808080"/>
            </a:solidFill>
            <a:round/>
            <a:headEnd/>
            <a:tailEnd/>
          </a:ln>
        </p:spPr>
        <p:txBody>
          <a:bodyPr/>
          <a:lstStyle/>
          <a:p>
            <a:endParaRPr lang="en-GB"/>
          </a:p>
        </p:txBody>
      </p:sp>
      <p:sp>
        <p:nvSpPr>
          <p:cNvPr id="274" name="Oval 238"/>
          <p:cNvSpPr>
            <a:spLocks noChangeArrowheads="1"/>
          </p:cNvSpPr>
          <p:nvPr/>
        </p:nvSpPr>
        <p:spPr bwMode="auto">
          <a:xfrm>
            <a:off x="1978621" y="2636912"/>
            <a:ext cx="865187" cy="863600"/>
          </a:xfrm>
          <a:prstGeom prst="ellipse">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el-GR"/>
          </a:p>
        </p:txBody>
      </p:sp>
      <p:sp>
        <p:nvSpPr>
          <p:cNvPr id="276" name="Line 357"/>
          <p:cNvSpPr>
            <a:spLocks noChangeShapeType="1"/>
          </p:cNvSpPr>
          <p:nvPr/>
        </p:nvSpPr>
        <p:spPr bwMode="auto">
          <a:xfrm>
            <a:off x="3203823" y="3631058"/>
            <a:ext cx="720477" cy="13966"/>
          </a:xfrm>
          <a:prstGeom prst="line">
            <a:avLst/>
          </a:prstGeom>
          <a:noFill/>
          <a:ln w="2540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77" name="Rectangle 380"/>
          <p:cNvSpPr>
            <a:spLocks noChangeArrowheads="1"/>
          </p:cNvSpPr>
          <p:nvPr/>
        </p:nvSpPr>
        <p:spPr bwMode="auto">
          <a:xfrm>
            <a:off x="3214935" y="3602161"/>
            <a:ext cx="57150" cy="42863"/>
          </a:xfrm>
          <a:prstGeom prst="rect">
            <a:avLst/>
          </a:prstGeom>
          <a:solidFill>
            <a:schemeClr val="tx1"/>
          </a:solidFill>
          <a:ln w="9525">
            <a:solidFill>
              <a:schemeClr val="tx1"/>
            </a:solidFill>
            <a:miter lim="800000"/>
            <a:headEnd/>
            <a:tailEnd/>
          </a:ln>
        </p:spPr>
        <p:txBody>
          <a:bodyPr wrap="none" anchor="ctr"/>
          <a:lstStyle/>
          <a:p>
            <a:endParaRPr lang="el-GR"/>
          </a:p>
        </p:txBody>
      </p:sp>
      <p:sp>
        <p:nvSpPr>
          <p:cNvPr id="280" name="Line 359"/>
          <p:cNvSpPr>
            <a:spLocks noChangeShapeType="1"/>
          </p:cNvSpPr>
          <p:nvPr/>
        </p:nvSpPr>
        <p:spPr bwMode="auto">
          <a:xfrm flipV="1">
            <a:off x="6832500" y="1339853"/>
            <a:ext cx="44550" cy="2370731"/>
          </a:xfrm>
          <a:prstGeom prst="line">
            <a:avLst/>
          </a:prstGeom>
          <a:noFill/>
          <a:ln w="25400">
            <a:solidFill>
              <a:srgbClr val="FF0000"/>
            </a:solidFill>
            <a:prstDash val="lgDash"/>
            <a:round/>
            <a:headEnd/>
            <a:tailEnd/>
          </a:ln>
          <a:extLst>
            <a:ext uri="{909E8E84-426E-40DD-AFC4-6F175D3DCCD1}">
              <a14:hiddenFill xmlns:a14="http://schemas.microsoft.com/office/drawing/2010/main">
                <a:noFill/>
              </a14:hiddenFill>
            </a:ext>
          </a:extLst>
        </p:spPr>
        <p:txBody>
          <a:bodyPr/>
          <a:lstStyle/>
          <a:p>
            <a:endParaRPr lang="en-GB"/>
          </a:p>
        </p:txBody>
      </p:sp>
      <p:sp>
        <p:nvSpPr>
          <p:cNvPr id="281" name="Line 360"/>
          <p:cNvSpPr>
            <a:spLocks noChangeShapeType="1"/>
          </p:cNvSpPr>
          <p:nvPr/>
        </p:nvSpPr>
        <p:spPr bwMode="auto">
          <a:xfrm flipH="1" flipV="1">
            <a:off x="4837273" y="1335332"/>
            <a:ext cx="2043616" cy="20353"/>
          </a:xfrm>
          <a:prstGeom prst="line">
            <a:avLst/>
          </a:prstGeom>
          <a:noFill/>
          <a:ln w="25400">
            <a:solidFill>
              <a:srgbClr val="FF0000"/>
            </a:solidFill>
            <a:prstDash val="lgDash"/>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 name="TextBox 1"/>
          <p:cNvSpPr txBox="1"/>
          <p:nvPr/>
        </p:nvSpPr>
        <p:spPr>
          <a:xfrm>
            <a:off x="5220072" y="1772816"/>
            <a:ext cx="1441870" cy="584775"/>
          </a:xfrm>
          <a:prstGeom prst="rect">
            <a:avLst/>
          </a:prstGeom>
          <a:noFill/>
        </p:spPr>
        <p:txBody>
          <a:bodyPr wrap="none" rtlCol="0">
            <a:spAutoFit/>
          </a:bodyPr>
          <a:lstStyle/>
          <a:p>
            <a:r>
              <a:rPr lang="fr-BE" sz="2000" dirty="0" err="1" smtClean="0">
                <a:solidFill>
                  <a:schemeClr val="accent2">
                    <a:lumMod val="75000"/>
                  </a:schemeClr>
                </a:solidFill>
                <a:latin typeface="+mj-lt"/>
              </a:rPr>
              <a:t>Request</a:t>
            </a:r>
            <a:endParaRPr lang="fr-BE" sz="2000" dirty="0" smtClean="0">
              <a:solidFill>
                <a:schemeClr val="accent2">
                  <a:lumMod val="75000"/>
                </a:schemeClr>
              </a:solidFill>
              <a:latin typeface="+mj-lt"/>
            </a:endParaRPr>
          </a:p>
          <a:p>
            <a:r>
              <a:rPr lang="fr-BE" sz="1200" dirty="0" smtClean="0">
                <a:solidFill>
                  <a:schemeClr val="accent2">
                    <a:lumMod val="75000"/>
                  </a:schemeClr>
                </a:solidFill>
                <a:latin typeface="+mj-lt"/>
              </a:rPr>
              <a:t>(to SSN central)</a:t>
            </a:r>
            <a:endParaRPr lang="en-IE" sz="1200" dirty="0">
              <a:solidFill>
                <a:schemeClr val="accent2">
                  <a:lumMod val="75000"/>
                </a:schemeClr>
              </a:solidFill>
              <a:latin typeface="+mj-lt"/>
            </a:endParaRPr>
          </a:p>
        </p:txBody>
      </p:sp>
      <p:sp>
        <p:nvSpPr>
          <p:cNvPr id="284" name="Line 359"/>
          <p:cNvSpPr>
            <a:spLocks noChangeShapeType="1"/>
          </p:cNvSpPr>
          <p:nvPr/>
        </p:nvSpPr>
        <p:spPr bwMode="auto">
          <a:xfrm flipV="1">
            <a:off x="6476290" y="4365623"/>
            <a:ext cx="30873" cy="2002759"/>
          </a:xfrm>
          <a:prstGeom prst="line">
            <a:avLst/>
          </a:prstGeom>
          <a:noFill/>
          <a:ln w="25400">
            <a:solidFill>
              <a:schemeClr val="accent2"/>
            </a:solidFill>
            <a:prstDash val="sysDot"/>
            <a:round/>
            <a:headEnd/>
            <a:tailEnd/>
          </a:ln>
          <a:extLst>
            <a:ext uri="{909E8E84-426E-40DD-AFC4-6F175D3DCCD1}">
              <a14:hiddenFill xmlns:a14="http://schemas.microsoft.com/office/drawing/2010/main">
                <a:noFill/>
              </a14:hiddenFill>
            </a:ext>
          </a:extLst>
        </p:spPr>
        <p:txBody>
          <a:bodyPr/>
          <a:lstStyle/>
          <a:p>
            <a:endParaRPr lang="en-GB"/>
          </a:p>
        </p:txBody>
      </p:sp>
      <p:sp>
        <p:nvSpPr>
          <p:cNvPr id="285" name="Line 360"/>
          <p:cNvSpPr>
            <a:spLocks noChangeShapeType="1"/>
          </p:cNvSpPr>
          <p:nvPr/>
        </p:nvSpPr>
        <p:spPr bwMode="auto">
          <a:xfrm flipH="1">
            <a:off x="2393090" y="6368383"/>
            <a:ext cx="4083199" cy="6781"/>
          </a:xfrm>
          <a:prstGeom prst="line">
            <a:avLst/>
          </a:prstGeom>
          <a:noFill/>
          <a:ln w="25400">
            <a:solidFill>
              <a:schemeClr val="accent2"/>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86" name="TextBox 285"/>
          <p:cNvSpPr txBox="1"/>
          <p:nvPr/>
        </p:nvSpPr>
        <p:spPr>
          <a:xfrm>
            <a:off x="5220072" y="4653136"/>
            <a:ext cx="1837431" cy="892552"/>
          </a:xfrm>
          <a:prstGeom prst="rect">
            <a:avLst/>
          </a:prstGeom>
          <a:noFill/>
        </p:spPr>
        <p:txBody>
          <a:bodyPr wrap="square" rtlCol="0">
            <a:spAutoFit/>
          </a:bodyPr>
          <a:lstStyle/>
          <a:p>
            <a:r>
              <a:rPr lang="fr-BE" sz="2000" dirty="0" err="1" smtClean="0">
                <a:solidFill>
                  <a:schemeClr val="accent2">
                    <a:lumMod val="75000"/>
                  </a:schemeClr>
                </a:solidFill>
                <a:latin typeface="+mj-lt"/>
              </a:rPr>
              <a:t>Request</a:t>
            </a:r>
            <a:r>
              <a:rPr lang="fr-BE" sz="2000" dirty="0" smtClean="0">
                <a:solidFill>
                  <a:schemeClr val="accent2">
                    <a:lumMod val="75000"/>
                  </a:schemeClr>
                </a:solidFill>
                <a:latin typeface="+mj-lt"/>
              </a:rPr>
              <a:t> for </a:t>
            </a:r>
            <a:r>
              <a:rPr lang="fr-BE" sz="2000" dirty="0" err="1" smtClean="0">
                <a:solidFill>
                  <a:schemeClr val="accent2">
                    <a:lumMod val="75000"/>
                  </a:schemeClr>
                </a:solidFill>
                <a:latin typeface="+mj-lt"/>
              </a:rPr>
              <a:t>details</a:t>
            </a:r>
            <a:endParaRPr lang="fr-BE" sz="2000" dirty="0" smtClean="0">
              <a:solidFill>
                <a:schemeClr val="accent2">
                  <a:lumMod val="75000"/>
                </a:schemeClr>
              </a:solidFill>
              <a:latin typeface="+mj-lt"/>
            </a:endParaRPr>
          </a:p>
          <a:p>
            <a:r>
              <a:rPr lang="fr-BE" sz="1200" dirty="0" smtClean="0">
                <a:solidFill>
                  <a:schemeClr val="accent2">
                    <a:lumMod val="75000"/>
                  </a:schemeClr>
                </a:solidFill>
                <a:latin typeface="+mj-lt"/>
              </a:rPr>
              <a:t>(to the </a:t>
            </a:r>
            <a:r>
              <a:rPr lang="fr-BE" sz="1200" dirty="0" err="1" smtClean="0">
                <a:solidFill>
                  <a:schemeClr val="accent2">
                    <a:lumMod val="75000"/>
                  </a:schemeClr>
                </a:solidFill>
                <a:latin typeface="+mj-lt"/>
              </a:rPr>
              <a:t>owner</a:t>
            </a:r>
            <a:r>
              <a:rPr lang="fr-BE" sz="1200" dirty="0" smtClean="0">
                <a:solidFill>
                  <a:schemeClr val="accent2">
                    <a:lumMod val="75000"/>
                  </a:schemeClr>
                </a:solidFill>
                <a:latin typeface="+mj-lt"/>
              </a:rPr>
              <a:t>)</a:t>
            </a:r>
            <a:endParaRPr lang="en-IE" sz="1200" dirty="0">
              <a:solidFill>
                <a:schemeClr val="accent2">
                  <a:lumMod val="75000"/>
                </a:schemeClr>
              </a:solidFill>
              <a:latin typeface="+mj-lt"/>
            </a:endParaRPr>
          </a:p>
        </p:txBody>
      </p:sp>
      <p:cxnSp>
        <p:nvCxnSpPr>
          <p:cNvPr id="4" name="Straight Arrow Connector 3"/>
          <p:cNvCxnSpPr/>
          <p:nvPr/>
        </p:nvCxnSpPr>
        <p:spPr bwMode="auto">
          <a:xfrm>
            <a:off x="5364088" y="3979589"/>
            <a:ext cx="594363" cy="0"/>
          </a:xfrm>
          <a:prstGeom prst="straightConnector1">
            <a:avLst/>
          </a:prstGeom>
          <a:solidFill>
            <a:schemeClr val="accent1"/>
          </a:solidFill>
          <a:ln w="9525" cap="flat" cmpd="sng" algn="ctr">
            <a:solidFill>
              <a:schemeClr val="tx1"/>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79" name="Line 359"/>
          <p:cNvSpPr>
            <a:spLocks noChangeShapeType="1"/>
          </p:cNvSpPr>
          <p:nvPr/>
        </p:nvSpPr>
        <p:spPr bwMode="auto">
          <a:xfrm flipH="1" flipV="1">
            <a:off x="2279923" y="6573339"/>
            <a:ext cx="5187358" cy="0"/>
          </a:xfrm>
          <a:prstGeom prst="line">
            <a:avLst/>
          </a:prstGeom>
          <a:noFill/>
          <a:ln w="25400">
            <a:solidFill>
              <a:srgbClr val="FF0000"/>
            </a:solidFill>
            <a:prstDash val="lgDash"/>
            <a:round/>
            <a:headEnd/>
            <a:tailEnd/>
          </a:ln>
          <a:extLst>
            <a:ext uri="{909E8E84-426E-40DD-AFC4-6F175D3DCCD1}">
              <a14:hiddenFill xmlns:a14="http://schemas.microsoft.com/office/drawing/2010/main">
                <a:noFill/>
              </a14:hiddenFill>
            </a:ext>
          </a:extLst>
        </p:spPr>
        <p:txBody>
          <a:bodyPr/>
          <a:lstStyle/>
          <a:p>
            <a:endParaRPr lang="en-GB"/>
          </a:p>
        </p:txBody>
      </p:sp>
      <p:sp>
        <p:nvSpPr>
          <p:cNvPr id="287" name="Line 359"/>
          <p:cNvSpPr>
            <a:spLocks noChangeShapeType="1"/>
          </p:cNvSpPr>
          <p:nvPr/>
        </p:nvSpPr>
        <p:spPr bwMode="auto">
          <a:xfrm flipV="1">
            <a:off x="7452320" y="3979588"/>
            <a:ext cx="44550" cy="2617763"/>
          </a:xfrm>
          <a:prstGeom prst="line">
            <a:avLst/>
          </a:prstGeom>
          <a:noFill/>
          <a:ln w="25400">
            <a:solidFill>
              <a:srgbClr val="FF0000"/>
            </a:solidFill>
            <a:prstDash val="lgDash"/>
            <a:round/>
            <a:headEnd/>
            <a:tailEnd/>
          </a:ln>
          <a:extLst>
            <a:ext uri="{909E8E84-426E-40DD-AFC4-6F175D3DCCD1}">
              <a14:hiddenFill xmlns:a14="http://schemas.microsoft.com/office/drawing/2010/main">
                <a:noFill/>
              </a14:hiddenFill>
            </a:ext>
          </a:extLst>
        </p:spPr>
        <p:txBody>
          <a:bodyPr/>
          <a:lstStyle/>
          <a:p>
            <a:endParaRPr lang="en-GB"/>
          </a:p>
        </p:txBody>
      </p:sp>
      <p:sp>
        <p:nvSpPr>
          <p:cNvPr id="288" name="Line 360"/>
          <p:cNvSpPr>
            <a:spLocks noChangeShapeType="1"/>
          </p:cNvSpPr>
          <p:nvPr/>
        </p:nvSpPr>
        <p:spPr bwMode="auto">
          <a:xfrm flipH="1" flipV="1">
            <a:off x="6876256" y="3912703"/>
            <a:ext cx="620614" cy="10176"/>
          </a:xfrm>
          <a:prstGeom prst="line">
            <a:avLst/>
          </a:prstGeom>
          <a:noFill/>
          <a:ln w="25400">
            <a:solidFill>
              <a:srgbClr val="FF0000"/>
            </a:solidFill>
            <a:prstDash val="lgDash"/>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290" name="Text Box 379"/>
          <p:cNvSpPr txBox="1">
            <a:spLocks noChangeArrowheads="1"/>
          </p:cNvSpPr>
          <p:nvPr/>
        </p:nvSpPr>
        <p:spPr bwMode="auto">
          <a:xfrm>
            <a:off x="6948264" y="2996952"/>
            <a:ext cx="1404680"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r>
              <a:rPr lang="en-GB" sz="2000" dirty="0" smtClean="0">
                <a:solidFill>
                  <a:srgbClr val="FF0000"/>
                </a:solidFill>
                <a:latin typeface="+mj-lt"/>
              </a:rPr>
              <a:t>Response</a:t>
            </a:r>
          </a:p>
        </p:txBody>
      </p:sp>
      <p:sp>
        <p:nvSpPr>
          <p:cNvPr id="291" name="Text Box 376"/>
          <p:cNvSpPr txBox="1">
            <a:spLocks noChangeArrowheads="1"/>
          </p:cNvSpPr>
          <p:nvPr/>
        </p:nvSpPr>
        <p:spPr bwMode="auto">
          <a:xfrm>
            <a:off x="3131840" y="3789040"/>
            <a:ext cx="6858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lIns="0" tIns="0" rIns="0" bIns="0"/>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GB" sz="1200" dirty="0"/>
              <a:t>NCA</a:t>
            </a:r>
          </a:p>
        </p:txBody>
      </p:sp>
      <p:grpSp>
        <p:nvGrpSpPr>
          <p:cNvPr id="292" name="Group 126"/>
          <p:cNvGrpSpPr>
            <a:grpSpLocks/>
          </p:cNvGrpSpPr>
          <p:nvPr/>
        </p:nvGrpSpPr>
        <p:grpSpPr bwMode="auto">
          <a:xfrm>
            <a:off x="2771800" y="3573016"/>
            <a:ext cx="503238" cy="649288"/>
            <a:chOff x="1824" y="2160"/>
            <a:chExt cx="593" cy="718"/>
          </a:xfrm>
        </p:grpSpPr>
        <p:sp>
          <p:nvSpPr>
            <p:cNvPr id="293" name="Freeform 127"/>
            <p:cNvSpPr>
              <a:spLocks/>
            </p:cNvSpPr>
            <p:nvPr/>
          </p:nvSpPr>
          <p:spPr bwMode="auto">
            <a:xfrm flipH="1">
              <a:off x="2075" y="2405"/>
              <a:ext cx="53" cy="44"/>
            </a:xfrm>
            <a:custGeom>
              <a:avLst/>
              <a:gdLst>
                <a:gd name="T0" fmla="*/ 1 w 105"/>
                <a:gd name="T1" fmla="*/ 0 h 89"/>
                <a:gd name="T2" fmla="*/ 1 w 105"/>
                <a:gd name="T3" fmla="*/ 0 h 89"/>
                <a:gd name="T4" fmla="*/ 0 w 105"/>
                <a:gd name="T5" fmla="*/ 0 h 89"/>
                <a:gd name="T6" fmla="*/ 0 w 105"/>
                <a:gd name="T7" fmla="*/ 0 h 89"/>
                <a:gd name="T8" fmla="*/ 1 w 105"/>
                <a:gd name="T9" fmla="*/ 0 h 89"/>
                <a:gd name="T10" fmla="*/ 1 w 105"/>
                <a:gd name="T11" fmla="*/ 0 h 89"/>
                <a:gd name="T12" fmla="*/ 1 w 105"/>
                <a:gd name="T13" fmla="*/ 0 h 89"/>
                <a:gd name="T14" fmla="*/ 1 w 105"/>
                <a:gd name="T15" fmla="*/ 0 h 89"/>
                <a:gd name="T16" fmla="*/ 1 w 105"/>
                <a:gd name="T17" fmla="*/ 0 h 89"/>
                <a:gd name="T18" fmla="*/ 1 w 105"/>
                <a:gd name="T19" fmla="*/ 0 h 89"/>
                <a:gd name="T20" fmla="*/ 1 w 105"/>
                <a:gd name="T21" fmla="*/ 0 h 89"/>
                <a:gd name="T22" fmla="*/ 1 w 105"/>
                <a:gd name="T23" fmla="*/ 0 h 89"/>
                <a:gd name="T24" fmla="*/ 1 w 105"/>
                <a:gd name="T25" fmla="*/ 0 h 89"/>
                <a:gd name="T26" fmla="*/ 1 w 105"/>
                <a:gd name="T27" fmla="*/ 0 h 89"/>
                <a:gd name="T28" fmla="*/ 1 w 105"/>
                <a:gd name="T29" fmla="*/ 0 h 89"/>
                <a:gd name="T30" fmla="*/ 1 w 105"/>
                <a:gd name="T31" fmla="*/ 0 h 89"/>
                <a:gd name="T32" fmla="*/ 1 w 105"/>
                <a:gd name="T33" fmla="*/ 0 h 89"/>
                <a:gd name="T34" fmla="*/ 1 w 105"/>
                <a:gd name="T35" fmla="*/ 0 h 89"/>
                <a:gd name="T36" fmla="*/ 1 w 105"/>
                <a:gd name="T37" fmla="*/ 0 h 89"/>
                <a:gd name="T38" fmla="*/ 1 w 105"/>
                <a:gd name="T39" fmla="*/ 0 h 89"/>
                <a:gd name="T40" fmla="*/ 1 w 105"/>
                <a:gd name="T41" fmla="*/ 0 h 89"/>
                <a:gd name="T42" fmla="*/ 1 w 105"/>
                <a:gd name="T43" fmla="*/ 0 h 89"/>
                <a:gd name="T44" fmla="*/ 1 w 105"/>
                <a:gd name="T45" fmla="*/ 0 h 89"/>
                <a:gd name="T46" fmla="*/ 1 w 105"/>
                <a:gd name="T47" fmla="*/ 0 h 89"/>
                <a:gd name="T48" fmla="*/ 1 w 105"/>
                <a:gd name="T49" fmla="*/ 0 h 89"/>
                <a:gd name="T50" fmla="*/ 1 w 105"/>
                <a:gd name="T51" fmla="*/ 0 h 89"/>
                <a:gd name="T52" fmla="*/ 1 w 105"/>
                <a:gd name="T53" fmla="*/ 0 h 89"/>
                <a:gd name="T54" fmla="*/ 1 w 105"/>
                <a:gd name="T55" fmla="*/ 0 h 89"/>
                <a:gd name="T56" fmla="*/ 1 w 105"/>
                <a:gd name="T57" fmla="*/ 0 h 89"/>
                <a:gd name="T58" fmla="*/ 1 w 105"/>
                <a:gd name="T59" fmla="*/ 0 h 89"/>
                <a:gd name="T60" fmla="*/ 1 w 105"/>
                <a:gd name="T61" fmla="*/ 0 h 89"/>
                <a:gd name="T62" fmla="*/ 1 w 105"/>
                <a:gd name="T63" fmla="*/ 0 h 89"/>
                <a:gd name="T64" fmla="*/ 1 w 105"/>
                <a:gd name="T65" fmla="*/ 0 h 89"/>
                <a:gd name="T66" fmla="*/ 1 w 105"/>
                <a:gd name="T67" fmla="*/ 0 h 89"/>
                <a:gd name="T68" fmla="*/ 1 w 105"/>
                <a:gd name="T69" fmla="*/ 0 h 89"/>
                <a:gd name="T70" fmla="*/ 1 w 105"/>
                <a:gd name="T71" fmla="*/ 0 h 89"/>
                <a:gd name="T72" fmla="*/ 1 w 105"/>
                <a:gd name="T73" fmla="*/ 0 h 89"/>
                <a:gd name="T74" fmla="*/ 1 w 105"/>
                <a:gd name="T75" fmla="*/ 0 h 89"/>
                <a:gd name="T76" fmla="*/ 1 w 105"/>
                <a:gd name="T77" fmla="*/ 0 h 89"/>
                <a:gd name="T78" fmla="*/ 1 w 105"/>
                <a:gd name="T79" fmla="*/ 0 h 89"/>
                <a:gd name="T80" fmla="*/ 1 w 105"/>
                <a:gd name="T81" fmla="*/ 0 h 89"/>
                <a:gd name="T82" fmla="*/ 1 w 105"/>
                <a:gd name="T83" fmla="*/ 0 h 89"/>
                <a:gd name="T84" fmla="*/ 1 w 105"/>
                <a:gd name="T85" fmla="*/ 0 h 89"/>
                <a:gd name="T86" fmla="*/ 1 w 105"/>
                <a:gd name="T87" fmla="*/ 0 h 89"/>
                <a:gd name="T88" fmla="*/ 1 w 105"/>
                <a:gd name="T89" fmla="*/ 0 h 89"/>
                <a:gd name="T90" fmla="*/ 1 w 105"/>
                <a:gd name="T91" fmla="*/ 0 h 89"/>
                <a:gd name="T92" fmla="*/ 1 w 105"/>
                <a:gd name="T93" fmla="*/ 0 h 89"/>
                <a:gd name="T94" fmla="*/ 1 w 105"/>
                <a:gd name="T95" fmla="*/ 0 h 89"/>
                <a:gd name="T96" fmla="*/ 1 w 105"/>
                <a:gd name="T97" fmla="*/ 0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05"/>
                <a:gd name="T148" fmla="*/ 0 h 89"/>
                <a:gd name="T149" fmla="*/ 105 w 105"/>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05" h="89">
                  <a:moveTo>
                    <a:pt x="5" y="19"/>
                  </a:moveTo>
                  <a:lnTo>
                    <a:pt x="2" y="15"/>
                  </a:lnTo>
                  <a:lnTo>
                    <a:pt x="0" y="12"/>
                  </a:lnTo>
                  <a:lnTo>
                    <a:pt x="0" y="8"/>
                  </a:lnTo>
                  <a:lnTo>
                    <a:pt x="1" y="5"/>
                  </a:lnTo>
                  <a:lnTo>
                    <a:pt x="5" y="2"/>
                  </a:lnTo>
                  <a:lnTo>
                    <a:pt x="8" y="0"/>
                  </a:lnTo>
                  <a:lnTo>
                    <a:pt x="11" y="0"/>
                  </a:lnTo>
                  <a:lnTo>
                    <a:pt x="15" y="2"/>
                  </a:lnTo>
                  <a:lnTo>
                    <a:pt x="18" y="4"/>
                  </a:lnTo>
                  <a:lnTo>
                    <a:pt x="26" y="6"/>
                  </a:lnTo>
                  <a:lnTo>
                    <a:pt x="36" y="9"/>
                  </a:lnTo>
                  <a:lnTo>
                    <a:pt x="47" y="13"/>
                  </a:lnTo>
                  <a:lnTo>
                    <a:pt x="58" y="16"/>
                  </a:lnTo>
                  <a:lnTo>
                    <a:pt x="67" y="19"/>
                  </a:lnTo>
                  <a:lnTo>
                    <a:pt x="74" y="21"/>
                  </a:lnTo>
                  <a:lnTo>
                    <a:pt x="77" y="23"/>
                  </a:lnTo>
                  <a:lnTo>
                    <a:pt x="82" y="29"/>
                  </a:lnTo>
                  <a:lnTo>
                    <a:pt x="89" y="36"/>
                  </a:lnTo>
                  <a:lnTo>
                    <a:pt x="94" y="44"/>
                  </a:lnTo>
                  <a:lnTo>
                    <a:pt x="99" y="48"/>
                  </a:lnTo>
                  <a:lnTo>
                    <a:pt x="101" y="51"/>
                  </a:lnTo>
                  <a:lnTo>
                    <a:pt x="104" y="53"/>
                  </a:lnTo>
                  <a:lnTo>
                    <a:pt x="105" y="57"/>
                  </a:lnTo>
                  <a:lnTo>
                    <a:pt x="105" y="60"/>
                  </a:lnTo>
                  <a:lnTo>
                    <a:pt x="105" y="66"/>
                  </a:lnTo>
                  <a:lnTo>
                    <a:pt x="105" y="76"/>
                  </a:lnTo>
                  <a:lnTo>
                    <a:pt x="105" y="84"/>
                  </a:lnTo>
                  <a:lnTo>
                    <a:pt x="101" y="89"/>
                  </a:lnTo>
                  <a:lnTo>
                    <a:pt x="99" y="89"/>
                  </a:lnTo>
                  <a:lnTo>
                    <a:pt x="97" y="85"/>
                  </a:lnTo>
                  <a:lnTo>
                    <a:pt x="94" y="83"/>
                  </a:lnTo>
                  <a:lnTo>
                    <a:pt x="93" y="80"/>
                  </a:lnTo>
                  <a:lnTo>
                    <a:pt x="91" y="76"/>
                  </a:lnTo>
                  <a:lnTo>
                    <a:pt x="90" y="70"/>
                  </a:lnTo>
                  <a:lnTo>
                    <a:pt x="87" y="66"/>
                  </a:lnTo>
                  <a:lnTo>
                    <a:pt x="85" y="63"/>
                  </a:lnTo>
                  <a:lnTo>
                    <a:pt x="82" y="61"/>
                  </a:lnTo>
                  <a:lnTo>
                    <a:pt x="75" y="55"/>
                  </a:lnTo>
                  <a:lnTo>
                    <a:pt x="68" y="51"/>
                  </a:lnTo>
                  <a:lnTo>
                    <a:pt x="61" y="48"/>
                  </a:lnTo>
                  <a:lnTo>
                    <a:pt x="54" y="46"/>
                  </a:lnTo>
                  <a:lnTo>
                    <a:pt x="44" y="43"/>
                  </a:lnTo>
                  <a:lnTo>
                    <a:pt x="33" y="38"/>
                  </a:lnTo>
                  <a:lnTo>
                    <a:pt x="28" y="35"/>
                  </a:lnTo>
                  <a:lnTo>
                    <a:pt x="22" y="31"/>
                  </a:lnTo>
                  <a:lnTo>
                    <a:pt x="15" y="27"/>
                  </a:lnTo>
                  <a:lnTo>
                    <a:pt x="8" y="21"/>
                  </a:lnTo>
                  <a:lnTo>
                    <a:pt x="5" y="19"/>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94" name="Freeform 128"/>
            <p:cNvSpPr>
              <a:spLocks/>
            </p:cNvSpPr>
            <p:nvPr/>
          </p:nvSpPr>
          <p:spPr bwMode="auto">
            <a:xfrm flipH="1">
              <a:off x="2118" y="2406"/>
              <a:ext cx="9" cy="9"/>
            </a:xfrm>
            <a:custGeom>
              <a:avLst/>
              <a:gdLst>
                <a:gd name="T0" fmla="*/ 1 w 18"/>
                <a:gd name="T1" fmla="*/ 0 h 19"/>
                <a:gd name="T2" fmla="*/ 1 w 18"/>
                <a:gd name="T3" fmla="*/ 0 h 19"/>
                <a:gd name="T4" fmla="*/ 1 w 18"/>
                <a:gd name="T5" fmla="*/ 0 h 19"/>
                <a:gd name="T6" fmla="*/ 1 w 18"/>
                <a:gd name="T7" fmla="*/ 0 h 19"/>
                <a:gd name="T8" fmla="*/ 1 w 18"/>
                <a:gd name="T9" fmla="*/ 0 h 19"/>
                <a:gd name="T10" fmla="*/ 1 w 18"/>
                <a:gd name="T11" fmla="*/ 0 h 19"/>
                <a:gd name="T12" fmla="*/ 1 w 18"/>
                <a:gd name="T13" fmla="*/ 0 h 19"/>
                <a:gd name="T14" fmla="*/ 1 w 18"/>
                <a:gd name="T15" fmla="*/ 0 h 19"/>
                <a:gd name="T16" fmla="*/ 1 w 18"/>
                <a:gd name="T17" fmla="*/ 0 h 19"/>
                <a:gd name="T18" fmla="*/ 0 w 18"/>
                <a:gd name="T19" fmla="*/ 0 h 19"/>
                <a:gd name="T20" fmla="*/ 0 w 18"/>
                <a:gd name="T21" fmla="*/ 0 h 19"/>
                <a:gd name="T22" fmla="*/ 1 w 18"/>
                <a:gd name="T23" fmla="*/ 0 h 19"/>
                <a:gd name="T24" fmla="*/ 1 w 18"/>
                <a:gd name="T25" fmla="*/ 0 h 19"/>
                <a:gd name="T26" fmla="*/ 1 w 18"/>
                <a:gd name="T27" fmla="*/ 0 h 19"/>
                <a:gd name="T28" fmla="*/ 1 w 18"/>
                <a:gd name="T29" fmla="*/ 0 h 19"/>
                <a:gd name="T30" fmla="*/ 1 w 18"/>
                <a:gd name="T31" fmla="*/ 0 h 19"/>
                <a:gd name="T32" fmla="*/ 1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17" y="15"/>
                  </a:moveTo>
                  <a:lnTo>
                    <a:pt x="18" y="12"/>
                  </a:lnTo>
                  <a:lnTo>
                    <a:pt x="18" y="7"/>
                  </a:lnTo>
                  <a:lnTo>
                    <a:pt x="17" y="4"/>
                  </a:lnTo>
                  <a:lnTo>
                    <a:pt x="14" y="1"/>
                  </a:lnTo>
                  <a:lnTo>
                    <a:pt x="10" y="0"/>
                  </a:lnTo>
                  <a:lnTo>
                    <a:pt x="7" y="0"/>
                  </a:lnTo>
                  <a:lnTo>
                    <a:pt x="4" y="1"/>
                  </a:lnTo>
                  <a:lnTo>
                    <a:pt x="1" y="5"/>
                  </a:lnTo>
                  <a:lnTo>
                    <a:pt x="0" y="8"/>
                  </a:lnTo>
                  <a:lnTo>
                    <a:pt x="0" y="12"/>
                  </a:lnTo>
                  <a:lnTo>
                    <a:pt x="1" y="15"/>
                  </a:lnTo>
                  <a:lnTo>
                    <a:pt x="4" y="18"/>
                  </a:lnTo>
                  <a:lnTo>
                    <a:pt x="7" y="19"/>
                  </a:lnTo>
                  <a:lnTo>
                    <a:pt x="12" y="19"/>
                  </a:lnTo>
                  <a:lnTo>
                    <a:pt x="15" y="18"/>
                  </a:lnTo>
                  <a:lnTo>
                    <a:pt x="17" y="15"/>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95" name="Freeform 129"/>
            <p:cNvSpPr>
              <a:spLocks/>
            </p:cNvSpPr>
            <p:nvPr/>
          </p:nvSpPr>
          <p:spPr bwMode="auto">
            <a:xfrm flipH="1">
              <a:off x="2118" y="2264"/>
              <a:ext cx="169" cy="151"/>
            </a:xfrm>
            <a:custGeom>
              <a:avLst/>
              <a:gdLst>
                <a:gd name="T0" fmla="*/ 1 w 337"/>
                <a:gd name="T1" fmla="*/ 1 h 302"/>
                <a:gd name="T2" fmla="*/ 1 w 337"/>
                <a:gd name="T3" fmla="*/ 1 h 302"/>
                <a:gd name="T4" fmla="*/ 1 w 337"/>
                <a:gd name="T5" fmla="*/ 1 h 302"/>
                <a:gd name="T6" fmla="*/ 1 w 337"/>
                <a:gd name="T7" fmla="*/ 1 h 302"/>
                <a:gd name="T8" fmla="*/ 1 w 337"/>
                <a:gd name="T9" fmla="*/ 1 h 302"/>
                <a:gd name="T10" fmla="*/ 1 w 337"/>
                <a:gd name="T11" fmla="*/ 1 h 302"/>
                <a:gd name="T12" fmla="*/ 1 w 337"/>
                <a:gd name="T13" fmla="*/ 1 h 302"/>
                <a:gd name="T14" fmla="*/ 1 w 337"/>
                <a:gd name="T15" fmla="*/ 1 h 302"/>
                <a:gd name="T16" fmla="*/ 1 w 337"/>
                <a:gd name="T17" fmla="*/ 1 h 302"/>
                <a:gd name="T18" fmla="*/ 1 w 337"/>
                <a:gd name="T19" fmla="*/ 1 h 302"/>
                <a:gd name="T20" fmla="*/ 1 w 337"/>
                <a:gd name="T21" fmla="*/ 1 h 302"/>
                <a:gd name="T22" fmla="*/ 1 w 337"/>
                <a:gd name="T23" fmla="*/ 1 h 302"/>
                <a:gd name="T24" fmla="*/ 1 w 337"/>
                <a:gd name="T25" fmla="*/ 1 h 302"/>
                <a:gd name="T26" fmla="*/ 1 w 337"/>
                <a:gd name="T27" fmla="*/ 1 h 302"/>
                <a:gd name="T28" fmla="*/ 1 w 337"/>
                <a:gd name="T29" fmla="*/ 1 h 302"/>
                <a:gd name="T30" fmla="*/ 1 w 337"/>
                <a:gd name="T31" fmla="*/ 1 h 302"/>
                <a:gd name="T32" fmla="*/ 1 w 337"/>
                <a:gd name="T33" fmla="*/ 1 h 302"/>
                <a:gd name="T34" fmla="*/ 1 w 337"/>
                <a:gd name="T35" fmla="*/ 1 h 302"/>
                <a:gd name="T36" fmla="*/ 1 w 337"/>
                <a:gd name="T37" fmla="*/ 1 h 302"/>
                <a:gd name="T38" fmla="*/ 1 w 337"/>
                <a:gd name="T39" fmla="*/ 1 h 302"/>
                <a:gd name="T40" fmla="*/ 1 w 337"/>
                <a:gd name="T41" fmla="*/ 1 h 302"/>
                <a:gd name="T42" fmla="*/ 1 w 337"/>
                <a:gd name="T43" fmla="*/ 1 h 302"/>
                <a:gd name="T44" fmla="*/ 1 w 337"/>
                <a:gd name="T45" fmla="*/ 1 h 302"/>
                <a:gd name="T46" fmla="*/ 1 w 337"/>
                <a:gd name="T47" fmla="*/ 1 h 302"/>
                <a:gd name="T48" fmla="*/ 1 w 337"/>
                <a:gd name="T49" fmla="*/ 1 h 302"/>
                <a:gd name="T50" fmla="*/ 1 w 337"/>
                <a:gd name="T51" fmla="*/ 1 h 302"/>
                <a:gd name="T52" fmla="*/ 1 w 337"/>
                <a:gd name="T53" fmla="*/ 1 h 302"/>
                <a:gd name="T54" fmla="*/ 1 w 337"/>
                <a:gd name="T55" fmla="*/ 1 h 302"/>
                <a:gd name="T56" fmla="*/ 1 w 337"/>
                <a:gd name="T57" fmla="*/ 1 h 302"/>
                <a:gd name="T58" fmla="*/ 1 w 337"/>
                <a:gd name="T59" fmla="*/ 1 h 302"/>
                <a:gd name="T60" fmla="*/ 1 w 337"/>
                <a:gd name="T61" fmla="*/ 1 h 302"/>
                <a:gd name="T62" fmla="*/ 1 w 337"/>
                <a:gd name="T63" fmla="*/ 1 h 302"/>
                <a:gd name="T64" fmla="*/ 1 w 337"/>
                <a:gd name="T65" fmla="*/ 1 h 302"/>
                <a:gd name="T66" fmla="*/ 1 w 337"/>
                <a:gd name="T67" fmla="*/ 1 h 302"/>
                <a:gd name="T68" fmla="*/ 1 w 337"/>
                <a:gd name="T69" fmla="*/ 1 h 302"/>
                <a:gd name="T70" fmla="*/ 1 w 337"/>
                <a:gd name="T71" fmla="*/ 1 h 302"/>
                <a:gd name="T72" fmla="*/ 1 w 337"/>
                <a:gd name="T73" fmla="*/ 1 h 302"/>
                <a:gd name="T74" fmla="*/ 1 w 337"/>
                <a:gd name="T75" fmla="*/ 1 h 302"/>
                <a:gd name="T76" fmla="*/ 1 w 337"/>
                <a:gd name="T77" fmla="*/ 1 h 302"/>
                <a:gd name="T78" fmla="*/ 1 w 337"/>
                <a:gd name="T79" fmla="*/ 1 h 302"/>
                <a:gd name="T80" fmla="*/ 1 w 337"/>
                <a:gd name="T81" fmla="*/ 1 h 302"/>
                <a:gd name="T82" fmla="*/ 1 w 337"/>
                <a:gd name="T83" fmla="*/ 1 h 302"/>
                <a:gd name="T84" fmla="*/ 1 w 337"/>
                <a:gd name="T85" fmla="*/ 1 h 302"/>
                <a:gd name="T86" fmla="*/ 1 w 337"/>
                <a:gd name="T87" fmla="*/ 1 h 30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37"/>
                <a:gd name="T133" fmla="*/ 0 h 302"/>
                <a:gd name="T134" fmla="*/ 337 w 337"/>
                <a:gd name="T135" fmla="*/ 302 h 30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37" h="302">
                  <a:moveTo>
                    <a:pt x="326" y="302"/>
                  </a:moveTo>
                  <a:lnTo>
                    <a:pt x="328" y="302"/>
                  </a:lnTo>
                  <a:lnTo>
                    <a:pt x="331" y="302"/>
                  </a:lnTo>
                  <a:lnTo>
                    <a:pt x="333" y="301"/>
                  </a:lnTo>
                  <a:lnTo>
                    <a:pt x="335" y="299"/>
                  </a:lnTo>
                  <a:lnTo>
                    <a:pt x="337" y="296"/>
                  </a:lnTo>
                  <a:lnTo>
                    <a:pt x="337" y="292"/>
                  </a:lnTo>
                  <a:lnTo>
                    <a:pt x="337" y="289"/>
                  </a:lnTo>
                  <a:lnTo>
                    <a:pt x="335" y="286"/>
                  </a:lnTo>
                  <a:lnTo>
                    <a:pt x="331" y="282"/>
                  </a:lnTo>
                  <a:lnTo>
                    <a:pt x="327" y="279"/>
                  </a:lnTo>
                  <a:lnTo>
                    <a:pt x="323" y="274"/>
                  </a:lnTo>
                  <a:lnTo>
                    <a:pt x="317" y="271"/>
                  </a:lnTo>
                  <a:lnTo>
                    <a:pt x="311" y="267"/>
                  </a:lnTo>
                  <a:lnTo>
                    <a:pt x="305" y="264"/>
                  </a:lnTo>
                  <a:lnTo>
                    <a:pt x="299" y="259"/>
                  </a:lnTo>
                  <a:lnTo>
                    <a:pt x="293" y="254"/>
                  </a:lnTo>
                  <a:lnTo>
                    <a:pt x="286" y="249"/>
                  </a:lnTo>
                  <a:lnTo>
                    <a:pt x="279" y="243"/>
                  </a:lnTo>
                  <a:lnTo>
                    <a:pt x="271" y="236"/>
                  </a:lnTo>
                  <a:lnTo>
                    <a:pt x="264" y="229"/>
                  </a:lnTo>
                  <a:lnTo>
                    <a:pt x="256" y="222"/>
                  </a:lnTo>
                  <a:lnTo>
                    <a:pt x="249" y="216"/>
                  </a:lnTo>
                  <a:lnTo>
                    <a:pt x="243" y="211"/>
                  </a:lnTo>
                  <a:lnTo>
                    <a:pt x="238" y="205"/>
                  </a:lnTo>
                  <a:lnTo>
                    <a:pt x="229" y="196"/>
                  </a:lnTo>
                  <a:lnTo>
                    <a:pt x="219" y="189"/>
                  </a:lnTo>
                  <a:lnTo>
                    <a:pt x="208" y="183"/>
                  </a:lnTo>
                  <a:lnTo>
                    <a:pt x="199" y="177"/>
                  </a:lnTo>
                  <a:lnTo>
                    <a:pt x="191" y="174"/>
                  </a:lnTo>
                  <a:lnTo>
                    <a:pt x="184" y="170"/>
                  </a:lnTo>
                  <a:lnTo>
                    <a:pt x="180" y="167"/>
                  </a:lnTo>
                  <a:lnTo>
                    <a:pt x="176" y="165"/>
                  </a:lnTo>
                  <a:lnTo>
                    <a:pt x="170" y="154"/>
                  </a:lnTo>
                  <a:lnTo>
                    <a:pt x="164" y="143"/>
                  </a:lnTo>
                  <a:lnTo>
                    <a:pt x="155" y="130"/>
                  </a:lnTo>
                  <a:lnTo>
                    <a:pt x="146" y="116"/>
                  </a:lnTo>
                  <a:lnTo>
                    <a:pt x="136" y="101"/>
                  </a:lnTo>
                  <a:lnTo>
                    <a:pt x="124" y="86"/>
                  </a:lnTo>
                  <a:lnTo>
                    <a:pt x="111" y="70"/>
                  </a:lnTo>
                  <a:lnTo>
                    <a:pt x="96" y="54"/>
                  </a:lnTo>
                  <a:lnTo>
                    <a:pt x="90" y="46"/>
                  </a:lnTo>
                  <a:lnTo>
                    <a:pt x="83" y="35"/>
                  </a:lnTo>
                  <a:lnTo>
                    <a:pt x="75" y="23"/>
                  </a:lnTo>
                  <a:lnTo>
                    <a:pt x="68" y="15"/>
                  </a:lnTo>
                  <a:lnTo>
                    <a:pt x="53" y="4"/>
                  </a:lnTo>
                  <a:lnTo>
                    <a:pt x="37" y="0"/>
                  </a:lnTo>
                  <a:lnTo>
                    <a:pt x="23" y="2"/>
                  </a:lnTo>
                  <a:lnTo>
                    <a:pt x="11" y="10"/>
                  </a:lnTo>
                  <a:lnTo>
                    <a:pt x="3" y="22"/>
                  </a:lnTo>
                  <a:lnTo>
                    <a:pt x="0" y="36"/>
                  </a:lnTo>
                  <a:lnTo>
                    <a:pt x="3" y="51"/>
                  </a:lnTo>
                  <a:lnTo>
                    <a:pt x="14" y="66"/>
                  </a:lnTo>
                  <a:lnTo>
                    <a:pt x="22" y="74"/>
                  </a:lnTo>
                  <a:lnTo>
                    <a:pt x="32" y="85"/>
                  </a:lnTo>
                  <a:lnTo>
                    <a:pt x="43" y="97"/>
                  </a:lnTo>
                  <a:lnTo>
                    <a:pt x="53" y="109"/>
                  </a:lnTo>
                  <a:lnTo>
                    <a:pt x="62" y="121"/>
                  </a:lnTo>
                  <a:lnTo>
                    <a:pt x="71" y="132"/>
                  </a:lnTo>
                  <a:lnTo>
                    <a:pt x="78" y="141"/>
                  </a:lnTo>
                  <a:lnTo>
                    <a:pt x="84" y="147"/>
                  </a:lnTo>
                  <a:lnTo>
                    <a:pt x="90" y="153"/>
                  </a:lnTo>
                  <a:lnTo>
                    <a:pt x="98" y="160"/>
                  </a:lnTo>
                  <a:lnTo>
                    <a:pt x="106" y="168"/>
                  </a:lnTo>
                  <a:lnTo>
                    <a:pt x="115" y="177"/>
                  </a:lnTo>
                  <a:lnTo>
                    <a:pt x="123" y="185"/>
                  </a:lnTo>
                  <a:lnTo>
                    <a:pt x="131" y="193"/>
                  </a:lnTo>
                  <a:lnTo>
                    <a:pt x="138" y="199"/>
                  </a:lnTo>
                  <a:lnTo>
                    <a:pt x="142" y="203"/>
                  </a:lnTo>
                  <a:lnTo>
                    <a:pt x="147" y="207"/>
                  </a:lnTo>
                  <a:lnTo>
                    <a:pt x="153" y="213"/>
                  </a:lnTo>
                  <a:lnTo>
                    <a:pt x="160" y="218"/>
                  </a:lnTo>
                  <a:lnTo>
                    <a:pt x="169" y="223"/>
                  </a:lnTo>
                  <a:lnTo>
                    <a:pt x="175" y="227"/>
                  </a:lnTo>
                  <a:lnTo>
                    <a:pt x="182" y="231"/>
                  </a:lnTo>
                  <a:lnTo>
                    <a:pt x="190" y="237"/>
                  </a:lnTo>
                  <a:lnTo>
                    <a:pt x="198" y="243"/>
                  </a:lnTo>
                  <a:lnTo>
                    <a:pt x="207" y="249"/>
                  </a:lnTo>
                  <a:lnTo>
                    <a:pt x="218" y="254"/>
                  </a:lnTo>
                  <a:lnTo>
                    <a:pt x="227" y="260"/>
                  </a:lnTo>
                  <a:lnTo>
                    <a:pt x="236" y="266"/>
                  </a:lnTo>
                  <a:lnTo>
                    <a:pt x="246" y="272"/>
                  </a:lnTo>
                  <a:lnTo>
                    <a:pt x="257" y="277"/>
                  </a:lnTo>
                  <a:lnTo>
                    <a:pt x="270" y="283"/>
                  </a:lnTo>
                  <a:lnTo>
                    <a:pt x="281" y="289"/>
                  </a:lnTo>
                  <a:lnTo>
                    <a:pt x="293" y="294"/>
                  </a:lnTo>
                  <a:lnTo>
                    <a:pt x="305" y="298"/>
                  </a:lnTo>
                  <a:lnTo>
                    <a:pt x="316" y="301"/>
                  </a:lnTo>
                  <a:lnTo>
                    <a:pt x="326" y="302"/>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96" name="Freeform 130"/>
            <p:cNvSpPr>
              <a:spLocks/>
            </p:cNvSpPr>
            <p:nvPr/>
          </p:nvSpPr>
          <p:spPr bwMode="auto">
            <a:xfrm flipH="1">
              <a:off x="2118" y="2406"/>
              <a:ext cx="9" cy="9"/>
            </a:xfrm>
            <a:custGeom>
              <a:avLst/>
              <a:gdLst>
                <a:gd name="T0" fmla="*/ 1 w 18"/>
                <a:gd name="T1" fmla="*/ 0 h 19"/>
                <a:gd name="T2" fmla="*/ 1 w 18"/>
                <a:gd name="T3" fmla="*/ 0 h 19"/>
                <a:gd name="T4" fmla="*/ 1 w 18"/>
                <a:gd name="T5" fmla="*/ 0 h 19"/>
                <a:gd name="T6" fmla="*/ 1 w 18"/>
                <a:gd name="T7" fmla="*/ 0 h 19"/>
                <a:gd name="T8" fmla="*/ 1 w 18"/>
                <a:gd name="T9" fmla="*/ 0 h 19"/>
                <a:gd name="T10" fmla="*/ 1 w 18"/>
                <a:gd name="T11" fmla="*/ 0 h 19"/>
                <a:gd name="T12" fmla="*/ 1 w 18"/>
                <a:gd name="T13" fmla="*/ 0 h 19"/>
                <a:gd name="T14" fmla="*/ 1 w 18"/>
                <a:gd name="T15" fmla="*/ 0 h 19"/>
                <a:gd name="T16" fmla="*/ 1 w 18"/>
                <a:gd name="T17" fmla="*/ 0 h 19"/>
                <a:gd name="T18" fmla="*/ 0 w 18"/>
                <a:gd name="T19" fmla="*/ 0 h 19"/>
                <a:gd name="T20" fmla="*/ 0 w 18"/>
                <a:gd name="T21" fmla="*/ 0 h 19"/>
                <a:gd name="T22" fmla="*/ 0 w 18"/>
                <a:gd name="T23" fmla="*/ 0 h 19"/>
                <a:gd name="T24" fmla="*/ 1 w 18"/>
                <a:gd name="T25" fmla="*/ 0 h 19"/>
                <a:gd name="T26" fmla="*/ 1 w 18"/>
                <a:gd name="T27" fmla="*/ 0 h 19"/>
                <a:gd name="T28" fmla="*/ 1 w 18"/>
                <a:gd name="T29" fmla="*/ 0 h 19"/>
                <a:gd name="T30" fmla="*/ 1 w 18"/>
                <a:gd name="T31" fmla="*/ 0 h 19"/>
                <a:gd name="T32" fmla="*/ 1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16" y="16"/>
                  </a:moveTo>
                  <a:lnTo>
                    <a:pt x="18" y="13"/>
                  </a:lnTo>
                  <a:lnTo>
                    <a:pt x="18" y="9"/>
                  </a:lnTo>
                  <a:lnTo>
                    <a:pt x="18" y="6"/>
                  </a:lnTo>
                  <a:lnTo>
                    <a:pt x="16" y="3"/>
                  </a:lnTo>
                  <a:lnTo>
                    <a:pt x="13" y="0"/>
                  </a:lnTo>
                  <a:lnTo>
                    <a:pt x="9" y="0"/>
                  </a:lnTo>
                  <a:lnTo>
                    <a:pt x="6" y="0"/>
                  </a:lnTo>
                  <a:lnTo>
                    <a:pt x="2" y="3"/>
                  </a:lnTo>
                  <a:lnTo>
                    <a:pt x="0" y="6"/>
                  </a:lnTo>
                  <a:lnTo>
                    <a:pt x="0" y="9"/>
                  </a:lnTo>
                  <a:lnTo>
                    <a:pt x="0" y="13"/>
                  </a:lnTo>
                  <a:lnTo>
                    <a:pt x="2" y="16"/>
                  </a:lnTo>
                  <a:lnTo>
                    <a:pt x="6" y="19"/>
                  </a:lnTo>
                  <a:lnTo>
                    <a:pt x="9" y="19"/>
                  </a:lnTo>
                  <a:lnTo>
                    <a:pt x="13" y="19"/>
                  </a:lnTo>
                  <a:lnTo>
                    <a:pt x="16" y="16"/>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97" name="Freeform 131"/>
            <p:cNvSpPr>
              <a:spLocks/>
            </p:cNvSpPr>
            <p:nvPr/>
          </p:nvSpPr>
          <p:spPr bwMode="auto">
            <a:xfrm flipH="1">
              <a:off x="2262" y="2281"/>
              <a:ext cx="10" cy="10"/>
            </a:xfrm>
            <a:custGeom>
              <a:avLst/>
              <a:gdLst>
                <a:gd name="T0" fmla="*/ 1 w 19"/>
                <a:gd name="T1" fmla="*/ 1 h 18"/>
                <a:gd name="T2" fmla="*/ 1 w 19"/>
                <a:gd name="T3" fmla="*/ 1 h 18"/>
                <a:gd name="T4" fmla="*/ 1 w 19"/>
                <a:gd name="T5" fmla="*/ 1 h 18"/>
                <a:gd name="T6" fmla="*/ 1 w 19"/>
                <a:gd name="T7" fmla="*/ 1 h 18"/>
                <a:gd name="T8" fmla="*/ 1 w 19"/>
                <a:gd name="T9" fmla="*/ 1 h 18"/>
                <a:gd name="T10" fmla="*/ 1 w 19"/>
                <a:gd name="T11" fmla="*/ 0 h 18"/>
                <a:gd name="T12" fmla="*/ 1 w 19"/>
                <a:gd name="T13" fmla="*/ 0 h 18"/>
                <a:gd name="T14" fmla="*/ 1 w 19"/>
                <a:gd name="T15" fmla="*/ 0 h 18"/>
                <a:gd name="T16" fmla="*/ 1 w 19"/>
                <a:gd name="T17" fmla="*/ 1 h 18"/>
                <a:gd name="T18" fmla="*/ 1 w 19"/>
                <a:gd name="T19" fmla="*/ 1 h 18"/>
                <a:gd name="T20" fmla="*/ 0 w 19"/>
                <a:gd name="T21" fmla="*/ 1 h 18"/>
                <a:gd name="T22" fmla="*/ 1 w 19"/>
                <a:gd name="T23" fmla="*/ 1 h 18"/>
                <a:gd name="T24" fmla="*/ 1 w 19"/>
                <a:gd name="T25" fmla="*/ 1 h 18"/>
                <a:gd name="T26" fmla="*/ 1 w 19"/>
                <a:gd name="T27" fmla="*/ 1 h 18"/>
                <a:gd name="T28" fmla="*/ 1 w 19"/>
                <a:gd name="T29" fmla="*/ 1 h 18"/>
                <a:gd name="T30" fmla="*/ 1 w 19"/>
                <a:gd name="T31" fmla="*/ 1 h 18"/>
                <a:gd name="T32" fmla="*/ 1 w 19"/>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16" y="16"/>
                  </a:moveTo>
                  <a:lnTo>
                    <a:pt x="18" y="12"/>
                  </a:lnTo>
                  <a:lnTo>
                    <a:pt x="19" y="9"/>
                  </a:lnTo>
                  <a:lnTo>
                    <a:pt x="19" y="5"/>
                  </a:lnTo>
                  <a:lnTo>
                    <a:pt x="17" y="2"/>
                  </a:lnTo>
                  <a:lnTo>
                    <a:pt x="14" y="0"/>
                  </a:lnTo>
                  <a:lnTo>
                    <a:pt x="10" y="0"/>
                  </a:lnTo>
                  <a:lnTo>
                    <a:pt x="7" y="0"/>
                  </a:lnTo>
                  <a:lnTo>
                    <a:pt x="3" y="2"/>
                  </a:lnTo>
                  <a:lnTo>
                    <a:pt x="1" y="5"/>
                  </a:lnTo>
                  <a:lnTo>
                    <a:pt x="0" y="9"/>
                  </a:lnTo>
                  <a:lnTo>
                    <a:pt x="1" y="12"/>
                  </a:lnTo>
                  <a:lnTo>
                    <a:pt x="3" y="16"/>
                  </a:lnTo>
                  <a:lnTo>
                    <a:pt x="7" y="18"/>
                  </a:lnTo>
                  <a:lnTo>
                    <a:pt x="10" y="18"/>
                  </a:lnTo>
                  <a:lnTo>
                    <a:pt x="13" y="18"/>
                  </a:lnTo>
                  <a:lnTo>
                    <a:pt x="16" y="16"/>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98" name="Freeform 132"/>
            <p:cNvSpPr>
              <a:spLocks/>
            </p:cNvSpPr>
            <p:nvPr/>
          </p:nvSpPr>
          <p:spPr bwMode="auto">
            <a:xfrm flipH="1">
              <a:off x="2138" y="2262"/>
              <a:ext cx="153" cy="149"/>
            </a:xfrm>
            <a:custGeom>
              <a:avLst/>
              <a:gdLst>
                <a:gd name="T0" fmla="*/ 1 w 305"/>
                <a:gd name="T1" fmla="*/ 0 h 299"/>
                <a:gd name="T2" fmla="*/ 1 w 305"/>
                <a:gd name="T3" fmla="*/ 0 h 299"/>
                <a:gd name="T4" fmla="*/ 1 w 305"/>
                <a:gd name="T5" fmla="*/ 0 h 299"/>
                <a:gd name="T6" fmla="*/ 1 w 305"/>
                <a:gd name="T7" fmla="*/ 0 h 299"/>
                <a:gd name="T8" fmla="*/ 1 w 305"/>
                <a:gd name="T9" fmla="*/ 0 h 299"/>
                <a:gd name="T10" fmla="*/ 1 w 305"/>
                <a:gd name="T11" fmla="*/ 0 h 299"/>
                <a:gd name="T12" fmla="*/ 0 w 305"/>
                <a:gd name="T13" fmla="*/ 0 h 299"/>
                <a:gd name="T14" fmla="*/ 1 w 305"/>
                <a:gd name="T15" fmla="*/ 0 h 299"/>
                <a:gd name="T16" fmla="*/ 1 w 305"/>
                <a:gd name="T17" fmla="*/ 0 h 299"/>
                <a:gd name="T18" fmla="*/ 1 w 305"/>
                <a:gd name="T19" fmla="*/ 0 h 299"/>
                <a:gd name="T20" fmla="*/ 1 w 305"/>
                <a:gd name="T21" fmla="*/ 0 h 299"/>
                <a:gd name="T22" fmla="*/ 1 w 305"/>
                <a:gd name="T23" fmla="*/ 0 h 299"/>
                <a:gd name="T24" fmla="*/ 1 w 305"/>
                <a:gd name="T25" fmla="*/ 0 h 299"/>
                <a:gd name="T26" fmla="*/ 1 w 305"/>
                <a:gd name="T27" fmla="*/ 0 h 299"/>
                <a:gd name="T28" fmla="*/ 1 w 305"/>
                <a:gd name="T29" fmla="*/ 0 h 299"/>
                <a:gd name="T30" fmla="*/ 1 w 305"/>
                <a:gd name="T31" fmla="*/ 0 h 299"/>
                <a:gd name="T32" fmla="*/ 1 w 305"/>
                <a:gd name="T33" fmla="*/ 0 h 299"/>
                <a:gd name="T34" fmla="*/ 1 w 305"/>
                <a:gd name="T35" fmla="*/ 0 h 299"/>
                <a:gd name="T36" fmla="*/ 1 w 305"/>
                <a:gd name="T37" fmla="*/ 0 h 299"/>
                <a:gd name="T38" fmla="*/ 1 w 305"/>
                <a:gd name="T39" fmla="*/ 0 h 299"/>
                <a:gd name="T40" fmla="*/ 1 w 305"/>
                <a:gd name="T41" fmla="*/ 0 h 299"/>
                <a:gd name="T42" fmla="*/ 1 w 305"/>
                <a:gd name="T43" fmla="*/ 0 h 299"/>
                <a:gd name="T44" fmla="*/ 1 w 305"/>
                <a:gd name="T45" fmla="*/ 0 h 299"/>
                <a:gd name="T46" fmla="*/ 1 w 305"/>
                <a:gd name="T47" fmla="*/ 0 h 299"/>
                <a:gd name="T48" fmla="*/ 1 w 305"/>
                <a:gd name="T49" fmla="*/ 0 h 299"/>
                <a:gd name="T50" fmla="*/ 1 w 305"/>
                <a:gd name="T51" fmla="*/ 0 h 299"/>
                <a:gd name="T52" fmla="*/ 1 w 305"/>
                <a:gd name="T53" fmla="*/ 0 h 299"/>
                <a:gd name="T54" fmla="*/ 1 w 305"/>
                <a:gd name="T55" fmla="*/ 0 h 299"/>
                <a:gd name="T56" fmla="*/ 1 w 305"/>
                <a:gd name="T57" fmla="*/ 0 h 299"/>
                <a:gd name="T58" fmla="*/ 1 w 305"/>
                <a:gd name="T59" fmla="*/ 0 h 299"/>
                <a:gd name="T60" fmla="*/ 1 w 305"/>
                <a:gd name="T61" fmla="*/ 0 h 299"/>
                <a:gd name="T62" fmla="*/ 1 w 305"/>
                <a:gd name="T63" fmla="*/ 0 h 299"/>
                <a:gd name="T64" fmla="*/ 1 w 305"/>
                <a:gd name="T65" fmla="*/ 0 h 299"/>
                <a:gd name="T66" fmla="*/ 1 w 305"/>
                <a:gd name="T67" fmla="*/ 0 h 299"/>
                <a:gd name="T68" fmla="*/ 1 w 305"/>
                <a:gd name="T69" fmla="*/ 0 h 299"/>
                <a:gd name="T70" fmla="*/ 1 w 305"/>
                <a:gd name="T71" fmla="*/ 0 h 299"/>
                <a:gd name="T72" fmla="*/ 1 w 305"/>
                <a:gd name="T73" fmla="*/ 0 h 299"/>
                <a:gd name="T74" fmla="*/ 1 w 305"/>
                <a:gd name="T75" fmla="*/ 0 h 299"/>
                <a:gd name="T76" fmla="*/ 1 w 305"/>
                <a:gd name="T77" fmla="*/ 0 h 299"/>
                <a:gd name="T78" fmla="*/ 1 w 305"/>
                <a:gd name="T79" fmla="*/ 0 h 299"/>
                <a:gd name="T80" fmla="*/ 1 w 305"/>
                <a:gd name="T81" fmla="*/ 0 h 299"/>
                <a:gd name="T82" fmla="*/ 1 w 305"/>
                <a:gd name="T83" fmla="*/ 0 h 299"/>
                <a:gd name="T84" fmla="*/ 1 w 305"/>
                <a:gd name="T85" fmla="*/ 0 h 299"/>
                <a:gd name="T86" fmla="*/ 1 w 305"/>
                <a:gd name="T87" fmla="*/ 0 h 299"/>
                <a:gd name="T88" fmla="*/ 1 w 305"/>
                <a:gd name="T89" fmla="*/ 0 h 299"/>
                <a:gd name="T90" fmla="*/ 1 w 305"/>
                <a:gd name="T91" fmla="*/ 0 h 299"/>
                <a:gd name="T92" fmla="*/ 1 w 305"/>
                <a:gd name="T93" fmla="*/ 0 h 299"/>
                <a:gd name="T94" fmla="*/ 1 w 305"/>
                <a:gd name="T95" fmla="*/ 0 h 29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305"/>
                <a:gd name="T145" fmla="*/ 0 h 299"/>
                <a:gd name="T146" fmla="*/ 305 w 305"/>
                <a:gd name="T147" fmla="*/ 299 h 299"/>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305" h="299">
                  <a:moveTo>
                    <a:pt x="120" y="59"/>
                  </a:moveTo>
                  <a:lnTo>
                    <a:pt x="114" y="52"/>
                  </a:lnTo>
                  <a:lnTo>
                    <a:pt x="108" y="44"/>
                  </a:lnTo>
                  <a:lnTo>
                    <a:pt x="101" y="35"/>
                  </a:lnTo>
                  <a:lnTo>
                    <a:pt x="93" y="26"/>
                  </a:lnTo>
                  <a:lnTo>
                    <a:pt x="84" y="17"/>
                  </a:lnTo>
                  <a:lnTo>
                    <a:pt x="75" y="10"/>
                  </a:lnTo>
                  <a:lnTo>
                    <a:pt x="64" y="4"/>
                  </a:lnTo>
                  <a:lnTo>
                    <a:pt x="54" y="0"/>
                  </a:lnTo>
                  <a:lnTo>
                    <a:pt x="32" y="0"/>
                  </a:lnTo>
                  <a:lnTo>
                    <a:pt x="16" y="4"/>
                  </a:lnTo>
                  <a:lnTo>
                    <a:pt x="6" y="13"/>
                  </a:lnTo>
                  <a:lnTo>
                    <a:pt x="1" y="24"/>
                  </a:lnTo>
                  <a:lnTo>
                    <a:pt x="0" y="35"/>
                  </a:lnTo>
                  <a:lnTo>
                    <a:pt x="1" y="47"/>
                  </a:lnTo>
                  <a:lnTo>
                    <a:pt x="6" y="57"/>
                  </a:lnTo>
                  <a:lnTo>
                    <a:pt x="10" y="65"/>
                  </a:lnTo>
                  <a:lnTo>
                    <a:pt x="17" y="74"/>
                  </a:lnTo>
                  <a:lnTo>
                    <a:pt x="25" y="87"/>
                  </a:lnTo>
                  <a:lnTo>
                    <a:pt x="34" y="103"/>
                  </a:lnTo>
                  <a:lnTo>
                    <a:pt x="44" y="118"/>
                  </a:lnTo>
                  <a:lnTo>
                    <a:pt x="52" y="134"/>
                  </a:lnTo>
                  <a:lnTo>
                    <a:pt x="60" y="147"/>
                  </a:lnTo>
                  <a:lnTo>
                    <a:pt x="67" y="157"/>
                  </a:lnTo>
                  <a:lnTo>
                    <a:pt x="71" y="163"/>
                  </a:lnTo>
                  <a:lnTo>
                    <a:pt x="76" y="166"/>
                  </a:lnTo>
                  <a:lnTo>
                    <a:pt x="82" y="172"/>
                  </a:lnTo>
                  <a:lnTo>
                    <a:pt x="89" y="178"/>
                  </a:lnTo>
                  <a:lnTo>
                    <a:pt x="94" y="185"/>
                  </a:lnTo>
                  <a:lnTo>
                    <a:pt x="100" y="192"/>
                  </a:lnTo>
                  <a:lnTo>
                    <a:pt x="106" y="197"/>
                  </a:lnTo>
                  <a:lnTo>
                    <a:pt x="110" y="203"/>
                  </a:lnTo>
                  <a:lnTo>
                    <a:pt x="114" y="207"/>
                  </a:lnTo>
                  <a:lnTo>
                    <a:pt x="119" y="211"/>
                  </a:lnTo>
                  <a:lnTo>
                    <a:pt x="127" y="220"/>
                  </a:lnTo>
                  <a:lnTo>
                    <a:pt x="137" y="231"/>
                  </a:lnTo>
                  <a:lnTo>
                    <a:pt x="148" y="242"/>
                  </a:lnTo>
                  <a:lnTo>
                    <a:pt x="159" y="254"/>
                  </a:lnTo>
                  <a:lnTo>
                    <a:pt x="169" y="264"/>
                  </a:lnTo>
                  <a:lnTo>
                    <a:pt x="176" y="272"/>
                  </a:lnTo>
                  <a:lnTo>
                    <a:pt x="181" y="278"/>
                  </a:lnTo>
                  <a:lnTo>
                    <a:pt x="183" y="281"/>
                  </a:lnTo>
                  <a:lnTo>
                    <a:pt x="188" y="285"/>
                  </a:lnTo>
                  <a:lnTo>
                    <a:pt x="191" y="289"/>
                  </a:lnTo>
                  <a:lnTo>
                    <a:pt x="197" y="293"/>
                  </a:lnTo>
                  <a:lnTo>
                    <a:pt x="201" y="295"/>
                  </a:lnTo>
                  <a:lnTo>
                    <a:pt x="207" y="297"/>
                  </a:lnTo>
                  <a:lnTo>
                    <a:pt x="213" y="299"/>
                  </a:lnTo>
                  <a:lnTo>
                    <a:pt x="218" y="299"/>
                  </a:lnTo>
                  <a:lnTo>
                    <a:pt x="227" y="299"/>
                  </a:lnTo>
                  <a:lnTo>
                    <a:pt x="235" y="299"/>
                  </a:lnTo>
                  <a:lnTo>
                    <a:pt x="242" y="299"/>
                  </a:lnTo>
                  <a:lnTo>
                    <a:pt x="246" y="295"/>
                  </a:lnTo>
                  <a:lnTo>
                    <a:pt x="249" y="291"/>
                  </a:lnTo>
                  <a:lnTo>
                    <a:pt x="252" y="287"/>
                  </a:lnTo>
                  <a:lnTo>
                    <a:pt x="256" y="285"/>
                  </a:lnTo>
                  <a:lnTo>
                    <a:pt x="260" y="285"/>
                  </a:lnTo>
                  <a:lnTo>
                    <a:pt x="266" y="287"/>
                  </a:lnTo>
                  <a:lnTo>
                    <a:pt x="274" y="289"/>
                  </a:lnTo>
                  <a:lnTo>
                    <a:pt x="281" y="292"/>
                  </a:lnTo>
                  <a:lnTo>
                    <a:pt x="283" y="293"/>
                  </a:lnTo>
                  <a:lnTo>
                    <a:pt x="287" y="282"/>
                  </a:lnTo>
                  <a:lnTo>
                    <a:pt x="292" y="273"/>
                  </a:lnTo>
                  <a:lnTo>
                    <a:pt x="298" y="265"/>
                  </a:lnTo>
                  <a:lnTo>
                    <a:pt x="305" y="261"/>
                  </a:lnTo>
                  <a:lnTo>
                    <a:pt x="298" y="254"/>
                  </a:lnTo>
                  <a:lnTo>
                    <a:pt x="291" y="247"/>
                  </a:lnTo>
                  <a:lnTo>
                    <a:pt x="284" y="242"/>
                  </a:lnTo>
                  <a:lnTo>
                    <a:pt x="281" y="239"/>
                  </a:lnTo>
                  <a:lnTo>
                    <a:pt x="281" y="234"/>
                  </a:lnTo>
                  <a:lnTo>
                    <a:pt x="279" y="230"/>
                  </a:lnTo>
                  <a:lnTo>
                    <a:pt x="276" y="226"/>
                  </a:lnTo>
                  <a:lnTo>
                    <a:pt x="272" y="224"/>
                  </a:lnTo>
                  <a:lnTo>
                    <a:pt x="268" y="221"/>
                  </a:lnTo>
                  <a:lnTo>
                    <a:pt x="263" y="218"/>
                  </a:lnTo>
                  <a:lnTo>
                    <a:pt x="257" y="213"/>
                  </a:lnTo>
                  <a:lnTo>
                    <a:pt x="251" y="208"/>
                  </a:lnTo>
                  <a:lnTo>
                    <a:pt x="245" y="201"/>
                  </a:lnTo>
                  <a:lnTo>
                    <a:pt x="240" y="196"/>
                  </a:lnTo>
                  <a:lnTo>
                    <a:pt x="235" y="192"/>
                  </a:lnTo>
                  <a:lnTo>
                    <a:pt x="233" y="188"/>
                  </a:lnTo>
                  <a:lnTo>
                    <a:pt x="228" y="185"/>
                  </a:lnTo>
                  <a:lnTo>
                    <a:pt x="222" y="182"/>
                  </a:lnTo>
                  <a:lnTo>
                    <a:pt x="215" y="182"/>
                  </a:lnTo>
                  <a:lnTo>
                    <a:pt x="207" y="180"/>
                  </a:lnTo>
                  <a:lnTo>
                    <a:pt x="199" y="175"/>
                  </a:lnTo>
                  <a:lnTo>
                    <a:pt x="192" y="169"/>
                  </a:lnTo>
                  <a:lnTo>
                    <a:pt x="185" y="160"/>
                  </a:lnTo>
                  <a:lnTo>
                    <a:pt x="181" y="154"/>
                  </a:lnTo>
                  <a:lnTo>
                    <a:pt x="177" y="147"/>
                  </a:lnTo>
                  <a:lnTo>
                    <a:pt x="172" y="136"/>
                  </a:lnTo>
                  <a:lnTo>
                    <a:pt x="163" y="123"/>
                  </a:lnTo>
                  <a:lnTo>
                    <a:pt x="154" y="108"/>
                  </a:lnTo>
                  <a:lnTo>
                    <a:pt x="144" y="93"/>
                  </a:lnTo>
                  <a:lnTo>
                    <a:pt x="135" y="79"/>
                  </a:lnTo>
                  <a:lnTo>
                    <a:pt x="125" y="67"/>
                  </a:lnTo>
                  <a:lnTo>
                    <a:pt x="120" y="5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299" name="Freeform 133"/>
            <p:cNvSpPr>
              <a:spLocks/>
            </p:cNvSpPr>
            <p:nvPr/>
          </p:nvSpPr>
          <p:spPr bwMode="auto">
            <a:xfrm flipH="1">
              <a:off x="2291" y="2432"/>
              <a:ext cx="85" cy="369"/>
            </a:xfrm>
            <a:custGeom>
              <a:avLst/>
              <a:gdLst>
                <a:gd name="T0" fmla="*/ 1 w 170"/>
                <a:gd name="T1" fmla="*/ 0 h 739"/>
                <a:gd name="T2" fmla="*/ 1 w 170"/>
                <a:gd name="T3" fmla="*/ 0 h 739"/>
                <a:gd name="T4" fmla="*/ 1 w 170"/>
                <a:gd name="T5" fmla="*/ 0 h 739"/>
                <a:gd name="T6" fmla="*/ 1 w 170"/>
                <a:gd name="T7" fmla="*/ 0 h 739"/>
                <a:gd name="T8" fmla="*/ 1 w 170"/>
                <a:gd name="T9" fmla="*/ 0 h 739"/>
                <a:gd name="T10" fmla="*/ 1 w 170"/>
                <a:gd name="T11" fmla="*/ 0 h 739"/>
                <a:gd name="T12" fmla="*/ 1 w 170"/>
                <a:gd name="T13" fmla="*/ 0 h 739"/>
                <a:gd name="T14" fmla="*/ 1 w 170"/>
                <a:gd name="T15" fmla="*/ 0 h 739"/>
                <a:gd name="T16" fmla="*/ 1 w 170"/>
                <a:gd name="T17" fmla="*/ 0 h 739"/>
                <a:gd name="T18" fmla="*/ 1 w 170"/>
                <a:gd name="T19" fmla="*/ 0 h 739"/>
                <a:gd name="T20" fmla="*/ 1 w 170"/>
                <a:gd name="T21" fmla="*/ 0 h 739"/>
                <a:gd name="T22" fmla="*/ 1 w 170"/>
                <a:gd name="T23" fmla="*/ 0 h 739"/>
                <a:gd name="T24" fmla="*/ 1 w 170"/>
                <a:gd name="T25" fmla="*/ 0 h 739"/>
                <a:gd name="T26" fmla="*/ 1 w 170"/>
                <a:gd name="T27" fmla="*/ 0 h 739"/>
                <a:gd name="T28" fmla="*/ 1 w 170"/>
                <a:gd name="T29" fmla="*/ 0 h 739"/>
                <a:gd name="T30" fmla="*/ 1 w 170"/>
                <a:gd name="T31" fmla="*/ 0 h 739"/>
                <a:gd name="T32" fmla="*/ 1 w 170"/>
                <a:gd name="T33" fmla="*/ 0 h 739"/>
                <a:gd name="T34" fmla="*/ 1 w 170"/>
                <a:gd name="T35" fmla="*/ 0 h 739"/>
                <a:gd name="T36" fmla="*/ 1 w 170"/>
                <a:gd name="T37" fmla="*/ 0 h 739"/>
                <a:gd name="T38" fmla="*/ 1 w 170"/>
                <a:gd name="T39" fmla="*/ 0 h 739"/>
                <a:gd name="T40" fmla="*/ 1 w 170"/>
                <a:gd name="T41" fmla="*/ 0 h 739"/>
                <a:gd name="T42" fmla="*/ 1 w 170"/>
                <a:gd name="T43" fmla="*/ 0 h 739"/>
                <a:gd name="T44" fmla="*/ 1 w 170"/>
                <a:gd name="T45" fmla="*/ 0 h 739"/>
                <a:gd name="T46" fmla="*/ 1 w 170"/>
                <a:gd name="T47" fmla="*/ 0 h 739"/>
                <a:gd name="T48" fmla="*/ 1 w 170"/>
                <a:gd name="T49" fmla="*/ 0 h 739"/>
                <a:gd name="T50" fmla="*/ 1 w 170"/>
                <a:gd name="T51" fmla="*/ 0 h 739"/>
                <a:gd name="T52" fmla="*/ 1 w 170"/>
                <a:gd name="T53" fmla="*/ 0 h 739"/>
                <a:gd name="T54" fmla="*/ 1 w 170"/>
                <a:gd name="T55" fmla="*/ 0 h 739"/>
                <a:gd name="T56" fmla="*/ 1 w 170"/>
                <a:gd name="T57" fmla="*/ 0 h 739"/>
                <a:gd name="T58" fmla="*/ 1 w 170"/>
                <a:gd name="T59" fmla="*/ 0 h 739"/>
                <a:gd name="T60" fmla="*/ 1 w 170"/>
                <a:gd name="T61" fmla="*/ 0 h 739"/>
                <a:gd name="T62" fmla="*/ 1 w 170"/>
                <a:gd name="T63" fmla="*/ 0 h 739"/>
                <a:gd name="T64" fmla="*/ 1 w 170"/>
                <a:gd name="T65" fmla="*/ 0 h 739"/>
                <a:gd name="T66" fmla="*/ 1 w 170"/>
                <a:gd name="T67" fmla="*/ 0 h 739"/>
                <a:gd name="T68" fmla="*/ 1 w 170"/>
                <a:gd name="T69" fmla="*/ 0 h 739"/>
                <a:gd name="T70" fmla="*/ 1 w 170"/>
                <a:gd name="T71" fmla="*/ 0 h 73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0"/>
                <a:gd name="T109" fmla="*/ 0 h 739"/>
                <a:gd name="T110" fmla="*/ 170 w 170"/>
                <a:gd name="T111" fmla="*/ 739 h 73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0" h="739">
                  <a:moveTo>
                    <a:pt x="45" y="1"/>
                  </a:moveTo>
                  <a:lnTo>
                    <a:pt x="30" y="7"/>
                  </a:lnTo>
                  <a:lnTo>
                    <a:pt x="19" y="17"/>
                  </a:lnTo>
                  <a:lnTo>
                    <a:pt x="11" y="31"/>
                  </a:lnTo>
                  <a:lnTo>
                    <a:pt x="5" y="47"/>
                  </a:lnTo>
                  <a:lnTo>
                    <a:pt x="2" y="66"/>
                  </a:lnTo>
                  <a:lnTo>
                    <a:pt x="0" y="84"/>
                  </a:lnTo>
                  <a:lnTo>
                    <a:pt x="2" y="102"/>
                  </a:lnTo>
                  <a:lnTo>
                    <a:pt x="4" y="120"/>
                  </a:lnTo>
                  <a:lnTo>
                    <a:pt x="12" y="150"/>
                  </a:lnTo>
                  <a:lnTo>
                    <a:pt x="23" y="187"/>
                  </a:lnTo>
                  <a:lnTo>
                    <a:pt x="40" y="227"/>
                  </a:lnTo>
                  <a:lnTo>
                    <a:pt x="56" y="268"/>
                  </a:lnTo>
                  <a:lnTo>
                    <a:pt x="72" y="306"/>
                  </a:lnTo>
                  <a:lnTo>
                    <a:pt x="87" y="341"/>
                  </a:lnTo>
                  <a:lnTo>
                    <a:pt x="97" y="366"/>
                  </a:lnTo>
                  <a:lnTo>
                    <a:pt x="102" y="381"/>
                  </a:lnTo>
                  <a:lnTo>
                    <a:pt x="101" y="386"/>
                  </a:lnTo>
                  <a:lnTo>
                    <a:pt x="97" y="394"/>
                  </a:lnTo>
                  <a:lnTo>
                    <a:pt x="90" y="405"/>
                  </a:lnTo>
                  <a:lnTo>
                    <a:pt x="84" y="420"/>
                  </a:lnTo>
                  <a:lnTo>
                    <a:pt x="76" y="436"/>
                  </a:lnTo>
                  <a:lnTo>
                    <a:pt x="71" y="455"/>
                  </a:lnTo>
                  <a:lnTo>
                    <a:pt x="65" y="473"/>
                  </a:lnTo>
                  <a:lnTo>
                    <a:pt x="63" y="490"/>
                  </a:lnTo>
                  <a:lnTo>
                    <a:pt x="61" y="502"/>
                  </a:lnTo>
                  <a:lnTo>
                    <a:pt x="60" y="515"/>
                  </a:lnTo>
                  <a:lnTo>
                    <a:pt x="60" y="527"/>
                  </a:lnTo>
                  <a:lnTo>
                    <a:pt x="63" y="541"/>
                  </a:lnTo>
                  <a:lnTo>
                    <a:pt x="65" y="565"/>
                  </a:lnTo>
                  <a:lnTo>
                    <a:pt x="68" y="603"/>
                  </a:lnTo>
                  <a:lnTo>
                    <a:pt x="71" y="641"/>
                  </a:lnTo>
                  <a:lnTo>
                    <a:pt x="71" y="663"/>
                  </a:lnTo>
                  <a:lnTo>
                    <a:pt x="67" y="681"/>
                  </a:lnTo>
                  <a:lnTo>
                    <a:pt x="65" y="700"/>
                  </a:lnTo>
                  <a:lnTo>
                    <a:pt x="66" y="715"/>
                  </a:lnTo>
                  <a:lnTo>
                    <a:pt x="68" y="724"/>
                  </a:lnTo>
                  <a:lnTo>
                    <a:pt x="74" y="730"/>
                  </a:lnTo>
                  <a:lnTo>
                    <a:pt x="82" y="734"/>
                  </a:lnTo>
                  <a:lnTo>
                    <a:pt x="90" y="738"/>
                  </a:lnTo>
                  <a:lnTo>
                    <a:pt x="96" y="739"/>
                  </a:lnTo>
                  <a:lnTo>
                    <a:pt x="99" y="734"/>
                  </a:lnTo>
                  <a:lnTo>
                    <a:pt x="102" y="723"/>
                  </a:lnTo>
                  <a:lnTo>
                    <a:pt x="104" y="709"/>
                  </a:lnTo>
                  <a:lnTo>
                    <a:pt x="104" y="694"/>
                  </a:lnTo>
                  <a:lnTo>
                    <a:pt x="105" y="662"/>
                  </a:lnTo>
                  <a:lnTo>
                    <a:pt x="110" y="624"/>
                  </a:lnTo>
                  <a:lnTo>
                    <a:pt x="117" y="582"/>
                  </a:lnTo>
                  <a:lnTo>
                    <a:pt x="124" y="541"/>
                  </a:lnTo>
                  <a:lnTo>
                    <a:pt x="132" y="502"/>
                  </a:lnTo>
                  <a:lnTo>
                    <a:pt x="139" y="467"/>
                  </a:lnTo>
                  <a:lnTo>
                    <a:pt x="146" y="441"/>
                  </a:lnTo>
                  <a:lnTo>
                    <a:pt x="149" y="424"/>
                  </a:lnTo>
                  <a:lnTo>
                    <a:pt x="157" y="411"/>
                  </a:lnTo>
                  <a:lnTo>
                    <a:pt x="165" y="398"/>
                  </a:lnTo>
                  <a:lnTo>
                    <a:pt x="170" y="386"/>
                  </a:lnTo>
                  <a:lnTo>
                    <a:pt x="170" y="373"/>
                  </a:lnTo>
                  <a:lnTo>
                    <a:pt x="167" y="361"/>
                  </a:lnTo>
                  <a:lnTo>
                    <a:pt x="165" y="349"/>
                  </a:lnTo>
                  <a:lnTo>
                    <a:pt x="163" y="334"/>
                  </a:lnTo>
                  <a:lnTo>
                    <a:pt x="162" y="318"/>
                  </a:lnTo>
                  <a:lnTo>
                    <a:pt x="161" y="290"/>
                  </a:lnTo>
                  <a:lnTo>
                    <a:pt x="158" y="249"/>
                  </a:lnTo>
                  <a:lnTo>
                    <a:pt x="156" y="203"/>
                  </a:lnTo>
                  <a:lnTo>
                    <a:pt x="150" y="161"/>
                  </a:lnTo>
                  <a:lnTo>
                    <a:pt x="139" y="108"/>
                  </a:lnTo>
                  <a:lnTo>
                    <a:pt x="126" y="68"/>
                  </a:lnTo>
                  <a:lnTo>
                    <a:pt x="111" y="38"/>
                  </a:lnTo>
                  <a:lnTo>
                    <a:pt x="97" y="18"/>
                  </a:lnTo>
                  <a:lnTo>
                    <a:pt x="82" y="7"/>
                  </a:lnTo>
                  <a:lnTo>
                    <a:pt x="68" y="1"/>
                  </a:lnTo>
                  <a:lnTo>
                    <a:pt x="56" y="0"/>
                  </a:lnTo>
                  <a:lnTo>
                    <a:pt x="45" y="1"/>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00" name="Freeform 134"/>
            <p:cNvSpPr>
              <a:spLocks/>
            </p:cNvSpPr>
            <p:nvPr/>
          </p:nvSpPr>
          <p:spPr bwMode="auto">
            <a:xfrm flipH="1">
              <a:off x="2345" y="2459"/>
              <a:ext cx="9" cy="9"/>
            </a:xfrm>
            <a:custGeom>
              <a:avLst/>
              <a:gdLst>
                <a:gd name="T0" fmla="*/ 1 w 18"/>
                <a:gd name="T1" fmla="*/ 0 h 19"/>
                <a:gd name="T2" fmla="*/ 1 w 18"/>
                <a:gd name="T3" fmla="*/ 0 h 19"/>
                <a:gd name="T4" fmla="*/ 1 w 18"/>
                <a:gd name="T5" fmla="*/ 0 h 19"/>
                <a:gd name="T6" fmla="*/ 1 w 18"/>
                <a:gd name="T7" fmla="*/ 0 h 19"/>
                <a:gd name="T8" fmla="*/ 1 w 18"/>
                <a:gd name="T9" fmla="*/ 0 h 19"/>
                <a:gd name="T10" fmla="*/ 1 w 18"/>
                <a:gd name="T11" fmla="*/ 0 h 19"/>
                <a:gd name="T12" fmla="*/ 1 w 18"/>
                <a:gd name="T13" fmla="*/ 0 h 19"/>
                <a:gd name="T14" fmla="*/ 1 w 18"/>
                <a:gd name="T15" fmla="*/ 0 h 19"/>
                <a:gd name="T16" fmla="*/ 1 w 18"/>
                <a:gd name="T17" fmla="*/ 0 h 19"/>
                <a:gd name="T18" fmla="*/ 1 w 18"/>
                <a:gd name="T19" fmla="*/ 0 h 19"/>
                <a:gd name="T20" fmla="*/ 1 w 18"/>
                <a:gd name="T21" fmla="*/ 0 h 19"/>
                <a:gd name="T22" fmla="*/ 0 w 18"/>
                <a:gd name="T23" fmla="*/ 0 h 19"/>
                <a:gd name="T24" fmla="*/ 0 w 18"/>
                <a:gd name="T25" fmla="*/ 0 h 19"/>
                <a:gd name="T26" fmla="*/ 1 w 18"/>
                <a:gd name="T27" fmla="*/ 0 h 19"/>
                <a:gd name="T28" fmla="*/ 1 w 18"/>
                <a:gd name="T29" fmla="*/ 0 h 19"/>
                <a:gd name="T30" fmla="*/ 1 w 18"/>
                <a:gd name="T31" fmla="*/ 0 h 19"/>
                <a:gd name="T32" fmla="*/ 1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12" y="19"/>
                  </a:moveTo>
                  <a:lnTo>
                    <a:pt x="15" y="18"/>
                  </a:lnTo>
                  <a:lnTo>
                    <a:pt x="17" y="15"/>
                  </a:lnTo>
                  <a:lnTo>
                    <a:pt x="18" y="12"/>
                  </a:lnTo>
                  <a:lnTo>
                    <a:pt x="18" y="8"/>
                  </a:lnTo>
                  <a:lnTo>
                    <a:pt x="17" y="5"/>
                  </a:lnTo>
                  <a:lnTo>
                    <a:pt x="15" y="1"/>
                  </a:lnTo>
                  <a:lnTo>
                    <a:pt x="12" y="0"/>
                  </a:lnTo>
                  <a:lnTo>
                    <a:pt x="8" y="0"/>
                  </a:lnTo>
                  <a:lnTo>
                    <a:pt x="5" y="1"/>
                  </a:lnTo>
                  <a:lnTo>
                    <a:pt x="1" y="4"/>
                  </a:lnTo>
                  <a:lnTo>
                    <a:pt x="0" y="7"/>
                  </a:lnTo>
                  <a:lnTo>
                    <a:pt x="0" y="12"/>
                  </a:lnTo>
                  <a:lnTo>
                    <a:pt x="1" y="15"/>
                  </a:lnTo>
                  <a:lnTo>
                    <a:pt x="5" y="18"/>
                  </a:lnTo>
                  <a:lnTo>
                    <a:pt x="7" y="19"/>
                  </a:lnTo>
                  <a:lnTo>
                    <a:pt x="12" y="19"/>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01" name="Freeform 135"/>
            <p:cNvSpPr>
              <a:spLocks/>
            </p:cNvSpPr>
            <p:nvPr/>
          </p:nvSpPr>
          <p:spPr bwMode="auto">
            <a:xfrm flipH="1">
              <a:off x="2329" y="2781"/>
              <a:ext cx="10" cy="10"/>
            </a:xfrm>
            <a:custGeom>
              <a:avLst/>
              <a:gdLst>
                <a:gd name="T0" fmla="*/ 1 w 20"/>
                <a:gd name="T1" fmla="*/ 1 h 18"/>
                <a:gd name="T2" fmla="*/ 1 w 20"/>
                <a:gd name="T3" fmla="*/ 1 h 18"/>
                <a:gd name="T4" fmla="*/ 1 w 20"/>
                <a:gd name="T5" fmla="*/ 1 h 18"/>
                <a:gd name="T6" fmla="*/ 1 w 20"/>
                <a:gd name="T7" fmla="*/ 1 h 18"/>
                <a:gd name="T8" fmla="*/ 1 w 20"/>
                <a:gd name="T9" fmla="*/ 1 h 18"/>
                <a:gd name="T10" fmla="*/ 1 w 20"/>
                <a:gd name="T11" fmla="*/ 1 h 18"/>
                <a:gd name="T12" fmla="*/ 1 w 20"/>
                <a:gd name="T13" fmla="*/ 1 h 18"/>
                <a:gd name="T14" fmla="*/ 1 w 20"/>
                <a:gd name="T15" fmla="*/ 0 h 18"/>
                <a:gd name="T16" fmla="*/ 1 w 20"/>
                <a:gd name="T17" fmla="*/ 0 h 18"/>
                <a:gd name="T18" fmla="*/ 1 w 20"/>
                <a:gd name="T19" fmla="*/ 1 h 18"/>
                <a:gd name="T20" fmla="*/ 1 w 20"/>
                <a:gd name="T21" fmla="*/ 1 h 18"/>
                <a:gd name="T22" fmla="*/ 1 w 20"/>
                <a:gd name="T23" fmla="*/ 1 h 18"/>
                <a:gd name="T24" fmla="*/ 0 w 20"/>
                <a:gd name="T25" fmla="*/ 1 h 18"/>
                <a:gd name="T26" fmla="*/ 1 w 20"/>
                <a:gd name="T27" fmla="*/ 1 h 18"/>
                <a:gd name="T28" fmla="*/ 1 w 20"/>
                <a:gd name="T29" fmla="*/ 1 h 18"/>
                <a:gd name="T30" fmla="*/ 1 w 20"/>
                <a:gd name="T31" fmla="*/ 1 h 18"/>
                <a:gd name="T32" fmla="*/ 1 w 20"/>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8"/>
                <a:gd name="T53" fmla="*/ 20 w 20"/>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8">
                  <a:moveTo>
                    <a:pt x="12" y="18"/>
                  </a:moveTo>
                  <a:lnTo>
                    <a:pt x="15" y="17"/>
                  </a:lnTo>
                  <a:lnTo>
                    <a:pt x="19" y="15"/>
                  </a:lnTo>
                  <a:lnTo>
                    <a:pt x="20" y="11"/>
                  </a:lnTo>
                  <a:lnTo>
                    <a:pt x="20" y="8"/>
                  </a:lnTo>
                  <a:lnTo>
                    <a:pt x="19" y="4"/>
                  </a:lnTo>
                  <a:lnTo>
                    <a:pt x="16" y="1"/>
                  </a:lnTo>
                  <a:lnTo>
                    <a:pt x="13" y="0"/>
                  </a:lnTo>
                  <a:lnTo>
                    <a:pt x="8" y="0"/>
                  </a:lnTo>
                  <a:lnTo>
                    <a:pt x="5" y="1"/>
                  </a:lnTo>
                  <a:lnTo>
                    <a:pt x="2" y="3"/>
                  </a:lnTo>
                  <a:lnTo>
                    <a:pt x="1" y="7"/>
                  </a:lnTo>
                  <a:lnTo>
                    <a:pt x="0" y="10"/>
                  </a:lnTo>
                  <a:lnTo>
                    <a:pt x="1" y="14"/>
                  </a:lnTo>
                  <a:lnTo>
                    <a:pt x="5" y="17"/>
                  </a:lnTo>
                  <a:lnTo>
                    <a:pt x="8" y="18"/>
                  </a:lnTo>
                  <a:lnTo>
                    <a:pt x="12" y="18"/>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02" name="Freeform 136"/>
            <p:cNvSpPr>
              <a:spLocks/>
            </p:cNvSpPr>
            <p:nvPr/>
          </p:nvSpPr>
          <p:spPr bwMode="auto">
            <a:xfrm flipH="1">
              <a:off x="2281" y="2777"/>
              <a:ext cx="72" cy="50"/>
            </a:xfrm>
            <a:custGeom>
              <a:avLst/>
              <a:gdLst>
                <a:gd name="T0" fmla="*/ 1 w 143"/>
                <a:gd name="T1" fmla="*/ 0 h 101"/>
                <a:gd name="T2" fmla="*/ 1 w 143"/>
                <a:gd name="T3" fmla="*/ 0 h 101"/>
                <a:gd name="T4" fmla="*/ 1 w 143"/>
                <a:gd name="T5" fmla="*/ 0 h 101"/>
                <a:gd name="T6" fmla="*/ 1 w 143"/>
                <a:gd name="T7" fmla="*/ 0 h 101"/>
                <a:gd name="T8" fmla="*/ 1 w 143"/>
                <a:gd name="T9" fmla="*/ 0 h 101"/>
                <a:gd name="T10" fmla="*/ 1 w 143"/>
                <a:gd name="T11" fmla="*/ 0 h 101"/>
                <a:gd name="T12" fmla="*/ 1 w 143"/>
                <a:gd name="T13" fmla="*/ 0 h 101"/>
                <a:gd name="T14" fmla="*/ 1 w 143"/>
                <a:gd name="T15" fmla="*/ 0 h 101"/>
                <a:gd name="T16" fmla="*/ 0 w 143"/>
                <a:gd name="T17" fmla="*/ 0 h 101"/>
                <a:gd name="T18" fmla="*/ 0 w 143"/>
                <a:gd name="T19" fmla="*/ 0 h 101"/>
                <a:gd name="T20" fmla="*/ 1 w 143"/>
                <a:gd name="T21" fmla="*/ 0 h 101"/>
                <a:gd name="T22" fmla="*/ 1 w 143"/>
                <a:gd name="T23" fmla="*/ 0 h 101"/>
                <a:gd name="T24" fmla="*/ 1 w 143"/>
                <a:gd name="T25" fmla="*/ 0 h 101"/>
                <a:gd name="T26" fmla="*/ 1 w 143"/>
                <a:gd name="T27" fmla="*/ 0 h 101"/>
                <a:gd name="T28" fmla="*/ 1 w 143"/>
                <a:gd name="T29" fmla="*/ 0 h 101"/>
                <a:gd name="T30" fmla="*/ 1 w 143"/>
                <a:gd name="T31" fmla="*/ 0 h 101"/>
                <a:gd name="T32" fmla="*/ 1 w 143"/>
                <a:gd name="T33" fmla="*/ 0 h 101"/>
                <a:gd name="T34" fmla="*/ 1 w 143"/>
                <a:gd name="T35" fmla="*/ 0 h 101"/>
                <a:gd name="T36" fmla="*/ 1 w 143"/>
                <a:gd name="T37" fmla="*/ 0 h 101"/>
                <a:gd name="T38" fmla="*/ 1 w 143"/>
                <a:gd name="T39" fmla="*/ 0 h 101"/>
                <a:gd name="T40" fmla="*/ 1 w 143"/>
                <a:gd name="T41" fmla="*/ 0 h 101"/>
                <a:gd name="T42" fmla="*/ 1 w 143"/>
                <a:gd name="T43" fmla="*/ 0 h 101"/>
                <a:gd name="T44" fmla="*/ 1 w 143"/>
                <a:gd name="T45" fmla="*/ 0 h 101"/>
                <a:gd name="T46" fmla="*/ 1 w 143"/>
                <a:gd name="T47" fmla="*/ 0 h 101"/>
                <a:gd name="T48" fmla="*/ 1 w 143"/>
                <a:gd name="T49" fmla="*/ 0 h 101"/>
                <a:gd name="T50" fmla="*/ 1 w 143"/>
                <a:gd name="T51" fmla="*/ 0 h 101"/>
                <a:gd name="T52" fmla="*/ 1 w 143"/>
                <a:gd name="T53" fmla="*/ 0 h 101"/>
                <a:gd name="T54" fmla="*/ 1 w 143"/>
                <a:gd name="T55" fmla="*/ 0 h 101"/>
                <a:gd name="T56" fmla="*/ 1 w 143"/>
                <a:gd name="T57" fmla="*/ 0 h 101"/>
                <a:gd name="T58" fmla="*/ 1 w 143"/>
                <a:gd name="T59" fmla="*/ 0 h 101"/>
                <a:gd name="T60" fmla="*/ 1 w 143"/>
                <a:gd name="T61" fmla="*/ 0 h 101"/>
                <a:gd name="T62" fmla="*/ 1 w 143"/>
                <a:gd name="T63" fmla="*/ 0 h 101"/>
                <a:gd name="T64" fmla="*/ 1 w 143"/>
                <a:gd name="T65" fmla="*/ 0 h 101"/>
                <a:gd name="T66" fmla="*/ 1 w 143"/>
                <a:gd name="T67" fmla="*/ 0 h 101"/>
                <a:gd name="T68" fmla="*/ 1 w 143"/>
                <a:gd name="T69" fmla="*/ 0 h 101"/>
                <a:gd name="T70" fmla="*/ 1 w 143"/>
                <a:gd name="T71" fmla="*/ 0 h 101"/>
                <a:gd name="T72" fmla="*/ 1 w 143"/>
                <a:gd name="T73" fmla="*/ 0 h 101"/>
                <a:gd name="T74" fmla="*/ 1 w 143"/>
                <a:gd name="T75" fmla="*/ 0 h 101"/>
                <a:gd name="T76" fmla="*/ 1 w 143"/>
                <a:gd name="T77" fmla="*/ 0 h 101"/>
                <a:gd name="T78" fmla="*/ 1 w 143"/>
                <a:gd name="T79" fmla="*/ 0 h 101"/>
                <a:gd name="T80" fmla="*/ 1 w 143"/>
                <a:gd name="T81" fmla="*/ 0 h 101"/>
                <a:gd name="T82" fmla="*/ 1 w 143"/>
                <a:gd name="T83" fmla="*/ 0 h 101"/>
                <a:gd name="T84" fmla="*/ 1 w 143"/>
                <a:gd name="T85" fmla="*/ 0 h 101"/>
                <a:gd name="T86" fmla="*/ 1 w 143"/>
                <a:gd name="T87" fmla="*/ 0 h 101"/>
                <a:gd name="T88" fmla="*/ 1 w 143"/>
                <a:gd name="T89" fmla="*/ 0 h 10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3"/>
                <a:gd name="T136" fmla="*/ 0 h 101"/>
                <a:gd name="T137" fmla="*/ 143 w 143"/>
                <a:gd name="T138" fmla="*/ 101 h 101"/>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3" h="101">
                  <a:moveTo>
                    <a:pt x="36" y="0"/>
                  </a:moveTo>
                  <a:lnTo>
                    <a:pt x="32" y="1"/>
                  </a:lnTo>
                  <a:lnTo>
                    <a:pt x="27" y="4"/>
                  </a:lnTo>
                  <a:lnTo>
                    <a:pt x="21" y="9"/>
                  </a:lnTo>
                  <a:lnTo>
                    <a:pt x="15" y="15"/>
                  </a:lnTo>
                  <a:lnTo>
                    <a:pt x="11" y="22"/>
                  </a:lnTo>
                  <a:lnTo>
                    <a:pt x="6" y="27"/>
                  </a:lnTo>
                  <a:lnTo>
                    <a:pt x="3" y="33"/>
                  </a:lnTo>
                  <a:lnTo>
                    <a:pt x="0" y="38"/>
                  </a:lnTo>
                  <a:lnTo>
                    <a:pt x="0" y="46"/>
                  </a:lnTo>
                  <a:lnTo>
                    <a:pt x="4" y="54"/>
                  </a:lnTo>
                  <a:lnTo>
                    <a:pt x="12" y="61"/>
                  </a:lnTo>
                  <a:lnTo>
                    <a:pt x="27" y="66"/>
                  </a:lnTo>
                  <a:lnTo>
                    <a:pt x="38" y="69"/>
                  </a:lnTo>
                  <a:lnTo>
                    <a:pt x="51" y="73"/>
                  </a:lnTo>
                  <a:lnTo>
                    <a:pt x="63" y="78"/>
                  </a:lnTo>
                  <a:lnTo>
                    <a:pt x="75" y="83"/>
                  </a:lnTo>
                  <a:lnTo>
                    <a:pt x="87" y="88"/>
                  </a:lnTo>
                  <a:lnTo>
                    <a:pt x="97" y="93"/>
                  </a:lnTo>
                  <a:lnTo>
                    <a:pt x="106" y="96"/>
                  </a:lnTo>
                  <a:lnTo>
                    <a:pt x="113" y="99"/>
                  </a:lnTo>
                  <a:lnTo>
                    <a:pt x="124" y="101"/>
                  </a:lnTo>
                  <a:lnTo>
                    <a:pt x="134" y="101"/>
                  </a:lnTo>
                  <a:lnTo>
                    <a:pt x="140" y="100"/>
                  </a:lnTo>
                  <a:lnTo>
                    <a:pt x="143" y="98"/>
                  </a:lnTo>
                  <a:lnTo>
                    <a:pt x="142" y="93"/>
                  </a:lnTo>
                  <a:lnTo>
                    <a:pt x="135" y="88"/>
                  </a:lnTo>
                  <a:lnTo>
                    <a:pt x="127" y="84"/>
                  </a:lnTo>
                  <a:lnTo>
                    <a:pt x="120" y="80"/>
                  </a:lnTo>
                  <a:lnTo>
                    <a:pt x="117" y="78"/>
                  </a:lnTo>
                  <a:lnTo>
                    <a:pt x="112" y="73"/>
                  </a:lnTo>
                  <a:lnTo>
                    <a:pt x="106" y="68"/>
                  </a:lnTo>
                  <a:lnTo>
                    <a:pt x="100" y="61"/>
                  </a:lnTo>
                  <a:lnTo>
                    <a:pt x="93" y="54"/>
                  </a:lnTo>
                  <a:lnTo>
                    <a:pt x="87" y="47"/>
                  </a:lnTo>
                  <a:lnTo>
                    <a:pt x="81" y="41"/>
                  </a:lnTo>
                  <a:lnTo>
                    <a:pt x="78" y="38"/>
                  </a:lnTo>
                  <a:lnTo>
                    <a:pt x="74" y="34"/>
                  </a:lnTo>
                  <a:lnTo>
                    <a:pt x="71" y="28"/>
                  </a:lnTo>
                  <a:lnTo>
                    <a:pt x="65" y="23"/>
                  </a:lnTo>
                  <a:lnTo>
                    <a:pt x="60" y="17"/>
                  </a:lnTo>
                  <a:lnTo>
                    <a:pt x="55" y="10"/>
                  </a:lnTo>
                  <a:lnTo>
                    <a:pt x="49" y="5"/>
                  </a:lnTo>
                  <a:lnTo>
                    <a:pt x="43" y="2"/>
                  </a:lnTo>
                  <a:lnTo>
                    <a:pt x="36" y="0"/>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03" name="Freeform 137"/>
            <p:cNvSpPr>
              <a:spLocks/>
            </p:cNvSpPr>
            <p:nvPr/>
          </p:nvSpPr>
          <p:spPr bwMode="auto">
            <a:xfrm flipH="1">
              <a:off x="2329" y="2781"/>
              <a:ext cx="10" cy="10"/>
            </a:xfrm>
            <a:custGeom>
              <a:avLst/>
              <a:gdLst>
                <a:gd name="T0" fmla="*/ 1 w 20"/>
                <a:gd name="T1" fmla="*/ 1 h 18"/>
                <a:gd name="T2" fmla="*/ 1 w 20"/>
                <a:gd name="T3" fmla="*/ 1 h 18"/>
                <a:gd name="T4" fmla="*/ 1 w 20"/>
                <a:gd name="T5" fmla="*/ 1 h 18"/>
                <a:gd name="T6" fmla="*/ 1 w 20"/>
                <a:gd name="T7" fmla="*/ 1 h 18"/>
                <a:gd name="T8" fmla="*/ 1 w 20"/>
                <a:gd name="T9" fmla="*/ 1 h 18"/>
                <a:gd name="T10" fmla="*/ 1 w 20"/>
                <a:gd name="T11" fmla="*/ 1 h 18"/>
                <a:gd name="T12" fmla="*/ 1 w 20"/>
                <a:gd name="T13" fmla="*/ 1 h 18"/>
                <a:gd name="T14" fmla="*/ 1 w 20"/>
                <a:gd name="T15" fmla="*/ 1 h 18"/>
                <a:gd name="T16" fmla="*/ 1 w 20"/>
                <a:gd name="T17" fmla="*/ 0 h 18"/>
                <a:gd name="T18" fmla="*/ 1 w 20"/>
                <a:gd name="T19" fmla="*/ 0 h 18"/>
                <a:gd name="T20" fmla="*/ 1 w 20"/>
                <a:gd name="T21" fmla="*/ 1 h 18"/>
                <a:gd name="T22" fmla="*/ 1 w 20"/>
                <a:gd name="T23" fmla="*/ 1 h 18"/>
                <a:gd name="T24" fmla="*/ 1 w 20"/>
                <a:gd name="T25" fmla="*/ 1 h 18"/>
                <a:gd name="T26" fmla="*/ 0 w 20"/>
                <a:gd name="T27" fmla="*/ 1 h 18"/>
                <a:gd name="T28" fmla="*/ 1 w 20"/>
                <a:gd name="T29" fmla="*/ 1 h 18"/>
                <a:gd name="T30" fmla="*/ 1 w 20"/>
                <a:gd name="T31" fmla="*/ 1 h 18"/>
                <a:gd name="T32" fmla="*/ 1 w 20"/>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8"/>
                <a:gd name="T53" fmla="*/ 20 w 20"/>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8">
                  <a:moveTo>
                    <a:pt x="8" y="18"/>
                  </a:moveTo>
                  <a:lnTo>
                    <a:pt x="12" y="18"/>
                  </a:lnTo>
                  <a:lnTo>
                    <a:pt x="15" y="17"/>
                  </a:lnTo>
                  <a:lnTo>
                    <a:pt x="19" y="15"/>
                  </a:lnTo>
                  <a:lnTo>
                    <a:pt x="20" y="11"/>
                  </a:lnTo>
                  <a:lnTo>
                    <a:pt x="20" y="8"/>
                  </a:lnTo>
                  <a:lnTo>
                    <a:pt x="19" y="4"/>
                  </a:lnTo>
                  <a:lnTo>
                    <a:pt x="16" y="1"/>
                  </a:lnTo>
                  <a:lnTo>
                    <a:pt x="13" y="0"/>
                  </a:lnTo>
                  <a:lnTo>
                    <a:pt x="8" y="0"/>
                  </a:lnTo>
                  <a:lnTo>
                    <a:pt x="6" y="1"/>
                  </a:lnTo>
                  <a:lnTo>
                    <a:pt x="2" y="3"/>
                  </a:lnTo>
                  <a:lnTo>
                    <a:pt x="1" y="7"/>
                  </a:lnTo>
                  <a:lnTo>
                    <a:pt x="0" y="11"/>
                  </a:lnTo>
                  <a:lnTo>
                    <a:pt x="1" y="14"/>
                  </a:lnTo>
                  <a:lnTo>
                    <a:pt x="5" y="17"/>
                  </a:lnTo>
                  <a:lnTo>
                    <a:pt x="8" y="18"/>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04" name="Freeform 138"/>
            <p:cNvSpPr>
              <a:spLocks/>
            </p:cNvSpPr>
            <p:nvPr/>
          </p:nvSpPr>
          <p:spPr bwMode="auto">
            <a:xfrm flipH="1">
              <a:off x="2279" y="2789"/>
              <a:ext cx="75" cy="40"/>
            </a:xfrm>
            <a:custGeom>
              <a:avLst/>
              <a:gdLst>
                <a:gd name="T0" fmla="*/ 1 w 150"/>
                <a:gd name="T1" fmla="*/ 1 h 80"/>
                <a:gd name="T2" fmla="*/ 1 w 150"/>
                <a:gd name="T3" fmla="*/ 1 h 80"/>
                <a:gd name="T4" fmla="*/ 1 w 150"/>
                <a:gd name="T5" fmla="*/ 1 h 80"/>
                <a:gd name="T6" fmla="*/ 1 w 150"/>
                <a:gd name="T7" fmla="*/ 1 h 80"/>
                <a:gd name="T8" fmla="*/ 1 w 150"/>
                <a:gd name="T9" fmla="*/ 1 h 80"/>
                <a:gd name="T10" fmla="*/ 1 w 150"/>
                <a:gd name="T11" fmla="*/ 1 h 80"/>
                <a:gd name="T12" fmla="*/ 1 w 150"/>
                <a:gd name="T13" fmla="*/ 1 h 80"/>
                <a:gd name="T14" fmla="*/ 1 w 150"/>
                <a:gd name="T15" fmla="*/ 1 h 80"/>
                <a:gd name="T16" fmla="*/ 1 w 150"/>
                <a:gd name="T17" fmla="*/ 1 h 80"/>
                <a:gd name="T18" fmla="*/ 1 w 150"/>
                <a:gd name="T19" fmla="*/ 1 h 80"/>
                <a:gd name="T20" fmla="*/ 1 w 150"/>
                <a:gd name="T21" fmla="*/ 1 h 80"/>
                <a:gd name="T22" fmla="*/ 1 w 150"/>
                <a:gd name="T23" fmla="*/ 1 h 80"/>
                <a:gd name="T24" fmla="*/ 1 w 150"/>
                <a:gd name="T25" fmla="*/ 1 h 80"/>
                <a:gd name="T26" fmla="*/ 1 w 150"/>
                <a:gd name="T27" fmla="*/ 1 h 80"/>
                <a:gd name="T28" fmla="*/ 1 w 150"/>
                <a:gd name="T29" fmla="*/ 1 h 80"/>
                <a:gd name="T30" fmla="*/ 1 w 150"/>
                <a:gd name="T31" fmla="*/ 1 h 80"/>
                <a:gd name="T32" fmla="*/ 1 w 150"/>
                <a:gd name="T33" fmla="*/ 1 h 80"/>
                <a:gd name="T34" fmla="*/ 1 w 150"/>
                <a:gd name="T35" fmla="*/ 1 h 80"/>
                <a:gd name="T36" fmla="*/ 1 w 150"/>
                <a:gd name="T37" fmla="*/ 1 h 80"/>
                <a:gd name="T38" fmla="*/ 1 w 150"/>
                <a:gd name="T39" fmla="*/ 1 h 80"/>
                <a:gd name="T40" fmla="*/ 1 w 150"/>
                <a:gd name="T41" fmla="*/ 1 h 80"/>
                <a:gd name="T42" fmla="*/ 1 w 150"/>
                <a:gd name="T43" fmla="*/ 1 h 80"/>
                <a:gd name="T44" fmla="*/ 1 w 150"/>
                <a:gd name="T45" fmla="*/ 1 h 80"/>
                <a:gd name="T46" fmla="*/ 1 w 150"/>
                <a:gd name="T47" fmla="*/ 1 h 80"/>
                <a:gd name="T48" fmla="*/ 1 w 150"/>
                <a:gd name="T49" fmla="*/ 1 h 80"/>
                <a:gd name="T50" fmla="*/ 1 w 150"/>
                <a:gd name="T51" fmla="*/ 1 h 80"/>
                <a:gd name="T52" fmla="*/ 1 w 150"/>
                <a:gd name="T53" fmla="*/ 1 h 80"/>
                <a:gd name="T54" fmla="*/ 1 w 150"/>
                <a:gd name="T55" fmla="*/ 1 h 80"/>
                <a:gd name="T56" fmla="*/ 1 w 150"/>
                <a:gd name="T57" fmla="*/ 1 h 80"/>
                <a:gd name="T58" fmla="*/ 1 w 150"/>
                <a:gd name="T59" fmla="*/ 1 h 80"/>
                <a:gd name="T60" fmla="*/ 1 w 150"/>
                <a:gd name="T61" fmla="*/ 1 h 80"/>
                <a:gd name="T62" fmla="*/ 1 w 150"/>
                <a:gd name="T63" fmla="*/ 1 h 8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0"/>
                <a:gd name="T97" fmla="*/ 0 h 80"/>
                <a:gd name="T98" fmla="*/ 150 w 150"/>
                <a:gd name="T99" fmla="*/ 80 h 8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0" h="80">
                  <a:moveTo>
                    <a:pt x="122" y="80"/>
                  </a:moveTo>
                  <a:lnTo>
                    <a:pt x="132" y="79"/>
                  </a:lnTo>
                  <a:lnTo>
                    <a:pt x="138" y="78"/>
                  </a:lnTo>
                  <a:lnTo>
                    <a:pt x="144" y="77"/>
                  </a:lnTo>
                  <a:lnTo>
                    <a:pt x="149" y="76"/>
                  </a:lnTo>
                  <a:lnTo>
                    <a:pt x="150" y="72"/>
                  </a:lnTo>
                  <a:lnTo>
                    <a:pt x="146" y="68"/>
                  </a:lnTo>
                  <a:lnTo>
                    <a:pt x="137" y="61"/>
                  </a:lnTo>
                  <a:lnTo>
                    <a:pt x="122" y="55"/>
                  </a:lnTo>
                  <a:lnTo>
                    <a:pt x="115" y="48"/>
                  </a:lnTo>
                  <a:lnTo>
                    <a:pt x="111" y="45"/>
                  </a:lnTo>
                  <a:lnTo>
                    <a:pt x="108" y="42"/>
                  </a:lnTo>
                  <a:lnTo>
                    <a:pt x="106" y="40"/>
                  </a:lnTo>
                  <a:lnTo>
                    <a:pt x="103" y="46"/>
                  </a:lnTo>
                  <a:lnTo>
                    <a:pt x="97" y="49"/>
                  </a:lnTo>
                  <a:lnTo>
                    <a:pt x="89" y="50"/>
                  </a:lnTo>
                  <a:lnTo>
                    <a:pt x="80" y="47"/>
                  </a:lnTo>
                  <a:lnTo>
                    <a:pt x="73" y="44"/>
                  </a:lnTo>
                  <a:lnTo>
                    <a:pt x="66" y="41"/>
                  </a:lnTo>
                  <a:lnTo>
                    <a:pt x="58" y="37"/>
                  </a:lnTo>
                  <a:lnTo>
                    <a:pt x="50" y="33"/>
                  </a:lnTo>
                  <a:lnTo>
                    <a:pt x="42" y="29"/>
                  </a:lnTo>
                  <a:lnTo>
                    <a:pt x="35" y="25"/>
                  </a:lnTo>
                  <a:lnTo>
                    <a:pt x="29" y="22"/>
                  </a:lnTo>
                  <a:lnTo>
                    <a:pt x="24" y="18"/>
                  </a:lnTo>
                  <a:lnTo>
                    <a:pt x="19" y="14"/>
                  </a:lnTo>
                  <a:lnTo>
                    <a:pt x="15" y="9"/>
                  </a:lnTo>
                  <a:lnTo>
                    <a:pt x="12" y="4"/>
                  </a:lnTo>
                  <a:lnTo>
                    <a:pt x="9" y="0"/>
                  </a:lnTo>
                  <a:lnTo>
                    <a:pt x="5" y="4"/>
                  </a:lnTo>
                  <a:lnTo>
                    <a:pt x="2" y="9"/>
                  </a:lnTo>
                  <a:lnTo>
                    <a:pt x="1" y="13"/>
                  </a:lnTo>
                  <a:lnTo>
                    <a:pt x="0" y="18"/>
                  </a:lnTo>
                  <a:lnTo>
                    <a:pt x="1" y="25"/>
                  </a:lnTo>
                  <a:lnTo>
                    <a:pt x="4" y="33"/>
                  </a:lnTo>
                  <a:lnTo>
                    <a:pt x="7" y="40"/>
                  </a:lnTo>
                  <a:lnTo>
                    <a:pt x="11" y="46"/>
                  </a:lnTo>
                  <a:lnTo>
                    <a:pt x="12" y="52"/>
                  </a:lnTo>
                  <a:lnTo>
                    <a:pt x="14" y="57"/>
                  </a:lnTo>
                  <a:lnTo>
                    <a:pt x="15" y="63"/>
                  </a:lnTo>
                  <a:lnTo>
                    <a:pt x="15" y="67"/>
                  </a:lnTo>
                  <a:lnTo>
                    <a:pt x="19" y="68"/>
                  </a:lnTo>
                  <a:lnTo>
                    <a:pt x="20" y="68"/>
                  </a:lnTo>
                  <a:lnTo>
                    <a:pt x="21" y="68"/>
                  </a:lnTo>
                  <a:lnTo>
                    <a:pt x="21" y="59"/>
                  </a:lnTo>
                  <a:lnTo>
                    <a:pt x="21" y="52"/>
                  </a:lnTo>
                  <a:lnTo>
                    <a:pt x="23" y="47"/>
                  </a:lnTo>
                  <a:lnTo>
                    <a:pt x="27" y="44"/>
                  </a:lnTo>
                  <a:lnTo>
                    <a:pt x="31" y="42"/>
                  </a:lnTo>
                  <a:lnTo>
                    <a:pt x="34" y="42"/>
                  </a:lnTo>
                  <a:lnTo>
                    <a:pt x="36" y="44"/>
                  </a:lnTo>
                  <a:lnTo>
                    <a:pt x="39" y="45"/>
                  </a:lnTo>
                  <a:lnTo>
                    <a:pt x="49" y="49"/>
                  </a:lnTo>
                  <a:lnTo>
                    <a:pt x="57" y="54"/>
                  </a:lnTo>
                  <a:lnTo>
                    <a:pt x="64" y="60"/>
                  </a:lnTo>
                  <a:lnTo>
                    <a:pt x="69" y="64"/>
                  </a:lnTo>
                  <a:lnTo>
                    <a:pt x="75" y="69"/>
                  </a:lnTo>
                  <a:lnTo>
                    <a:pt x="81" y="74"/>
                  </a:lnTo>
                  <a:lnTo>
                    <a:pt x="89" y="76"/>
                  </a:lnTo>
                  <a:lnTo>
                    <a:pt x="99" y="78"/>
                  </a:lnTo>
                  <a:lnTo>
                    <a:pt x="104" y="78"/>
                  </a:lnTo>
                  <a:lnTo>
                    <a:pt x="110" y="79"/>
                  </a:lnTo>
                  <a:lnTo>
                    <a:pt x="117" y="80"/>
                  </a:lnTo>
                  <a:lnTo>
                    <a:pt x="122" y="8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05" name="Freeform 139"/>
            <p:cNvSpPr>
              <a:spLocks/>
            </p:cNvSpPr>
            <p:nvPr/>
          </p:nvSpPr>
          <p:spPr bwMode="auto">
            <a:xfrm flipH="1">
              <a:off x="2290" y="2429"/>
              <a:ext cx="93" cy="370"/>
            </a:xfrm>
            <a:custGeom>
              <a:avLst/>
              <a:gdLst>
                <a:gd name="T0" fmla="*/ 1 w 185"/>
                <a:gd name="T1" fmla="*/ 0 h 741"/>
                <a:gd name="T2" fmla="*/ 1 w 185"/>
                <a:gd name="T3" fmla="*/ 0 h 741"/>
                <a:gd name="T4" fmla="*/ 1 w 185"/>
                <a:gd name="T5" fmla="*/ 0 h 741"/>
                <a:gd name="T6" fmla="*/ 1 w 185"/>
                <a:gd name="T7" fmla="*/ 0 h 741"/>
                <a:gd name="T8" fmla="*/ 1 w 185"/>
                <a:gd name="T9" fmla="*/ 0 h 741"/>
                <a:gd name="T10" fmla="*/ 1 w 185"/>
                <a:gd name="T11" fmla="*/ 0 h 741"/>
                <a:gd name="T12" fmla="*/ 1 w 185"/>
                <a:gd name="T13" fmla="*/ 0 h 741"/>
                <a:gd name="T14" fmla="*/ 1 w 185"/>
                <a:gd name="T15" fmla="*/ 0 h 741"/>
                <a:gd name="T16" fmla="*/ 1 w 185"/>
                <a:gd name="T17" fmla="*/ 0 h 741"/>
                <a:gd name="T18" fmla="*/ 1 w 185"/>
                <a:gd name="T19" fmla="*/ 0 h 741"/>
                <a:gd name="T20" fmla="*/ 1 w 185"/>
                <a:gd name="T21" fmla="*/ 0 h 741"/>
                <a:gd name="T22" fmla="*/ 1 w 185"/>
                <a:gd name="T23" fmla="*/ 0 h 741"/>
                <a:gd name="T24" fmla="*/ 1 w 185"/>
                <a:gd name="T25" fmla="*/ 0 h 741"/>
                <a:gd name="T26" fmla="*/ 1 w 185"/>
                <a:gd name="T27" fmla="*/ 0 h 741"/>
                <a:gd name="T28" fmla="*/ 1 w 185"/>
                <a:gd name="T29" fmla="*/ 0 h 741"/>
                <a:gd name="T30" fmla="*/ 1 w 185"/>
                <a:gd name="T31" fmla="*/ 0 h 741"/>
                <a:gd name="T32" fmla="*/ 1 w 185"/>
                <a:gd name="T33" fmla="*/ 0 h 741"/>
                <a:gd name="T34" fmla="*/ 1 w 185"/>
                <a:gd name="T35" fmla="*/ 0 h 741"/>
                <a:gd name="T36" fmla="*/ 1 w 185"/>
                <a:gd name="T37" fmla="*/ 0 h 741"/>
                <a:gd name="T38" fmla="*/ 1 w 185"/>
                <a:gd name="T39" fmla="*/ 0 h 741"/>
                <a:gd name="T40" fmla="*/ 1 w 185"/>
                <a:gd name="T41" fmla="*/ 0 h 741"/>
                <a:gd name="T42" fmla="*/ 0 w 185"/>
                <a:gd name="T43" fmla="*/ 0 h 741"/>
                <a:gd name="T44" fmla="*/ 1 w 185"/>
                <a:gd name="T45" fmla="*/ 0 h 741"/>
                <a:gd name="T46" fmla="*/ 1 w 185"/>
                <a:gd name="T47" fmla="*/ 0 h 741"/>
                <a:gd name="T48" fmla="*/ 1 w 185"/>
                <a:gd name="T49" fmla="*/ 0 h 741"/>
                <a:gd name="T50" fmla="*/ 1 w 185"/>
                <a:gd name="T51" fmla="*/ 0 h 741"/>
                <a:gd name="T52" fmla="*/ 1 w 185"/>
                <a:gd name="T53" fmla="*/ 0 h 741"/>
                <a:gd name="T54" fmla="*/ 1 w 185"/>
                <a:gd name="T55" fmla="*/ 0 h 741"/>
                <a:gd name="T56" fmla="*/ 1 w 185"/>
                <a:gd name="T57" fmla="*/ 0 h 741"/>
                <a:gd name="T58" fmla="*/ 1 w 185"/>
                <a:gd name="T59" fmla="*/ 0 h 741"/>
                <a:gd name="T60" fmla="*/ 1 w 185"/>
                <a:gd name="T61" fmla="*/ 0 h 741"/>
                <a:gd name="T62" fmla="*/ 1 w 185"/>
                <a:gd name="T63" fmla="*/ 0 h 741"/>
                <a:gd name="T64" fmla="*/ 1 w 185"/>
                <a:gd name="T65" fmla="*/ 0 h 741"/>
                <a:gd name="T66" fmla="*/ 1 w 185"/>
                <a:gd name="T67" fmla="*/ 0 h 741"/>
                <a:gd name="T68" fmla="*/ 1 w 185"/>
                <a:gd name="T69" fmla="*/ 0 h 741"/>
                <a:gd name="T70" fmla="*/ 1 w 185"/>
                <a:gd name="T71" fmla="*/ 0 h 74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85"/>
                <a:gd name="T109" fmla="*/ 0 h 741"/>
                <a:gd name="T110" fmla="*/ 185 w 185"/>
                <a:gd name="T111" fmla="*/ 741 h 74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85" h="741">
                  <a:moveTo>
                    <a:pt x="47" y="718"/>
                  </a:moveTo>
                  <a:lnTo>
                    <a:pt x="53" y="721"/>
                  </a:lnTo>
                  <a:lnTo>
                    <a:pt x="61" y="724"/>
                  </a:lnTo>
                  <a:lnTo>
                    <a:pt x="69" y="728"/>
                  </a:lnTo>
                  <a:lnTo>
                    <a:pt x="78" y="731"/>
                  </a:lnTo>
                  <a:lnTo>
                    <a:pt x="87" y="735"/>
                  </a:lnTo>
                  <a:lnTo>
                    <a:pt x="95" y="738"/>
                  </a:lnTo>
                  <a:lnTo>
                    <a:pt x="102" y="739"/>
                  </a:lnTo>
                  <a:lnTo>
                    <a:pt x="108" y="741"/>
                  </a:lnTo>
                  <a:lnTo>
                    <a:pt x="116" y="741"/>
                  </a:lnTo>
                  <a:lnTo>
                    <a:pt x="124" y="739"/>
                  </a:lnTo>
                  <a:lnTo>
                    <a:pt x="132" y="737"/>
                  </a:lnTo>
                  <a:lnTo>
                    <a:pt x="139" y="735"/>
                  </a:lnTo>
                  <a:lnTo>
                    <a:pt x="137" y="721"/>
                  </a:lnTo>
                  <a:lnTo>
                    <a:pt x="134" y="708"/>
                  </a:lnTo>
                  <a:lnTo>
                    <a:pt x="132" y="698"/>
                  </a:lnTo>
                  <a:lnTo>
                    <a:pt x="132" y="689"/>
                  </a:lnTo>
                  <a:lnTo>
                    <a:pt x="136" y="654"/>
                  </a:lnTo>
                  <a:lnTo>
                    <a:pt x="144" y="585"/>
                  </a:lnTo>
                  <a:lnTo>
                    <a:pt x="153" y="515"/>
                  </a:lnTo>
                  <a:lnTo>
                    <a:pt x="161" y="474"/>
                  </a:lnTo>
                  <a:lnTo>
                    <a:pt x="169" y="452"/>
                  </a:lnTo>
                  <a:lnTo>
                    <a:pt x="178" y="423"/>
                  </a:lnTo>
                  <a:lnTo>
                    <a:pt x="184" y="395"/>
                  </a:lnTo>
                  <a:lnTo>
                    <a:pt x="185" y="373"/>
                  </a:lnTo>
                  <a:lnTo>
                    <a:pt x="182" y="338"/>
                  </a:lnTo>
                  <a:lnTo>
                    <a:pt x="178" y="276"/>
                  </a:lnTo>
                  <a:lnTo>
                    <a:pt x="172" y="208"/>
                  </a:lnTo>
                  <a:lnTo>
                    <a:pt x="165" y="154"/>
                  </a:lnTo>
                  <a:lnTo>
                    <a:pt x="161" y="132"/>
                  </a:lnTo>
                  <a:lnTo>
                    <a:pt x="155" y="107"/>
                  </a:lnTo>
                  <a:lnTo>
                    <a:pt x="148" y="83"/>
                  </a:lnTo>
                  <a:lnTo>
                    <a:pt x="139" y="59"/>
                  </a:lnTo>
                  <a:lnTo>
                    <a:pt x="129" y="37"/>
                  </a:lnTo>
                  <a:lnTo>
                    <a:pt x="114" y="19"/>
                  </a:lnTo>
                  <a:lnTo>
                    <a:pt x="96" y="6"/>
                  </a:lnTo>
                  <a:lnTo>
                    <a:pt x="76" y="0"/>
                  </a:lnTo>
                  <a:lnTo>
                    <a:pt x="54" y="2"/>
                  </a:lnTo>
                  <a:lnTo>
                    <a:pt x="36" y="9"/>
                  </a:lnTo>
                  <a:lnTo>
                    <a:pt x="21" y="21"/>
                  </a:lnTo>
                  <a:lnTo>
                    <a:pt x="11" y="38"/>
                  </a:lnTo>
                  <a:lnTo>
                    <a:pt x="4" y="58"/>
                  </a:lnTo>
                  <a:lnTo>
                    <a:pt x="1" y="79"/>
                  </a:lnTo>
                  <a:lnTo>
                    <a:pt x="0" y="101"/>
                  </a:lnTo>
                  <a:lnTo>
                    <a:pt x="2" y="121"/>
                  </a:lnTo>
                  <a:lnTo>
                    <a:pt x="8" y="147"/>
                  </a:lnTo>
                  <a:lnTo>
                    <a:pt x="17" y="180"/>
                  </a:lnTo>
                  <a:lnTo>
                    <a:pt x="28" y="218"/>
                  </a:lnTo>
                  <a:lnTo>
                    <a:pt x="41" y="258"/>
                  </a:lnTo>
                  <a:lnTo>
                    <a:pt x="54" y="297"/>
                  </a:lnTo>
                  <a:lnTo>
                    <a:pt x="64" y="331"/>
                  </a:lnTo>
                  <a:lnTo>
                    <a:pt x="71" y="356"/>
                  </a:lnTo>
                  <a:lnTo>
                    <a:pt x="74" y="369"/>
                  </a:lnTo>
                  <a:lnTo>
                    <a:pt x="77" y="379"/>
                  </a:lnTo>
                  <a:lnTo>
                    <a:pt x="79" y="387"/>
                  </a:lnTo>
                  <a:lnTo>
                    <a:pt x="81" y="392"/>
                  </a:lnTo>
                  <a:lnTo>
                    <a:pt x="86" y="394"/>
                  </a:lnTo>
                  <a:lnTo>
                    <a:pt x="94" y="398"/>
                  </a:lnTo>
                  <a:lnTo>
                    <a:pt x="96" y="402"/>
                  </a:lnTo>
                  <a:lnTo>
                    <a:pt x="94" y="408"/>
                  </a:lnTo>
                  <a:lnTo>
                    <a:pt x="87" y="409"/>
                  </a:lnTo>
                  <a:lnTo>
                    <a:pt x="84" y="409"/>
                  </a:lnTo>
                  <a:lnTo>
                    <a:pt x="80" y="410"/>
                  </a:lnTo>
                  <a:lnTo>
                    <a:pt x="78" y="414"/>
                  </a:lnTo>
                  <a:lnTo>
                    <a:pt x="78" y="418"/>
                  </a:lnTo>
                  <a:lnTo>
                    <a:pt x="74" y="432"/>
                  </a:lnTo>
                  <a:lnTo>
                    <a:pt x="68" y="459"/>
                  </a:lnTo>
                  <a:lnTo>
                    <a:pt x="59" y="490"/>
                  </a:lnTo>
                  <a:lnTo>
                    <a:pt x="57" y="518"/>
                  </a:lnTo>
                  <a:lnTo>
                    <a:pt x="56" y="560"/>
                  </a:lnTo>
                  <a:lnTo>
                    <a:pt x="53" y="622"/>
                  </a:lnTo>
                  <a:lnTo>
                    <a:pt x="49" y="682"/>
                  </a:lnTo>
                  <a:lnTo>
                    <a:pt x="47" y="71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06" name="Freeform 140"/>
            <p:cNvSpPr>
              <a:spLocks/>
            </p:cNvSpPr>
            <p:nvPr/>
          </p:nvSpPr>
          <p:spPr bwMode="auto">
            <a:xfrm flipH="1">
              <a:off x="2170" y="2167"/>
              <a:ext cx="96" cy="102"/>
            </a:xfrm>
            <a:custGeom>
              <a:avLst/>
              <a:gdLst>
                <a:gd name="T0" fmla="*/ 0 w 193"/>
                <a:gd name="T1" fmla="*/ 1 h 204"/>
                <a:gd name="T2" fmla="*/ 0 w 193"/>
                <a:gd name="T3" fmla="*/ 1 h 204"/>
                <a:gd name="T4" fmla="*/ 0 w 193"/>
                <a:gd name="T5" fmla="*/ 1 h 204"/>
                <a:gd name="T6" fmla="*/ 0 w 193"/>
                <a:gd name="T7" fmla="*/ 1 h 204"/>
                <a:gd name="T8" fmla="*/ 0 w 193"/>
                <a:gd name="T9" fmla="*/ 1 h 204"/>
                <a:gd name="T10" fmla="*/ 0 w 193"/>
                <a:gd name="T11" fmla="*/ 1 h 204"/>
                <a:gd name="T12" fmla="*/ 0 w 193"/>
                <a:gd name="T13" fmla="*/ 1 h 204"/>
                <a:gd name="T14" fmla="*/ 0 w 193"/>
                <a:gd name="T15" fmla="*/ 1 h 204"/>
                <a:gd name="T16" fmla="*/ 0 w 193"/>
                <a:gd name="T17" fmla="*/ 1 h 204"/>
                <a:gd name="T18" fmla="*/ 0 w 193"/>
                <a:gd name="T19" fmla="*/ 1 h 204"/>
                <a:gd name="T20" fmla="*/ 0 w 193"/>
                <a:gd name="T21" fmla="*/ 1 h 204"/>
                <a:gd name="T22" fmla="*/ 0 w 193"/>
                <a:gd name="T23" fmla="*/ 1 h 204"/>
                <a:gd name="T24" fmla="*/ 0 w 193"/>
                <a:gd name="T25" fmla="*/ 1 h 204"/>
                <a:gd name="T26" fmla="*/ 0 w 193"/>
                <a:gd name="T27" fmla="*/ 1 h 204"/>
                <a:gd name="T28" fmla="*/ 0 w 193"/>
                <a:gd name="T29" fmla="*/ 1 h 204"/>
                <a:gd name="T30" fmla="*/ 0 w 193"/>
                <a:gd name="T31" fmla="*/ 1 h 204"/>
                <a:gd name="T32" fmla="*/ 0 w 193"/>
                <a:gd name="T33" fmla="*/ 1 h 204"/>
                <a:gd name="T34" fmla="*/ 0 w 193"/>
                <a:gd name="T35" fmla="*/ 1 h 204"/>
                <a:gd name="T36" fmla="*/ 0 w 193"/>
                <a:gd name="T37" fmla="*/ 1 h 204"/>
                <a:gd name="T38" fmla="*/ 0 w 193"/>
                <a:gd name="T39" fmla="*/ 1 h 204"/>
                <a:gd name="T40" fmla="*/ 0 w 193"/>
                <a:gd name="T41" fmla="*/ 1 h 204"/>
                <a:gd name="T42" fmla="*/ 0 w 193"/>
                <a:gd name="T43" fmla="*/ 1 h 204"/>
                <a:gd name="T44" fmla="*/ 0 w 193"/>
                <a:gd name="T45" fmla="*/ 1 h 204"/>
                <a:gd name="T46" fmla="*/ 0 w 193"/>
                <a:gd name="T47" fmla="*/ 1 h 204"/>
                <a:gd name="T48" fmla="*/ 0 w 193"/>
                <a:gd name="T49" fmla="*/ 1 h 204"/>
                <a:gd name="T50" fmla="*/ 0 w 193"/>
                <a:gd name="T51" fmla="*/ 1 h 204"/>
                <a:gd name="T52" fmla="*/ 0 w 193"/>
                <a:gd name="T53" fmla="*/ 1 h 204"/>
                <a:gd name="T54" fmla="*/ 0 w 193"/>
                <a:gd name="T55" fmla="*/ 1 h 204"/>
                <a:gd name="T56" fmla="*/ 0 w 193"/>
                <a:gd name="T57" fmla="*/ 1 h 204"/>
                <a:gd name="T58" fmla="*/ 0 w 193"/>
                <a:gd name="T59" fmla="*/ 1 h 204"/>
                <a:gd name="T60" fmla="*/ 0 w 193"/>
                <a:gd name="T61" fmla="*/ 1 h 204"/>
                <a:gd name="T62" fmla="*/ 0 w 193"/>
                <a:gd name="T63" fmla="*/ 1 h 204"/>
                <a:gd name="T64" fmla="*/ 0 w 193"/>
                <a:gd name="T65" fmla="*/ 1 h 204"/>
                <a:gd name="T66" fmla="*/ 0 w 193"/>
                <a:gd name="T67" fmla="*/ 1 h 204"/>
                <a:gd name="T68" fmla="*/ 0 w 193"/>
                <a:gd name="T69" fmla="*/ 1 h 204"/>
                <a:gd name="T70" fmla="*/ 0 w 193"/>
                <a:gd name="T71" fmla="*/ 1 h 20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93"/>
                <a:gd name="T109" fmla="*/ 0 h 204"/>
                <a:gd name="T110" fmla="*/ 193 w 193"/>
                <a:gd name="T111" fmla="*/ 204 h 20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93" h="204">
                  <a:moveTo>
                    <a:pt x="136" y="0"/>
                  </a:moveTo>
                  <a:lnTo>
                    <a:pt x="150" y="2"/>
                  </a:lnTo>
                  <a:lnTo>
                    <a:pt x="162" y="5"/>
                  </a:lnTo>
                  <a:lnTo>
                    <a:pt x="172" y="12"/>
                  </a:lnTo>
                  <a:lnTo>
                    <a:pt x="180" y="20"/>
                  </a:lnTo>
                  <a:lnTo>
                    <a:pt x="187" y="32"/>
                  </a:lnTo>
                  <a:lnTo>
                    <a:pt x="190" y="43"/>
                  </a:lnTo>
                  <a:lnTo>
                    <a:pt x="193" y="57"/>
                  </a:lnTo>
                  <a:lnTo>
                    <a:pt x="192" y="72"/>
                  </a:lnTo>
                  <a:lnTo>
                    <a:pt x="190" y="81"/>
                  </a:lnTo>
                  <a:lnTo>
                    <a:pt x="188" y="88"/>
                  </a:lnTo>
                  <a:lnTo>
                    <a:pt x="186" y="95"/>
                  </a:lnTo>
                  <a:lnTo>
                    <a:pt x="183" y="99"/>
                  </a:lnTo>
                  <a:lnTo>
                    <a:pt x="182" y="102"/>
                  </a:lnTo>
                  <a:lnTo>
                    <a:pt x="181" y="105"/>
                  </a:lnTo>
                  <a:lnTo>
                    <a:pt x="179" y="110"/>
                  </a:lnTo>
                  <a:lnTo>
                    <a:pt x="178" y="115"/>
                  </a:lnTo>
                  <a:lnTo>
                    <a:pt x="177" y="119"/>
                  </a:lnTo>
                  <a:lnTo>
                    <a:pt x="174" y="122"/>
                  </a:lnTo>
                  <a:lnTo>
                    <a:pt x="171" y="125"/>
                  </a:lnTo>
                  <a:lnTo>
                    <a:pt x="167" y="126"/>
                  </a:lnTo>
                  <a:lnTo>
                    <a:pt x="166" y="127"/>
                  </a:lnTo>
                  <a:lnTo>
                    <a:pt x="164" y="128"/>
                  </a:lnTo>
                  <a:lnTo>
                    <a:pt x="163" y="130"/>
                  </a:lnTo>
                  <a:lnTo>
                    <a:pt x="162" y="132"/>
                  </a:lnTo>
                  <a:lnTo>
                    <a:pt x="162" y="135"/>
                  </a:lnTo>
                  <a:lnTo>
                    <a:pt x="159" y="140"/>
                  </a:lnTo>
                  <a:lnTo>
                    <a:pt x="156" y="146"/>
                  </a:lnTo>
                  <a:lnTo>
                    <a:pt x="150" y="152"/>
                  </a:lnTo>
                  <a:lnTo>
                    <a:pt x="143" y="157"/>
                  </a:lnTo>
                  <a:lnTo>
                    <a:pt x="135" y="162"/>
                  </a:lnTo>
                  <a:lnTo>
                    <a:pt x="128" y="166"/>
                  </a:lnTo>
                  <a:lnTo>
                    <a:pt x="124" y="170"/>
                  </a:lnTo>
                  <a:lnTo>
                    <a:pt x="120" y="172"/>
                  </a:lnTo>
                  <a:lnTo>
                    <a:pt x="117" y="173"/>
                  </a:lnTo>
                  <a:lnTo>
                    <a:pt x="113" y="176"/>
                  </a:lnTo>
                  <a:lnTo>
                    <a:pt x="111" y="178"/>
                  </a:lnTo>
                  <a:lnTo>
                    <a:pt x="107" y="181"/>
                  </a:lnTo>
                  <a:lnTo>
                    <a:pt x="102" y="183"/>
                  </a:lnTo>
                  <a:lnTo>
                    <a:pt x="92" y="183"/>
                  </a:lnTo>
                  <a:lnTo>
                    <a:pt x="82" y="177"/>
                  </a:lnTo>
                  <a:lnTo>
                    <a:pt x="76" y="181"/>
                  </a:lnTo>
                  <a:lnTo>
                    <a:pt x="69" y="186"/>
                  </a:lnTo>
                  <a:lnTo>
                    <a:pt x="62" y="192"/>
                  </a:lnTo>
                  <a:lnTo>
                    <a:pt x="54" y="196"/>
                  </a:lnTo>
                  <a:lnTo>
                    <a:pt x="46" y="200"/>
                  </a:lnTo>
                  <a:lnTo>
                    <a:pt x="37" y="203"/>
                  </a:lnTo>
                  <a:lnTo>
                    <a:pt x="28" y="204"/>
                  </a:lnTo>
                  <a:lnTo>
                    <a:pt x="19" y="204"/>
                  </a:lnTo>
                  <a:lnTo>
                    <a:pt x="9" y="200"/>
                  </a:lnTo>
                  <a:lnTo>
                    <a:pt x="3" y="191"/>
                  </a:lnTo>
                  <a:lnTo>
                    <a:pt x="0" y="179"/>
                  </a:lnTo>
                  <a:lnTo>
                    <a:pt x="4" y="166"/>
                  </a:lnTo>
                  <a:lnTo>
                    <a:pt x="8" y="161"/>
                  </a:lnTo>
                  <a:lnTo>
                    <a:pt x="13" y="155"/>
                  </a:lnTo>
                  <a:lnTo>
                    <a:pt x="19" y="149"/>
                  </a:lnTo>
                  <a:lnTo>
                    <a:pt x="24" y="143"/>
                  </a:lnTo>
                  <a:lnTo>
                    <a:pt x="30" y="138"/>
                  </a:lnTo>
                  <a:lnTo>
                    <a:pt x="35" y="132"/>
                  </a:lnTo>
                  <a:lnTo>
                    <a:pt x="39" y="126"/>
                  </a:lnTo>
                  <a:lnTo>
                    <a:pt x="43" y="120"/>
                  </a:lnTo>
                  <a:lnTo>
                    <a:pt x="49" y="104"/>
                  </a:lnTo>
                  <a:lnTo>
                    <a:pt x="54" y="87"/>
                  </a:lnTo>
                  <a:lnTo>
                    <a:pt x="60" y="69"/>
                  </a:lnTo>
                  <a:lnTo>
                    <a:pt x="69" y="50"/>
                  </a:lnTo>
                  <a:lnTo>
                    <a:pt x="75" y="42"/>
                  </a:lnTo>
                  <a:lnTo>
                    <a:pt x="82" y="33"/>
                  </a:lnTo>
                  <a:lnTo>
                    <a:pt x="89" y="24"/>
                  </a:lnTo>
                  <a:lnTo>
                    <a:pt x="98" y="16"/>
                  </a:lnTo>
                  <a:lnTo>
                    <a:pt x="106" y="9"/>
                  </a:lnTo>
                  <a:lnTo>
                    <a:pt x="115" y="4"/>
                  </a:lnTo>
                  <a:lnTo>
                    <a:pt x="126" y="1"/>
                  </a:lnTo>
                  <a:lnTo>
                    <a:pt x="136" y="0"/>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07" name="Freeform 141"/>
            <p:cNvSpPr>
              <a:spLocks/>
            </p:cNvSpPr>
            <p:nvPr/>
          </p:nvSpPr>
          <p:spPr bwMode="auto">
            <a:xfrm flipH="1">
              <a:off x="2191" y="2179"/>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1 h 19"/>
                <a:gd name="T12" fmla="*/ 1 w 20"/>
                <a:gd name="T13" fmla="*/ 1 h 19"/>
                <a:gd name="T14" fmla="*/ 1 w 20"/>
                <a:gd name="T15" fmla="*/ 1 h 19"/>
                <a:gd name="T16" fmla="*/ 1 w 20"/>
                <a:gd name="T17" fmla="*/ 1 h 19"/>
                <a:gd name="T18" fmla="*/ 1 w 20"/>
                <a:gd name="T19" fmla="*/ 0 h 19"/>
                <a:gd name="T20" fmla="*/ 1 w 20"/>
                <a:gd name="T21" fmla="*/ 0 h 19"/>
                <a:gd name="T22" fmla="*/ 1 w 20"/>
                <a:gd name="T23" fmla="*/ 1 h 19"/>
                <a:gd name="T24" fmla="*/ 1 w 20"/>
                <a:gd name="T25" fmla="*/ 1 h 19"/>
                <a:gd name="T26" fmla="*/ 0 w 20"/>
                <a:gd name="T27" fmla="*/ 1 h 19"/>
                <a:gd name="T28" fmla="*/ 0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5" y="17"/>
                  </a:moveTo>
                  <a:lnTo>
                    <a:pt x="9" y="19"/>
                  </a:lnTo>
                  <a:lnTo>
                    <a:pt x="12" y="19"/>
                  </a:lnTo>
                  <a:lnTo>
                    <a:pt x="15" y="17"/>
                  </a:lnTo>
                  <a:lnTo>
                    <a:pt x="19" y="15"/>
                  </a:lnTo>
                  <a:lnTo>
                    <a:pt x="20" y="11"/>
                  </a:lnTo>
                  <a:lnTo>
                    <a:pt x="20" y="8"/>
                  </a:lnTo>
                  <a:lnTo>
                    <a:pt x="19" y="4"/>
                  </a:lnTo>
                  <a:lnTo>
                    <a:pt x="17" y="1"/>
                  </a:lnTo>
                  <a:lnTo>
                    <a:pt x="13" y="0"/>
                  </a:lnTo>
                  <a:lnTo>
                    <a:pt x="10" y="0"/>
                  </a:lnTo>
                  <a:lnTo>
                    <a:pt x="6" y="1"/>
                  </a:lnTo>
                  <a:lnTo>
                    <a:pt x="3" y="3"/>
                  </a:lnTo>
                  <a:lnTo>
                    <a:pt x="0" y="7"/>
                  </a:lnTo>
                  <a:lnTo>
                    <a:pt x="0" y="10"/>
                  </a:lnTo>
                  <a:lnTo>
                    <a:pt x="3" y="14"/>
                  </a:lnTo>
                  <a:lnTo>
                    <a:pt x="5" y="17"/>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08" name="Freeform 142"/>
            <p:cNvSpPr>
              <a:spLocks/>
            </p:cNvSpPr>
            <p:nvPr/>
          </p:nvSpPr>
          <p:spPr bwMode="auto">
            <a:xfrm flipH="1">
              <a:off x="2247" y="2253"/>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1 w 19"/>
                <a:gd name="T23" fmla="*/ 0 h 20"/>
                <a:gd name="T24" fmla="*/ 1 w 19"/>
                <a:gd name="T25" fmla="*/ 0 h 20"/>
                <a:gd name="T26" fmla="*/ 0 w 19"/>
                <a:gd name="T27" fmla="*/ 0 h 20"/>
                <a:gd name="T28" fmla="*/ 0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4" y="17"/>
                  </a:moveTo>
                  <a:lnTo>
                    <a:pt x="8" y="20"/>
                  </a:lnTo>
                  <a:lnTo>
                    <a:pt x="11" y="20"/>
                  </a:lnTo>
                  <a:lnTo>
                    <a:pt x="15" y="17"/>
                  </a:lnTo>
                  <a:lnTo>
                    <a:pt x="17" y="15"/>
                  </a:lnTo>
                  <a:lnTo>
                    <a:pt x="19" y="12"/>
                  </a:lnTo>
                  <a:lnTo>
                    <a:pt x="19" y="8"/>
                  </a:lnTo>
                  <a:lnTo>
                    <a:pt x="17" y="5"/>
                  </a:lnTo>
                  <a:lnTo>
                    <a:pt x="15" y="1"/>
                  </a:lnTo>
                  <a:lnTo>
                    <a:pt x="11" y="0"/>
                  </a:lnTo>
                  <a:lnTo>
                    <a:pt x="8" y="0"/>
                  </a:lnTo>
                  <a:lnTo>
                    <a:pt x="4" y="1"/>
                  </a:lnTo>
                  <a:lnTo>
                    <a:pt x="2" y="4"/>
                  </a:lnTo>
                  <a:lnTo>
                    <a:pt x="0" y="7"/>
                  </a:lnTo>
                  <a:lnTo>
                    <a:pt x="0" y="10"/>
                  </a:lnTo>
                  <a:lnTo>
                    <a:pt x="2" y="14"/>
                  </a:lnTo>
                  <a:lnTo>
                    <a:pt x="4" y="17"/>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09" name="Freeform 143"/>
            <p:cNvSpPr>
              <a:spLocks/>
            </p:cNvSpPr>
            <p:nvPr/>
          </p:nvSpPr>
          <p:spPr bwMode="auto">
            <a:xfrm flipH="1">
              <a:off x="2225" y="2246"/>
              <a:ext cx="8" cy="9"/>
            </a:xfrm>
            <a:custGeom>
              <a:avLst/>
              <a:gdLst>
                <a:gd name="T0" fmla="*/ 1 w 15"/>
                <a:gd name="T1" fmla="*/ 0 h 19"/>
                <a:gd name="T2" fmla="*/ 1 w 15"/>
                <a:gd name="T3" fmla="*/ 0 h 19"/>
                <a:gd name="T4" fmla="*/ 1 w 15"/>
                <a:gd name="T5" fmla="*/ 0 h 19"/>
                <a:gd name="T6" fmla="*/ 1 w 15"/>
                <a:gd name="T7" fmla="*/ 0 h 19"/>
                <a:gd name="T8" fmla="*/ 1 w 15"/>
                <a:gd name="T9" fmla="*/ 0 h 19"/>
                <a:gd name="T10" fmla="*/ 1 w 15"/>
                <a:gd name="T11" fmla="*/ 0 h 19"/>
                <a:gd name="T12" fmla="*/ 1 w 15"/>
                <a:gd name="T13" fmla="*/ 0 h 19"/>
                <a:gd name="T14" fmla="*/ 0 w 15"/>
                <a:gd name="T15" fmla="*/ 0 h 19"/>
                <a:gd name="T16" fmla="*/ 1 w 15"/>
                <a:gd name="T17" fmla="*/ 0 h 19"/>
                <a:gd name="T18" fmla="*/ 1 w 15"/>
                <a:gd name="T19" fmla="*/ 0 h 19"/>
                <a:gd name="T20" fmla="*/ 1 w 15"/>
                <a:gd name="T21" fmla="*/ 0 h 19"/>
                <a:gd name="T22" fmla="*/ 1 w 15"/>
                <a:gd name="T23" fmla="*/ 0 h 19"/>
                <a:gd name="T24" fmla="*/ 1 w 15"/>
                <a:gd name="T25" fmla="*/ 0 h 19"/>
                <a:gd name="T26" fmla="*/ 1 w 15"/>
                <a:gd name="T27" fmla="*/ 0 h 19"/>
                <a:gd name="T28" fmla="*/ 1 w 15"/>
                <a:gd name="T29" fmla="*/ 0 h 19"/>
                <a:gd name="T30" fmla="*/ 1 w 15"/>
                <a:gd name="T31" fmla="*/ 0 h 19"/>
                <a:gd name="T32" fmla="*/ 1 w 15"/>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5"/>
                <a:gd name="T52" fmla="*/ 0 h 19"/>
                <a:gd name="T53" fmla="*/ 15 w 15"/>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5" h="19">
                  <a:moveTo>
                    <a:pt x="15" y="18"/>
                  </a:moveTo>
                  <a:lnTo>
                    <a:pt x="12" y="14"/>
                  </a:lnTo>
                  <a:lnTo>
                    <a:pt x="7" y="10"/>
                  </a:lnTo>
                  <a:lnTo>
                    <a:pt x="5" y="6"/>
                  </a:lnTo>
                  <a:lnTo>
                    <a:pt x="2" y="3"/>
                  </a:lnTo>
                  <a:lnTo>
                    <a:pt x="2" y="0"/>
                  </a:lnTo>
                  <a:lnTo>
                    <a:pt x="1" y="0"/>
                  </a:lnTo>
                  <a:lnTo>
                    <a:pt x="0" y="0"/>
                  </a:lnTo>
                  <a:lnTo>
                    <a:pt x="1" y="3"/>
                  </a:lnTo>
                  <a:lnTo>
                    <a:pt x="4" y="6"/>
                  </a:lnTo>
                  <a:lnTo>
                    <a:pt x="6" y="11"/>
                  </a:lnTo>
                  <a:lnTo>
                    <a:pt x="10" y="15"/>
                  </a:lnTo>
                  <a:lnTo>
                    <a:pt x="14" y="19"/>
                  </a:lnTo>
                  <a:lnTo>
                    <a:pt x="15" y="19"/>
                  </a:lnTo>
                  <a:lnTo>
                    <a:pt x="15" y="1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10" name="Freeform 144"/>
            <p:cNvSpPr>
              <a:spLocks/>
            </p:cNvSpPr>
            <p:nvPr/>
          </p:nvSpPr>
          <p:spPr bwMode="auto">
            <a:xfrm flipH="1">
              <a:off x="2201" y="2236"/>
              <a:ext cx="16" cy="14"/>
            </a:xfrm>
            <a:custGeom>
              <a:avLst/>
              <a:gdLst>
                <a:gd name="T0" fmla="*/ 0 w 33"/>
                <a:gd name="T1" fmla="*/ 0 h 27"/>
                <a:gd name="T2" fmla="*/ 0 w 33"/>
                <a:gd name="T3" fmla="*/ 1 h 27"/>
                <a:gd name="T4" fmla="*/ 0 w 33"/>
                <a:gd name="T5" fmla="*/ 1 h 27"/>
                <a:gd name="T6" fmla="*/ 0 w 33"/>
                <a:gd name="T7" fmla="*/ 1 h 27"/>
                <a:gd name="T8" fmla="*/ 0 w 33"/>
                <a:gd name="T9" fmla="*/ 1 h 27"/>
                <a:gd name="T10" fmla="*/ 0 w 33"/>
                <a:gd name="T11" fmla="*/ 1 h 27"/>
                <a:gd name="T12" fmla="*/ 0 w 33"/>
                <a:gd name="T13" fmla="*/ 1 h 27"/>
                <a:gd name="T14" fmla="*/ 0 w 33"/>
                <a:gd name="T15" fmla="*/ 1 h 27"/>
                <a:gd name="T16" fmla="*/ 0 w 33"/>
                <a:gd name="T17" fmla="*/ 1 h 27"/>
                <a:gd name="T18" fmla="*/ 0 w 33"/>
                <a:gd name="T19" fmla="*/ 1 h 27"/>
                <a:gd name="T20" fmla="*/ 0 w 33"/>
                <a:gd name="T21" fmla="*/ 1 h 27"/>
                <a:gd name="T22" fmla="*/ 0 w 33"/>
                <a:gd name="T23" fmla="*/ 1 h 27"/>
                <a:gd name="T24" fmla="*/ 0 w 33"/>
                <a:gd name="T25" fmla="*/ 1 h 27"/>
                <a:gd name="T26" fmla="*/ 0 w 33"/>
                <a:gd name="T27" fmla="*/ 1 h 27"/>
                <a:gd name="T28" fmla="*/ 0 w 33"/>
                <a:gd name="T29" fmla="*/ 1 h 27"/>
                <a:gd name="T30" fmla="*/ 0 w 33"/>
                <a:gd name="T31" fmla="*/ 1 h 27"/>
                <a:gd name="T32" fmla="*/ 0 w 33"/>
                <a:gd name="T33" fmla="*/ 1 h 27"/>
                <a:gd name="T34" fmla="*/ 0 w 33"/>
                <a:gd name="T35" fmla="*/ 1 h 27"/>
                <a:gd name="T36" fmla="*/ 0 w 33"/>
                <a:gd name="T37" fmla="*/ 1 h 27"/>
                <a:gd name="T38" fmla="*/ 0 w 33"/>
                <a:gd name="T39" fmla="*/ 1 h 27"/>
                <a:gd name="T40" fmla="*/ 0 w 33"/>
                <a:gd name="T41" fmla="*/ 1 h 27"/>
                <a:gd name="T42" fmla="*/ 0 w 33"/>
                <a:gd name="T43" fmla="*/ 1 h 27"/>
                <a:gd name="T44" fmla="*/ 0 w 33"/>
                <a:gd name="T45" fmla="*/ 1 h 27"/>
                <a:gd name="T46" fmla="*/ 0 w 33"/>
                <a:gd name="T47" fmla="*/ 1 h 27"/>
                <a:gd name="T48" fmla="*/ 0 w 33"/>
                <a:gd name="T49" fmla="*/ 1 h 27"/>
                <a:gd name="T50" fmla="*/ 0 w 33"/>
                <a:gd name="T51" fmla="*/ 1 h 27"/>
                <a:gd name="T52" fmla="*/ 0 w 33"/>
                <a:gd name="T53" fmla="*/ 1 h 27"/>
                <a:gd name="T54" fmla="*/ 0 w 33"/>
                <a:gd name="T55" fmla="*/ 1 h 27"/>
                <a:gd name="T56" fmla="*/ 0 w 33"/>
                <a:gd name="T57" fmla="*/ 1 h 27"/>
                <a:gd name="T58" fmla="*/ 0 w 33"/>
                <a:gd name="T59" fmla="*/ 1 h 27"/>
                <a:gd name="T60" fmla="*/ 0 w 33"/>
                <a:gd name="T61" fmla="*/ 0 h 27"/>
                <a:gd name="T62" fmla="*/ 0 w 33"/>
                <a:gd name="T63" fmla="*/ 0 h 27"/>
                <a:gd name="T64" fmla="*/ 0 w 33"/>
                <a:gd name="T65" fmla="*/ 0 h 2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3"/>
                <a:gd name="T100" fmla="*/ 0 h 27"/>
                <a:gd name="T101" fmla="*/ 33 w 33"/>
                <a:gd name="T102" fmla="*/ 27 h 2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3" h="27">
                  <a:moveTo>
                    <a:pt x="5" y="0"/>
                  </a:moveTo>
                  <a:lnTo>
                    <a:pt x="10" y="1"/>
                  </a:lnTo>
                  <a:lnTo>
                    <a:pt x="13" y="2"/>
                  </a:lnTo>
                  <a:lnTo>
                    <a:pt x="16" y="3"/>
                  </a:lnTo>
                  <a:lnTo>
                    <a:pt x="21" y="4"/>
                  </a:lnTo>
                  <a:lnTo>
                    <a:pt x="25" y="8"/>
                  </a:lnTo>
                  <a:lnTo>
                    <a:pt x="28" y="10"/>
                  </a:lnTo>
                  <a:lnTo>
                    <a:pt x="30" y="11"/>
                  </a:lnTo>
                  <a:lnTo>
                    <a:pt x="31" y="13"/>
                  </a:lnTo>
                  <a:lnTo>
                    <a:pt x="33" y="14"/>
                  </a:lnTo>
                  <a:lnTo>
                    <a:pt x="33" y="16"/>
                  </a:lnTo>
                  <a:lnTo>
                    <a:pt x="33" y="17"/>
                  </a:lnTo>
                  <a:lnTo>
                    <a:pt x="30" y="17"/>
                  </a:lnTo>
                  <a:lnTo>
                    <a:pt x="29" y="17"/>
                  </a:lnTo>
                  <a:lnTo>
                    <a:pt x="28" y="18"/>
                  </a:lnTo>
                  <a:lnTo>
                    <a:pt x="27" y="19"/>
                  </a:lnTo>
                  <a:lnTo>
                    <a:pt x="26" y="21"/>
                  </a:lnTo>
                  <a:lnTo>
                    <a:pt x="23" y="23"/>
                  </a:lnTo>
                  <a:lnTo>
                    <a:pt x="19" y="26"/>
                  </a:lnTo>
                  <a:lnTo>
                    <a:pt x="14" y="27"/>
                  </a:lnTo>
                  <a:lnTo>
                    <a:pt x="10" y="26"/>
                  </a:lnTo>
                  <a:lnTo>
                    <a:pt x="6" y="24"/>
                  </a:lnTo>
                  <a:lnTo>
                    <a:pt x="4" y="19"/>
                  </a:lnTo>
                  <a:lnTo>
                    <a:pt x="3" y="15"/>
                  </a:lnTo>
                  <a:lnTo>
                    <a:pt x="3" y="11"/>
                  </a:lnTo>
                  <a:lnTo>
                    <a:pt x="3" y="8"/>
                  </a:lnTo>
                  <a:lnTo>
                    <a:pt x="1" y="6"/>
                  </a:lnTo>
                  <a:lnTo>
                    <a:pt x="1" y="4"/>
                  </a:lnTo>
                  <a:lnTo>
                    <a:pt x="0" y="2"/>
                  </a:lnTo>
                  <a:lnTo>
                    <a:pt x="0" y="1"/>
                  </a:lnTo>
                  <a:lnTo>
                    <a:pt x="1" y="0"/>
                  </a:lnTo>
                  <a:lnTo>
                    <a:pt x="3" y="0"/>
                  </a:lnTo>
                  <a:lnTo>
                    <a:pt x="5" y="0"/>
                  </a:lnTo>
                  <a:close/>
                </a:path>
              </a:pathLst>
            </a:custGeom>
            <a:solidFill>
              <a:srgbClr val="B2001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11" name="Freeform 145"/>
            <p:cNvSpPr>
              <a:spLocks/>
            </p:cNvSpPr>
            <p:nvPr/>
          </p:nvSpPr>
          <p:spPr bwMode="auto">
            <a:xfrm flipH="1">
              <a:off x="2204" y="2238"/>
              <a:ext cx="11" cy="9"/>
            </a:xfrm>
            <a:custGeom>
              <a:avLst/>
              <a:gdLst>
                <a:gd name="T0" fmla="*/ 0 w 23"/>
                <a:gd name="T1" fmla="*/ 0 h 18"/>
                <a:gd name="T2" fmla="*/ 0 w 23"/>
                <a:gd name="T3" fmla="*/ 1 h 18"/>
                <a:gd name="T4" fmla="*/ 0 w 23"/>
                <a:gd name="T5" fmla="*/ 1 h 18"/>
                <a:gd name="T6" fmla="*/ 0 w 23"/>
                <a:gd name="T7" fmla="*/ 1 h 18"/>
                <a:gd name="T8" fmla="*/ 0 w 23"/>
                <a:gd name="T9" fmla="*/ 1 h 18"/>
                <a:gd name="T10" fmla="*/ 0 w 23"/>
                <a:gd name="T11" fmla="*/ 1 h 18"/>
                <a:gd name="T12" fmla="*/ 0 w 23"/>
                <a:gd name="T13" fmla="*/ 1 h 18"/>
                <a:gd name="T14" fmla="*/ 0 w 23"/>
                <a:gd name="T15" fmla="*/ 1 h 18"/>
                <a:gd name="T16" fmla="*/ 0 w 23"/>
                <a:gd name="T17" fmla="*/ 1 h 18"/>
                <a:gd name="T18" fmla="*/ 0 w 23"/>
                <a:gd name="T19" fmla="*/ 1 h 18"/>
                <a:gd name="T20" fmla="*/ 0 w 23"/>
                <a:gd name="T21" fmla="*/ 1 h 18"/>
                <a:gd name="T22" fmla="*/ 0 w 23"/>
                <a:gd name="T23" fmla="*/ 1 h 18"/>
                <a:gd name="T24" fmla="*/ 0 w 23"/>
                <a:gd name="T25" fmla="*/ 1 h 18"/>
                <a:gd name="T26" fmla="*/ 0 w 23"/>
                <a:gd name="T27" fmla="*/ 1 h 18"/>
                <a:gd name="T28" fmla="*/ 0 w 23"/>
                <a:gd name="T29" fmla="*/ 1 h 18"/>
                <a:gd name="T30" fmla="*/ 0 w 23"/>
                <a:gd name="T31" fmla="*/ 1 h 18"/>
                <a:gd name="T32" fmla="*/ 0 w 23"/>
                <a:gd name="T33" fmla="*/ 1 h 18"/>
                <a:gd name="T34" fmla="*/ 0 w 23"/>
                <a:gd name="T35" fmla="*/ 1 h 18"/>
                <a:gd name="T36" fmla="*/ 0 w 23"/>
                <a:gd name="T37" fmla="*/ 1 h 18"/>
                <a:gd name="T38" fmla="*/ 0 w 23"/>
                <a:gd name="T39" fmla="*/ 1 h 18"/>
                <a:gd name="T40" fmla="*/ 0 w 23"/>
                <a:gd name="T41" fmla="*/ 1 h 18"/>
                <a:gd name="T42" fmla="*/ 0 w 23"/>
                <a:gd name="T43" fmla="*/ 0 h 18"/>
                <a:gd name="T44" fmla="*/ 0 w 23"/>
                <a:gd name="T45" fmla="*/ 0 h 18"/>
                <a:gd name="T46" fmla="*/ 0 w 23"/>
                <a:gd name="T47" fmla="*/ 0 h 18"/>
                <a:gd name="T48" fmla="*/ 0 w 23"/>
                <a:gd name="T49" fmla="*/ 0 h 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3"/>
                <a:gd name="T76" fmla="*/ 0 h 18"/>
                <a:gd name="T77" fmla="*/ 23 w 23"/>
                <a:gd name="T78" fmla="*/ 18 h 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3" h="18">
                  <a:moveTo>
                    <a:pt x="1" y="0"/>
                  </a:moveTo>
                  <a:lnTo>
                    <a:pt x="4" y="1"/>
                  </a:lnTo>
                  <a:lnTo>
                    <a:pt x="9" y="3"/>
                  </a:lnTo>
                  <a:lnTo>
                    <a:pt x="14" y="5"/>
                  </a:lnTo>
                  <a:lnTo>
                    <a:pt x="17" y="7"/>
                  </a:lnTo>
                  <a:lnTo>
                    <a:pt x="19" y="8"/>
                  </a:lnTo>
                  <a:lnTo>
                    <a:pt x="22" y="11"/>
                  </a:lnTo>
                  <a:lnTo>
                    <a:pt x="23" y="12"/>
                  </a:lnTo>
                  <a:lnTo>
                    <a:pt x="23" y="13"/>
                  </a:lnTo>
                  <a:lnTo>
                    <a:pt x="21" y="15"/>
                  </a:lnTo>
                  <a:lnTo>
                    <a:pt x="19" y="16"/>
                  </a:lnTo>
                  <a:lnTo>
                    <a:pt x="17" y="18"/>
                  </a:lnTo>
                  <a:lnTo>
                    <a:pt x="14" y="18"/>
                  </a:lnTo>
                  <a:lnTo>
                    <a:pt x="11" y="16"/>
                  </a:lnTo>
                  <a:lnTo>
                    <a:pt x="9" y="15"/>
                  </a:lnTo>
                  <a:lnTo>
                    <a:pt x="7" y="13"/>
                  </a:lnTo>
                  <a:lnTo>
                    <a:pt x="4" y="11"/>
                  </a:lnTo>
                  <a:lnTo>
                    <a:pt x="3" y="7"/>
                  </a:lnTo>
                  <a:lnTo>
                    <a:pt x="2" y="5"/>
                  </a:lnTo>
                  <a:lnTo>
                    <a:pt x="1" y="3"/>
                  </a:lnTo>
                  <a:lnTo>
                    <a:pt x="0" y="1"/>
                  </a:lnTo>
                  <a:lnTo>
                    <a:pt x="0" y="0"/>
                  </a:lnTo>
                  <a:lnTo>
                    <a:pt x="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12" name="Freeform 146"/>
            <p:cNvSpPr>
              <a:spLocks/>
            </p:cNvSpPr>
            <p:nvPr/>
          </p:nvSpPr>
          <p:spPr bwMode="auto">
            <a:xfrm flipH="1">
              <a:off x="2196" y="2234"/>
              <a:ext cx="8" cy="5"/>
            </a:xfrm>
            <a:custGeom>
              <a:avLst/>
              <a:gdLst>
                <a:gd name="T0" fmla="*/ 0 w 16"/>
                <a:gd name="T1" fmla="*/ 0 h 10"/>
                <a:gd name="T2" fmla="*/ 1 w 16"/>
                <a:gd name="T3" fmla="*/ 0 h 10"/>
                <a:gd name="T4" fmla="*/ 1 w 16"/>
                <a:gd name="T5" fmla="*/ 1 h 10"/>
                <a:gd name="T6" fmla="*/ 1 w 16"/>
                <a:gd name="T7" fmla="*/ 1 h 10"/>
                <a:gd name="T8" fmla="*/ 1 w 16"/>
                <a:gd name="T9" fmla="*/ 1 h 10"/>
                <a:gd name="T10" fmla="*/ 1 w 16"/>
                <a:gd name="T11" fmla="*/ 1 h 10"/>
                <a:gd name="T12" fmla="*/ 1 w 16"/>
                <a:gd name="T13" fmla="*/ 1 h 10"/>
                <a:gd name="T14" fmla="*/ 1 w 16"/>
                <a:gd name="T15" fmla="*/ 1 h 10"/>
                <a:gd name="T16" fmla="*/ 1 w 16"/>
                <a:gd name="T17" fmla="*/ 1 h 10"/>
                <a:gd name="T18" fmla="*/ 1 w 16"/>
                <a:gd name="T19" fmla="*/ 1 h 10"/>
                <a:gd name="T20" fmla="*/ 1 w 16"/>
                <a:gd name="T21" fmla="*/ 1 h 10"/>
                <a:gd name="T22" fmla="*/ 1 w 16"/>
                <a:gd name="T23" fmla="*/ 1 h 10"/>
                <a:gd name="T24" fmla="*/ 1 w 16"/>
                <a:gd name="T25" fmla="*/ 1 h 10"/>
                <a:gd name="T26" fmla="*/ 1 w 16"/>
                <a:gd name="T27" fmla="*/ 1 h 10"/>
                <a:gd name="T28" fmla="*/ 1 w 16"/>
                <a:gd name="T29" fmla="*/ 1 h 10"/>
                <a:gd name="T30" fmla="*/ 1 w 16"/>
                <a:gd name="T31" fmla="*/ 1 h 10"/>
                <a:gd name="T32" fmla="*/ 1 w 16"/>
                <a:gd name="T33" fmla="*/ 1 h 10"/>
                <a:gd name="T34" fmla="*/ 1 w 16"/>
                <a:gd name="T35" fmla="*/ 1 h 10"/>
                <a:gd name="T36" fmla="*/ 1 w 16"/>
                <a:gd name="T37" fmla="*/ 1 h 10"/>
                <a:gd name="T38" fmla="*/ 1 w 16"/>
                <a:gd name="T39" fmla="*/ 1 h 10"/>
                <a:gd name="T40" fmla="*/ 1 w 16"/>
                <a:gd name="T41" fmla="*/ 1 h 10"/>
                <a:gd name="T42" fmla="*/ 1 w 16"/>
                <a:gd name="T43" fmla="*/ 1 h 10"/>
                <a:gd name="T44" fmla="*/ 1 w 16"/>
                <a:gd name="T45" fmla="*/ 1 h 10"/>
                <a:gd name="T46" fmla="*/ 1 w 16"/>
                <a:gd name="T47" fmla="*/ 1 h 10"/>
                <a:gd name="T48" fmla="*/ 0 w 16"/>
                <a:gd name="T49" fmla="*/ 1 h 10"/>
                <a:gd name="T50" fmla="*/ 0 w 16"/>
                <a:gd name="T51" fmla="*/ 1 h 10"/>
                <a:gd name="T52" fmla="*/ 0 w 16"/>
                <a:gd name="T53" fmla="*/ 1 h 10"/>
                <a:gd name="T54" fmla="*/ 0 w 16"/>
                <a:gd name="T55" fmla="*/ 1 h 10"/>
                <a:gd name="T56" fmla="*/ 0 w 16"/>
                <a:gd name="T57" fmla="*/ 0 h 1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6"/>
                <a:gd name="T88" fmla="*/ 0 h 10"/>
                <a:gd name="T89" fmla="*/ 16 w 16"/>
                <a:gd name="T90" fmla="*/ 10 h 1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6" h="10">
                  <a:moveTo>
                    <a:pt x="0" y="0"/>
                  </a:moveTo>
                  <a:lnTo>
                    <a:pt x="1" y="0"/>
                  </a:lnTo>
                  <a:lnTo>
                    <a:pt x="3" y="1"/>
                  </a:lnTo>
                  <a:lnTo>
                    <a:pt x="4" y="4"/>
                  </a:lnTo>
                  <a:lnTo>
                    <a:pt x="6" y="5"/>
                  </a:lnTo>
                  <a:lnTo>
                    <a:pt x="7" y="6"/>
                  </a:lnTo>
                  <a:lnTo>
                    <a:pt x="9" y="8"/>
                  </a:lnTo>
                  <a:lnTo>
                    <a:pt x="11" y="8"/>
                  </a:lnTo>
                  <a:lnTo>
                    <a:pt x="13" y="8"/>
                  </a:lnTo>
                  <a:lnTo>
                    <a:pt x="15" y="7"/>
                  </a:lnTo>
                  <a:lnTo>
                    <a:pt x="16" y="7"/>
                  </a:lnTo>
                  <a:lnTo>
                    <a:pt x="16" y="8"/>
                  </a:lnTo>
                  <a:lnTo>
                    <a:pt x="15" y="9"/>
                  </a:lnTo>
                  <a:lnTo>
                    <a:pt x="14" y="10"/>
                  </a:lnTo>
                  <a:lnTo>
                    <a:pt x="13" y="10"/>
                  </a:lnTo>
                  <a:lnTo>
                    <a:pt x="10" y="10"/>
                  </a:lnTo>
                  <a:lnTo>
                    <a:pt x="9" y="9"/>
                  </a:lnTo>
                  <a:lnTo>
                    <a:pt x="7" y="8"/>
                  </a:lnTo>
                  <a:lnTo>
                    <a:pt x="6" y="6"/>
                  </a:lnTo>
                  <a:lnTo>
                    <a:pt x="4" y="5"/>
                  </a:lnTo>
                  <a:lnTo>
                    <a:pt x="3" y="4"/>
                  </a:lnTo>
                  <a:lnTo>
                    <a:pt x="2" y="2"/>
                  </a:lnTo>
                  <a:lnTo>
                    <a:pt x="1" y="2"/>
                  </a:lnTo>
                  <a:lnTo>
                    <a:pt x="0" y="2"/>
                  </a:lnTo>
                  <a:lnTo>
                    <a:pt x="0" y="1"/>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13" name="Freeform 147"/>
            <p:cNvSpPr>
              <a:spLocks/>
            </p:cNvSpPr>
            <p:nvPr/>
          </p:nvSpPr>
          <p:spPr bwMode="auto">
            <a:xfrm flipH="1">
              <a:off x="2198" y="2214"/>
              <a:ext cx="11" cy="10"/>
            </a:xfrm>
            <a:custGeom>
              <a:avLst/>
              <a:gdLst>
                <a:gd name="T0" fmla="*/ 0 w 23"/>
                <a:gd name="T1" fmla="*/ 1 h 20"/>
                <a:gd name="T2" fmla="*/ 0 w 23"/>
                <a:gd name="T3" fmla="*/ 1 h 20"/>
                <a:gd name="T4" fmla="*/ 0 w 23"/>
                <a:gd name="T5" fmla="*/ 1 h 20"/>
                <a:gd name="T6" fmla="*/ 0 w 23"/>
                <a:gd name="T7" fmla="*/ 1 h 20"/>
                <a:gd name="T8" fmla="*/ 0 w 23"/>
                <a:gd name="T9" fmla="*/ 1 h 20"/>
                <a:gd name="T10" fmla="*/ 0 w 23"/>
                <a:gd name="T11" fmla="*/ 1 h 20"/>
                <a:gd name="T12" fmla="*/ 0 w 23"/>
                <a:gd name="T13" fmla="*/ 1 h 20"/>
                <a:gd name="T14" fmla="*/ 0 w 23"/>
                <a:gd name="T15" fmla="*/ 1 h 20"/>
                <a:gd name="T16" fmla="*/ 0 w 23"/>
                <a:gd name="T17" fmla="*/ 1 h 20"/>
                <a:gd name="T18" fmla="*/ 0 w 23"/>
                <a:gd name="T19" fmla="*/ 0 h 20"/>
                <a:gd name="T20" fmla="*/ 0 w 23"/>
                <a:gd name="T21" fmla="*/ 0 h 20"/>
                <a:gd name="T22" fmla="*/ 0 w 23"/>
                <a:gd name="T23" fmla="*/ 1 h 20"/>
                <a:gd name="T24" fmla="*/ 0 w 23"/>
                <a:gd name="T25" fmla="*/ 1 h 20"/>
                <a:gd name="T26" fmla="*/ 0 w 23"/>
                <a:gd name="T27" fmla="*/ 1 h 20"/>
                <a:gd name="T28" fmla="*/ 0 w 23"/>
                <a:gd name="T29" fmla="*/ 1 h 20"/>
                <a:gd name="T30" fmla="*/ 0 w 23"/>
                <a:gd name="T31" fmla="*/ 1 h 20"/>
                <a:gd name="T32" fmla="*/ 0 w 23"/>
                <a:gd name="T33" fmla="*/ 1 h 20"/>
                <a:gd name="T34" fmla="*/ 0 w 23"/>
                <a:gd name="T35" fmla="*/ 1 h 20"/>
                <a:gd name="T36" fmla="*/ 0 w 23"/>
                <a:gd name="T37" fmla="*/ 1 h 20"/>
                <a:gd name="T38" fmla="*/ 0 w 23"/>
                <a:gd name="T39" fmla="*/ 1 h 20"/>
                <a:gd name="T40" fmla="*/ 0 w 23"/>
                <a:gd name="T41" fmla="*/ 1 h 20"/>
                <a:gd name="T42" fmla="*/ 0 w 23"/>
                <a:gd name="T43" fmla="*/ 1 h 20"/>
                <a:gd name="T44" fmla="*/ 0 w 23"/>
                <a:gd name="T45" fmla="*/ 1 h 20"/>
                <a:gd name="T46" fmla="*/ 0 w 23"/>
                <a:gd name="T47" fmla="*/ 1 h 20"/>
                <a:gd name="T48" fmla="*/ 0 w 23"/>
                <a:gd name="T49" fmla="*/ 1 h 20"/>
                <a:gd name="T50" fmla="*/ 0 w 23"/>
                <a:gd name="T51" fmla="*/ 1 h 20"/>
                <a:gd name="T52" fmla="*/ 0 w 23"/>
                <a:gd name="T53" fmla="*/ 1 h 20"/>
                <a:gd name="T54" fmla="*/ 0 w 23"/>
                <a:gd name="T55" fmla="*/ 1 h 20"/>
                <a:gd name="T56" fmla="*/ 0 w 23"/>
                <a:gd name="T57" fmla="*/ 1 h 2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3"/>
                <a:gd name="T88" fmla="*/ 0 h 20"/>
                <a:gd name="T89" fmla="*/ 23 w 23"/>
                <a:gd name="T90" fmla="*/ 20 h 20"/>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3" h="20">
                  <a:moveTo>
                    <a:pt x="23" y="16"/>
                  </a:moveTo>
                  <a:lnTo>
                    <a:pt x="21" y="13"/>
                  </a:lnTo>
                  <a:lnTo>
                    <a:pt x="20" y="9"/>
                  </a:lnTo>
                  <a:lnTo>
                    <a:pt x="16" y="7"/>
                  </a:lnTo>
                  <a:lnTo>
                    <a:pt x="12" y="6"/>
                  </a:lnTo>
                  <a:lnTo>
                    <a:pt x="10" y="5"/>
                  </a:lnTo>
                  <a:lnTo>
                    <a:pt x="6" y="3"/>
                  </a:lnTo>
                  <a:lnTo>
                    <a:pt x="4" y="1"/>
                  </a:lnTo>
                  <a:lnTo>
                    <a:pt x="3" y="1"/>
                  </a:lnTo>
                  <a:lnTo>
                    <a:pt x="1" y="0"/>
                  </a:lnTo>
                  <a:lnTo>
                    <a:pt x="0" y="0"/>
                  </a:lnTo>
                  <a:lnTo>
                    <a:pt x="0" y="1"/>
                  </a:lnTo>
                  <a:lnTo>
                    <a:pt x="1" y="2"/>
                  </a:lnTo>
                  <a:lnTo>
                    <a:pt x="4" y="5"/>
                  </a:lnTo>
                  <a:lnTo>
                    <a:pt x="6" y="6"/>
                  </a:lnTo>
                  <a:lnTo>
                    <a:pt x="8" y="8"/>
                  </a:lnTo>
                  <a:lnTo>
                    <a:pt x="10" y="9"/>
                  </a:lnTo>
                  <a:lnTo>
                    <a:pt x="11" y="10"/>
                  </a:lnTo>
                  <a:lnTo>
                    <a:pt x="12" y="13"/>
                  </a:lnTo>
                  <a:lnTo>
                    <a:pt x="13" y="14"/>
                  </a:lnTo>
                  <a:lnTo>
                    <a:pt x="15" y="15"/>
                  </a:lnTo>
                  <a:lnTo>
                    <a:pt x="16" y="15"/>
                  </a:lnTo>
                  <a:lnTo>
                    <a:pt x="19" y="16"/>
                  </a:lnTo>
                  <a:lnTo>
                    <a:pt x="20" y="17"/>
                  </a:lnTo>
                  <a:lnTo>
                    <a:pt x="21" y="18"/>
                  </a:lnTo>
                  <a:lnTo>
                    <a:pt x="22" y="20"/>
                  </a:lnTo>
                  <a:lnTo>
                    <a:pt x="23" y="20"/>
                  </a:lnTo>
                  <a:lnTo>
                    <a:pt x="23" y="18"/>
                  </a:lnTo>
                  <a:lnTo>
                    <a:pt x="23" y="1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14" name="Freeform 148"/>
            <p:cNvSpPr>
              <a:spLocks/>
            </p:cNvSpPr>
            <p:nvPr/>
          </p:nvSpPr>
          <p:spPr bwMode="auto">
            <a:xfrm flipH="1">
              <a:off x="2183" y="2227"/>
              <a:ext cx="8" cy="5"/>
            </a:xfrm>
            <a:custGeom>
              <a:avLst/>
              <a:gdLst>
                <a:gd name="T0" fmla="*/ 1 w 15"/>
                <a:gd name="T1" fmla="*/ 0 h 11"/>
                <a:gd name="T2" fmla="*/ 1 w 15"/>
                <a:gd name="T3" fmla="*/ 0 h 11"/>
                <a:gd name="T4" fmla="*/ 1 w 15"/>
                <a:gd name="T5" fmla="*/ 0 h 11"/>
                <a:gd name="T6" fmla="*/ 1 w 15"/>
                <a:gd name="T7" fmla="*/ 0 h 11"/>
                <a:gd name="T8" fmla="*/ 1 w 15"/>
                <a:gd name="T9" fmla="*/ 0 h 11"/>
                <a:gd name="T10" fmla="*/ 1 w 15"/>
                <a:gd name="T11" fmla="*/ 0 h 11"/>
                <a:gd name="T12" fmla="*/ 1 w 15"/>
                <a:gd name="T13" fmla="*/ 0 h 11"/>
                <a:gd name="T14" fmla="*/ 1 w 15"/>
                <a:gd name="T15" fmla="*/ 0 h 11"/>
                <a:gd name="T16" fmla="*/ 1 w 15"/>
                <a:gd name="T17" fmla="*/ 0 h 11"/>
                <a:gd name="T18" fmla="*/ 1 w 15"/>
                <a:gd name="T19" fmla="*/ 0 h 11"/>
                <a:gd name="T20" fmla="*/ 1 w 15"/>
                <a:gd name="T21" fmla="*/ 0 h 11"/>
                <a:gd name="T22" fmla="*/ 1 w 15"/>
                <a:gd name="T23" fmla="*/ 0 h 11"/>
                <a:gd name="T24" fmla="*/ 1 w 15"/>
                <a:gd name="T25" fmla="*/ 0 h 11"/>
                <a:gd name="T26" fmla="*/ 1 w 15"/>
                <a:gd name="T27" fmla="*/ 0 h 11"/>
                <a:gd name="T28" fmla="*/ 1 w 15"/>
                <a:gd name="T29" fmla="*/ 0 h 11"/>
                <a:gd name="T30" fmla="*/ 1 w 15"/>
                <a:gd name="T31" fmla="*/ 0 h 11"/>
                <a:gd name="T32" fmla="*/ 1 w 15"/>
                <a:gd name="T33" fmla="*/ 0 h 11"/>
                <a:gd name="T34" fmla="*/ 0 w 15"/>
                <a:gd name="T35" fmla="*/ 0 h 11"/>
                <a:gd name="T36" fmla="*/ 0 w 15"/>
                <a:gd name="T37" fmla="*/ 0 h 11"/>
                <a:gd name="T38" fmla="*/ 0 w 15"/>
                <a:gd name="T39" fmla="*/ 0 h 11"/>
                <a:gd name="T40" fmla="*/ 1 w 15"/>
                <a:gd name="T41" fmla="*/ 0 h 11"/>
                <a:gd name="T42" fmla="*/ 1 w 15"/>
                <a:gd name="T43" fmla="*/ 0 h 11"/>
                <a:gd name="T44" fmla="*/ 1 w 15"/>
                <a:gd name="T45" fmla="*/ 0 h 11"/>
                <a:gd name="T46" fmla="*/ 1 w 15"/>
                <a:gd name="T47" fmla="*/ 0 h 11"/>
                <a:gd name="T48" fmla="*/ 1 w 15"/>
                <a:gd name="T49" fmla="*/ 0 h 1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5"/>
                <a:gd name="T76" fmla="*/ 0 h 11"/>
                <a:gd name="T77" fmla="*/ 15 w 15"/>
                <a:gd name="T78" fmla="*/ 11 h 1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5" h="11">
                  <a:moveTo>
                    <a:pt x="12" y="5"/>
                  </a:moveTo>
                  <a:lnTo>
                    <a:pt x="13" y="6"/>
                  </a:lnTo>
                  <a:lnTo>
                    <a:pt x="14" y="7"/>
                  </a:lnTo>
                  <a:lnTo>
                    <a:pt x="15" y="7"/>
                  </a:lnTo>
                  <a:lnTo>
                    <a:pt x="14" y="8"/>
                  </a:lnTo>
                  <a:lnTo>
                    <a:pt x="13" y="8"/>
                  </a:lnTo>
                  <a:lnTo>
                    <a:pt x="12" y="10"/>
                  </a:lnTo>
                  <a:lnTo>
                    <a:pt x="12" y="11"/>
                  </a:lnTo>
                  <a:lnTo>
                    <a:pt x="11" y="10"/>
                  </a:lnTo>
                  <a:lnTo>
                    <a:pt x="9" y="8"/>
                  </a:lnTo>
                  <a:lnTo>
                    <a:pt x="8" y="8"/>
                  </a:lnTo>
                  <a:lnTo>
                    <a:pt x="7" y="8"/>
                  </a:lnTo>
                  <a:lnTo>
                    <a:pt x="6" y="8"/>
                  </a:lnTo>
                  <a:lnTo>
                    <a:pt x="4" y="7"/>
                  </a:lnTo>
                  <a:lnTo>
                    <a:pt x="2" y="6"/>
                  </a:lnTo>
                  <a:lnTo>
                    <a:pt x="1" y="5"/>
                  </a:lnTo>
                  <a:lnTo>
                    <a:pt x="0" y="4"/>
                  </a:lnTo>
                  <a:lnTo>
                    <a:pt x="0" y="3"/>
                  </a:lnTo>
                  <a:lnTo>
                    <a:pt x="0" y="0"/>
                  </a:lnTo>
                  <a:lnTo>
                    <a:pt x="2" y="0"/>
                  </a:lnTo>
                  <a:lnTo>
                    <a:pt x="6" y="0"/>
                  </a:lnTo>
                  <a:lnTo>
                    <a:pt x="8" y="2"/>
                  </a:lnTo>
                  <a:lnTo>
                    <a:pt x="9" y="4"/>
                  </a:lnTo>
                  <a:lnTo>
                    <a:pt x="12" y="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15" name="Freeform 149"/>
            <p:cNvSpPr>
              <a:spLocks/>
            </p:cNvSpPr>
            <p:nvPr/>
          </p:nvSpPr>
          <p:spPr bwMode="auto">
            <a:xfrm flipH="1">
              <a:off x="2178" y="2222"/>
              <a:ext cx="8" cy="5"/>
            </a:xfrm>
            <a:custGeom>
              <a:avLst/>
              <a:gdLst>
                <a:gd name="T0" fmla="*/ 1 w 16"/>
                <a:gd name="T1" fmla="*/ 1 h 10"/>
                <a:gd name="T2" fmla="*/ 1 w 16"/>
                <a:gd name="T3" fmla="*/ 0 h 10"/>
                <a:gd name="T4" fmla="*/ 1 w 16"/>
                <a:gd name="T5" fmla="*/ 1 h 10"/>
                <a:gd name="T6" fmla="*/ 1 w 16"/>
                <a:gd name="T7" fmla="*/ 1 h 10"/>
                <a:gd name="T8" fmla="*/ 1 w 16"/>
                <a:gd name="T9" fmla="*/ 1 h 10"/>
                <a:gd name="T10" fmla="*/ 1 w 16"/>
                <a:gd name="T11" fmla="*/ 1 h 10"/>
                <a:gd name="T12" fmla="*/ 1 w 16"/>
                <a:gd name="T13" fmla="*/ 1 h 10"/>
                <a:gd name="T14" fmla="*/ 1 w 16"/>
                <a:gd name="T15" fmla="*/ 1 h 10"/>
                <a:gd name="T16" fmla="*/ 1 w 16"/>
                <a:gd name="T17" fmla="*/ 1 h 10"/>
                <a:gd name="T18" fmla="*/ 1 w 16"/>
                <a:gd name="T19" fmla="*/ 1 h 10"/>
                <a:gd name="T20" fmla="*/ 1 w 16"/>
                <a:gd name="T21" fmla="*/ 1 h 10"/>
                <a:gd name="T22" fmla="*/ 1 w 16"/>
                <a:gd name="T23" fmla="*/ 1 h 10"/>
                <a:gd name="T24" fmla="*/ 1 w 16"/>
                <a:gd name="T25" fmla="*/ 1 h 10"/>
                <a:gd name="T26" fmla="*/ 1 w 16"/>
                <a:gd name="T27" fmla="*/ 1 h 10"/>
                <a:gd name="T28" fmla="*/ 1 w 16"/>
                <a:gd name="T29" fmla="*/ 1 h 10"/>
                <a:gd name="T30" fmla="*/ 1 w 16"/>
                <a:gd name="T31" fmla="*/ 1 h 10"/>
                <a:gd name="T32" fmla="*/ 1 w 16"/>
                <a:gd name="T33" fmla="*/ 1 h 10"/>
                <a:gd name="T34" fmla="*/ 1 w 16"/>
                <a:gd name="T35" fmla="*/ 1 h 10"/>
                <a:gd name="T36" fmla="*/ 0 w 16"/>
                <a:gd name="T37" fmla="*/ 1 h 10"/>
                <a:gd name="T38" fmla="*/ 0 w 16"/>
                <a:gd name="T39" fmla="*/ 1 h 10"/>
                <a:gd name="T40" fmla="*/ 1 w 16"/>
                <a:gd name="T41" fmla="*/ 1 h 1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6"/>
                <a:gd name="T64" fmla="*/ 0 h 10"/>
                <a:gd name="T65" fmla="*/ 16 w 16"/>
                <a:gd name="T66" fmla="*/ 10 h 10"/>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6" h="10">
                  <a:moveTo>
                    <a:pt x="1" y="1"/>
                  </a:moveTo>
                  <a:lnTo>
                    <a:pt x="5" y="0"/>
                  </a:lnTo>
                  <a:lnTo>
                    <a:pt x="10" y="1"/>
                  </a:lnTo>
                  <a:lnTo>
                    <a:pt x="13" y="2"/>
                  </a:lnTo>
                  <a:lnTo>
                    <a:pt x="16" y="5"/>
                  </a:lnTo>
                  <a:lnTo>
                    <a:pt x="16" y="6"/>
                  </a:lnTo>
                  <a:lnTo>
                    <a:pt x="15" y="8"/>
                  </a:lnTo>
                  <a:lnTo>
                    <a:pt x="13" y="9"/>
                  </a:lnTo>
                  <a:lnTo>
                    <a:pt x="12" y="10"/>
                  </a:lnTo>
                  <a:lnTo>
                    <a:pt x="12" y="8"/>
                  </a:lnTo>
                  <a:lnTo>
                    <a:pt x="11" y="6"/>
                  </a:lnTo>
                  <a:lnTo>
                    <a:pt x="9" y="4"/>
                  </a:lnTo>
                  <a:lnTo>
                    <a:pt x="6" y="2"/>
                  </a:lnTo>
                  <a:lnTo>
                    <a:pt x="5" y="2"/>
                  </a:lnTo>
                  <a:lnTo>
                    <a:pt x="3" y="2"/>
                  </a:lnTo>
                  <a:lnTo>
                    <a:pt x="2" y="2"/>
                  </a:lnTo>
                  <a:lnTo>
                    <a:pt x="1" y="2"/>
                  </a:lnTo>
                  <a:lnTo>
                    <a:pt x="0" y="2"/>
                  </a:lnTo>
                  <a:lnTo>
                    <a:pt x="1"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16" name="Freeform 150"/>
            <p:cNvSpPr>
              <a:spLocks/>
            </p:cNvSpPr>
            <p:nvPr/>
          </p:nvSpPr>
          <p:spPr bwMode="auto">
            <a:xfrm flipH="1">
              <a:off x="2193" y="2209"/>
              <a:ext cx="15" cy="7"/>
            </a:xfrm>
            <a:custGeom>
              <a:avLst/>
              <a:gdLst>
                <a:gd name="T0" fmla="*/ 1 w 30"/>
                <a:gd name="T1" fmla="*/ 0 h 15"/>
                <a:gd name="T2" fmla="*/ 1 w 30"/>
                <a:gd name="T3" fmla="*/ 0 h 15"/>
                <a:gd name="T4" fmla="*/ 0 w 30"/>
                <a:gd name="T5" fmla="*/ 0 h 15"/>
                <a:gd name="T6" fmla="*/ 0 w 30"/>
                <a:gd name="T7" fmla="*/ 0 h 15"/>
                <a:gd name="T8" fmla="*/ 1 w 30"/>
                <a:gd name="T9" fmla="*/ 0 h 15"/>
                <a:gd name="T10" fmla="*/ 1 w 30"/>
                <a:gd name="T11" fmla="*/ 0 h 15"/>
                <a:gd name="T12" fmla="*/ 1 w 30"/>
                <a:gd name="T13" fmla="*/ 0 h 15"/>
                <a:gd name="T14" fmla="*/ 1 w 30"/>
                <a:gd name="T15" fmla="*/ 0 h 15"/>
                <a:gd name="T16" fmla="*/ 1 w 30"/>
                <a:gd name="T17" fmla="*/ 0 h 15"/>
                <a:gd name="T18" fmla="*/ 1 w 30"/>
                <a:gd name="T19" fmla="*/ 0 h 15"/>
                <a:gd name="T20" fmla="*/ 1 w 30"/>
                <a:gd name="T21" fmla="*/ 0 h 15"/>
                <a:gd name="T22" fmla="*/ 1 w 30"/>
                <a:gd name="T23" fmla="*/ 0 h 15"/>
                <a:gd name="T24" fmla="*/ 1 w 30"/>
                <a:gd name="T25" fmla="*/ 0 h 15"/>
                <a:gd name="T26" fmla="*/ 1 w 30"/>
                <a:gd name="T27" fmla="*/ 0 h 15"/>
                <a:gd name="T28" fmla="*/ 1 w 30"/>
                <a:gd name="T29" fmla="*/ 0 h 15"/>
                <a:gd name="T30" fmla="*/ 1 w 30"/>
                <a:gd name="T31" fmla="*/ 0 h 15"/>
                <a:gd name="T32" fmla="*/ 1 w 30"/>
                <a:gd name="T33" fmla="*/ 0 h 15"/>
                <a:gd name="T34" fmla="*/ 1 w 30"/>
                <a:gd name="T35" fmla="*/ 0 h 15"/>
                <a:gd name="T36" fmla="*/ 1 w 30"/>
                <a:gd name="T37" fmla="*/ 0 h 15"/>
                <a:gd name="T38" fmla="*/ 1 w 30"/>
                <a:gd name="T39" fmla="*/ 0 h 15"/>
                <a:gd name="T40" fmla="*/ 1 w 30"/>
                <a:gd name="T41" fmla="*/ 0 h 15"/>
                <a:gd name="T42" fmla="*/ 1 w 30"/>
                <a:gd name="T43" fmla="*/ 0 h 15"/>
                <a:gd name="T44" fmla="*/ 1 w 30"/>
                <a:gd name="T45" fmla="*/ 0 h 15"/>
                <a:gd name="T46" fmla="*/ 1 w 30"/>
                <a:gd name="T47" fmla="*/ 0 h 15"/>
                <a:gd name="T48" fmla="*/ 1 w 30"/>
                <a:gd name="T49" fmla="*/ 0 h 1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
                <a:gd name="T76" fmla="*/ 0 h 15"/>
                <a:gd name="T77" fmla="*/ 30 w 30"/>
                <a:gd name="T78" fmla="*/ 15 h 1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 h="15">
                  <a:moveTo>
                    <a:pt x="6" y="1"/>
                  </a:moveTo>
                  <a:lnTo>
                    <a:pt x="2" y="1"/>
                  </a:lnTo>
                  <a:lnTo>
                    <a:pt x="0" y="1"/>
                  </a:lnTo>
                  <a:lnTo>
                    <a:pt x="1" y="0"/>
                  </a:lnTo>
                  <a:lnTo>
                    <a:pt x="3" y="0"/>
                  </a:lnTo>
                  <a:lnTo>
                    <a:pt x="8" y="0"/>
                  </a:lnTo>
                  <a:lnTo>
                    <a:pt x="12" y="0"/>
                  </a:lnTo>
                  <a:lnTo>
                    <a:pt x="15" y="0"/>
                  </a:lnTo>
                  <a:lnTo>
                    <a:pt x="18" y="1"/>
                  </a:lnTo>
                  <a:lnTo>
                    <a:pt x="23" y="3"/>
                  </a:lnTo>
                  <a:lnTo>
                    <a:pt x="27" y="7"/>
                  </a:lnTo>
                  <a:lnTo>
                    <a:pt x="30" y="10"/>
                  </a:lnTo>
                  <a:lnTo>
                    <a:pt x="30" y="11"/>
                  </a:lnTo>
                  <a:lnTo>
                    <a:pt x="30" y="13"/>
                  </a:lnTo>
                  <a:lnTo>
                    <a:pt x="30" y="15"/>
                  </a:lnTo>
                  <a:lnTo>
                    <a:pt x="29" y="15"/>
                  </a:lnTo>
                  <a:lnTo>
                    <a:pt x="27" y="13"/>
                  </a:lnTo>
                  <a:lnTo>
                    <a:pt x="27" y="12"/>
                  </a:lnTo>
                  <a:lnTo>
                    <a:pt x="26" y="11"/>
                  </a:lnTo>
                  <a:lnTo>
                    <a:pt x="24" y="8"/>
                  </a:lnTo>
                  <a:lnTo>
                    <a:pt x="19" y="4"/>
                  </a:lnTo>
                  <a:lnTo>
                    <a:pt x="12" y="2"/>
                  </a:lnTo>
                  <a:lnTo>
                    <a:pt x="6" y="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17" name="Freeform 151"/>
            <p:cNvSpPr>
              <a:spLocks/>
            </p:cNvSpPr>
            <p:nvPr/>
          </p:nvSpPr>
          <p:spPr bwMode="auto">
            <a:xfrm flipH="1">
              <a:off x="2159" y="2160"/>
              <a:ext cx="111" cy="70"/>
            </a:xfrm>
            <a:custGeom>
              <a:avLst/>
              <a:gdLst>
                <a:gd name="T0" fmla="*/ 0 w 223"/>
                <a:gd name="T1" fmla="*/ 1 h 139"/>
                <a:gd name="T2" fmla="*/ 0 w 223"/>
                <a:gd name="T3" fmla="*/ 1 h 139"/>
                <a:gd name="T4" fmla="*/ 0 w 223"/>
                <a:gd name="T5" fmla="*/ 1 h 139"/>
                <a:gd name="T6" fmla="*/ 0 w 223"/>
                <a:gd name="T7" fmla="*/ 1 h 139"/>
                <a:gd name="T8" fmla="*/ 0 w 223"/>
                <a:gd name="T9" fmla="*/ 1 h 139"/>
                <a:gd name="T10" fmla="*/ 0 w 223"/>
                <a:gd name="T11" fmla="*/ 1 h 139"/>
                <a:gd name="T12" fmla="*/ 0 w 223"/>
                <a:gd name="T13" fmla="*/ 1 h 139"/>
                <a:gd name="T14" fmla="*/ 0 w 223"/>
                <a:gd name="T15" fmla="*/ 0 h 139"/>
                <a:gd name="T16" fmla="*/ 0 w 223"/>
                <a:gd name="T17" fmla="*/ 1 h 139"/>
                <a:gd name="T18" fmla="*/ 0 w 223"/>
                <a:gd name="T19" fmla="*/ 1 h 139"/>
                <a:gd name="T20" fmla="*/ 0 w 223"/>
                <a:gd name="T21" fmla="*/ 1 h 139"/>
                <a:gd name="T22" fmla="*/ 0 w 223"/>
                <a:gd name="T23" fmla="*/ 1 h 139"/>
                <a:gd name="T24" fmla="*/ 0 w 223"/>
                <a:gd name="T25" fmla="*/ 1 h 139"/>
                <a:gd name="T26" fmla="*/ 0 w 223"/>
                <a:gd name="T27" fmla="*/ 1 h 139"/>
                <a:gd name="T28" fmla="*/ 0 w 223"/>
                <a:gd name="T29" fmla="*/ 1 h 139"/>
                <a:gd name="T30" fmla="*/ 0 w 223"/>
                <a:gd name="T31" fmla="*/ 1 h 139"/>
                <a:gd name="T32" fmla="*/ 0 w 223"/>
                <a:gd name="T33" fmla="*/ 1 h 139"/>
                <a:gd name="T34" fmla="*/ 0 w 223"/>
                <a:gd name="T35" fmla="*/ 1 h 139"/>
                <a:gd name="T36" fmla="*/ 0 w 223"/>
                <a:gd name="T37" fmla="*/ 1 h 139"/>
                <a:gd name="T38" fmla="*/ 0 w 223"/>
                <a:gd name="T39" fmla="*/ 1 h 139"/>
                <a:gd name="T40" fmla="*/ 0 w 223"/>
                <a:gd name="T41" fmla="*/ 1 h 139"/>
                <a:gd name="T42" fmla="*/ 0 w 223"/>
                <a:gd name="T43" fmla="*/ 1 h 139"/>
                <a:gd name="T44" fmla="*/ 0 w 223"/>
                <a:gd name="T45" fmla="*/ 1 h 139"/>
                <a:gd name="T46" fmla="*/ 0 w 223"/>
                <a:gd name="T47" fmla="*/ 1 h 139"/>
                <a:gd name="T48" fmla="*/ 0 w 223"/>
                <a:gd name="T49" fmla="*/ 1 h 139"/>
                <a:gd name="T50" fmla="*/ 0 w 223"/>
                <a:gd name="T51" fmla="*/ 1 h 139"/>
                <a:gd name="T52" fmla="*/ 0 w 223"/>
                <a:gd name="T53" fmla="*/ 1 h 139"/>
                <a:gd name="T54" fmla="*/ 0 w 223"/>
                <a:gd name="T55" fmla="*/ 1 h 139"/>
                <a:gd name="T56" fmla="*/ 0 w 223"/>
                <a:gd name="T57" fmla="*/ 1 h 139"/>
                <a:gd name="T58" fmla="*/ 0 w 223"/>
                <a:gd name="T59" fmla="*/ 1 h 139"/>
                <a:gd name="T60" fmla="*/ 0 w 223"/>
                <a:gd name="T61" fmla="*/ 1 h 139"/>
                <a:gd name="T62" fmla="*/ 0 w 223"/>
                <a:gd name="T63" fmla="*/ 1 h 139"/>
                <a:gd name="T64" fmla="*/ 0 w 223"/>
                <a:gd name="T65" fmla="*/ 1 h 139"/>
                <a:gd name="T66" fmla="*/ 0 w 223"/>
                <a:gd name="T67" fmla="*/ 1 h 139"/>
                <a:gd name="T68" fmla="*/ 0 w 223"/>
                <a:gd name="T69" fmla="*/ 1 h 139"/>
                <a:gd name="T70" fmla="*/ 0 w 223"/>
                <a:gd name="T71" fmla="*/ 1 h 139"/>
                <a:gd name="T72" fmla="*/ 0 w 223"/>
                <a:gd name="T73" fmla="*/ 1 h 139"/>
                <a:gd name="T74" fmla="*/ 0 w 223"/>
                <a:gd name="T75" fmla="*/ 1 h 139"/>
                <a:gd name="T76" fmla="*/ 0 w 223"/>
                <a:gd name="T77" fmla="*/ 1 h 139"/>
                <a:gd name="T78" fmla="*/ 0 w 223"/>
                <a:gd name="T79" fmla="*/ 1 h 139"/>
                <a:gd name="T80" fmla="*/ 0 w 223"/>
                <a:gd name="T81" fmla="*/ 1 h 139"/>
                <a:gd name="T82" fmla="*/ 0 w 223"/>
                <a:gd name="T83" fmla="*/ 1 h 139"/>
                <a:gd name="T84" fmla="*/ 0 w 223"/>
                <a:gd name="T85" fmla="*/ 1 h 139"/>
                <a:gd name="T86" fmla="*/ 0 w 223"/>
                <a:gd name="T87" fmla="*/ 1 h 139"/>
                <a:gd name="T88" fmla="*/ 0 w 223"/>
                <a:gd name="T89" fmla="*/ 1 h 139"/>
                <a:gd name="T90" fmla="*/ 0 w 223"/>
                <a:gd name="T91" fmla="*/ 1 h 139"/>
                <a:gd name="T92" fmla="*/ 0 w 223"/>
                <a:gd name="T93" fmla="*/ 1 h 139"/>
                <a:gd name="T94" fmla="*/ 0 w 223"/>
                <a:gd name="T95" fmla="*/ 1 h 139"/>
                <a:gd name="T96" fmla="*/ 0 w 223"/>
                <a:gd name="T97" fmla="*/ 1 h 139"/>
                <a:gd name="T98" fmla="*/ 0 w 223"/>
                <a:gd name="T99" fmla="*/ 1 h 139"/>
                <a:gd name="T100" fmla="*/ 0 w 223"/>
                <a:gd name="T101" fmla="*/ 1 h 139"/>
                <a:gd name="T102" fmla="*/ 0 w 223"/>
                <a:gd name="T103" fmla="*/ 1 h 139"/>
                <a:gd name="T104" fmla="*/ 0 w 223"/>
                <a:gd name="T105" fmla="*/ 1 h 139"/>
                <a:gd name="T106" fmla="*/ 0 w 223"/>
                <a:gd name="T107" fmla="*/ 1 h 139"/>
                <a:gd name="T108" fmla="*/ 0 w 223"/>
                <a:gd name="T109" fmla="*/ 1 h 139"/>
                <a:gd name="T110" fmla="*/ 0 w 223"/>
                <a:gd name="T111" fmla="*/ 1 h 13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223"/>
                <a:gd name="T169" fmla="*/ 0 h 139"/>
                <a:gd name="T170" fmla="*/ 223 w 223"/>
                <a:gd name="T171" fmla="*/ 139 h 13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223" h="139">
                  <a:moveTo>
                    <a:pt x="40" y="76"/>
                  </a:moveTo>
                  <a:lnTo>
                    <a:pt x="45" y="68"/>
                  </a:lnTo>
                  <a:lnTo>
                    <a:pt x="51" y="60"/>
                  </a:lnTo>
                  <a:lnTo>
                    <a:pt x="58" y="52"/>
                  </a:lnTo>
                  <a:lnTo>
                    <a:pt x="66" y="45"/>
                  </a:lnTo>
                  <a:lnTo>
                    <a:pt x="73" y="38"/>
                  </a:lnTo>
                  <a:lnTo>
                    <a:pt x="80" y="32"/>
                  </a:lnTo>
                  <a:lnTo>
                    <a:pt x="86" y="28"/>
                  </a:lnTo>
                  <a:lnTo>
                    <a:pt x="91" y="24"/>
                  </a:lnTo>
                  <a:lnTo>
                    <a:pt x="97" y="21"/>
                  </a:lnTo>
                  <a:lnTo>
                    <a:pt x="103" y="16"/>
                  </a:lnTo>
                  <a:lnTo>
                    <a:pt x="110" y="11"/>
                  </a:lnTo>
                  <a:lnTo>
                    <a:pt x="117" y="7"/>
                  </a:lnTo>
                  <a:lnTo>
                    <a:pt x="124" y="2"/>
                  </a:lnTo>
                  <a:lnTo>
                    <a:pt x="132" y="0"/>
                  </a:lnTo>
                  <a:lnTo>
                    <a:pt x="140" y="0"/>
                  </a:lnTo>
                  <a:lnTo>
                    <a:pt x="148" y="1"/>
                  </a:lnTo>
                  <a:lnTo>
                    <a:pt x="156" y="5"/>
                  </a:lnTo>
                  <a:lnTo>
                    <a:pt x="165" y="9"/>
                  </a:lnTo>
                  <a:lnTo>
                    <a:pt x="174" y="14"/>
                  </a:lnTo>
                  <a:lnTo>
                    <a:pt x="184" y="19"/>
                  </a:lnTo>
                  <a:lnTo>
                    <a:pt x="192" y="25"/>
                  </a:lnTo>
                  <a:lnTo>
                    <a:pt x="200" y="33"/>
                  </a:lnTo>
                  <a:lnTo>
                    <a:pt x="207" y="41"/>
                  </a:lnTo>
                  <a:lnTo>
                    <a:pt x="212" y="51"/>
                  </a:lnTo>
                  <a:lnTo>
                    <a:pt x="217" y="60"/>
                  </a:lnTo>
                  <a:lnTo>
                    <a:pt x="220" y="67"/>
                  </a:lnTo>
                  <a:lnTo>
                    <a:pt x="223" y="72"/>
                  </a:lnTo>
                  <a:lnTo>
                    <a:pt x="222" y="78"/>
                  </a:lnTo>
                  <a:lnTo>
                    <a:pt x="220" y="84"/>
                  </a:lnTo>
                  <a:lnTo>
                    <a:pt x="222" y="89"/>
                  </a:lnTo>
                  <a:lnTo>
                    <a:pt x="222" y="94"/>
                  </a:lnTo>
                  <a:lnTo>
                    <a:pt x="220" y="100"/>
                  </a:lnTo>
                  <a:lnTo>
                    <a:pt x="217" y="107"/>
                  </a:lnTo>
                  <a:lnTo>
                    <a:pt x="213" y="113"/>
                  </a:lnTo>
                  <a:lnTo>
                    <a:pt x="208" y="118"/>
                  </a:lnTo>
                  <a:lnTo>
                    <a:pt x="202" y="122"/>
                  </a:lnTo>
                  <a:lnTo>
                    <a:pt x="196" y="124"/>
                  </a:lnTo>
                  <a:lnTo>
                    <a:pt x="192" y="127"/>
                  </a:lnTo>
                  <a:lnTo>
                    <a:pt x="188" y="127"/>
                  </a:lnTo>
                  <a:lnTo>
                    <a:pt x="186" y="127"/>
                  </a:lnTo>
                  <a:lnTo>
                    <a:pt x="190" y="123"/>
                  </a:lnTo>
                  <a:lnTo>
                    <a:pt x="195" y="120"/>
                  </a:lnTo>
                  <a:lnTo>
                    <a:pt x="199" y="116"/>
                  </a:lnTo>
                  <a:lnTo>
                    <a:pt x="200" y="114"/>
                  </a:lnTo>
                  <a:lnTo>
                    <a:pt x="195" y="114"/>
                  </a:lnTo>
                  <a:lnTo>
                    <a:pt x="190" y="114"/>
                  </a:lnTo>
                  <a:lnTo>
                    <a:pt x="184" y="113"/>
                  </a:lnTo>
                  <a:lnTo>
                    <a:pt x="178" y="112"/>
                  </a:lnTo>
                  <a:lnTo>
                    <a:pt x="171" y="109"/>
                  </a:lnTo>
                  <a:lnTo>
                    <a:pt x="165" y="107"/>
                  </a:lnTo>
                  <a:lnTo>
                    <a:pt x="159" y="104"/>
                  </a:lnTo>
                  <a:lnTo>
                    <a:pt x="156" y="100"/>
                  </a:lnTo>
                  <a:lnTo>
                    <a:pt x="152" y="95"/>
                  </a:lnTo>
                  <a:lnTo>
                    <a:pt x="149" y="92"/>
                  </a:lnTo>
                  <a:lnTo>
                    <a:pt x="147" y="89"/>
                  </a:lnTo>
                  <a:lnTo>
                    <a:pt x="144" y="87"/>
                  </a:lnTo>
                  <a:lnTo>
                    <a:pt x="155" y="90"/>
                  </a:lnTo>
                  <a:lnTo>
                    <a:pt x="162" y="91"/>
                  </a:lnTo>
                  <a:lnTo>
                    <a:pt x="167" y="90"/>
                  </a:lnTo>
                  <a:lnTo>
                    <a:pt x="172" y="89"/>
                  </a:lnTo>
                  <a:lnTo>
                    <a:pt x="165" y="87"/>
                  </a:lnTo>
                  <a:lnTo>
                    <a:pt x="157" y="85"/>
                  </a:lnTo>
                  <a:lnTo>
                    <a:pt x="149" y="83"/>
                  </a:lnTo>
                  <a:lnTo>
                    <a:pt x="141" y="79"/>
                  </a:lnTo>
                  <a:lnTo>
                    <a:pt x="137" y="78"/>
                  </a:lnTo>
                  <a:lnTo>
                    <a:pt x="133" y="78"/>
                  </a:lnTo>
                  <a:lnTo>
                    <a:pt x="128" y="78"/>
                  </a:lnTo>
                  <a:lnTo>
                    <a:pt x="122" y="78"/>
                  </a:lnTo>
                  <a:lnTo>
                    <a:pt x="117" y="78"/>
                  </a:lnTo>
                  <a:lnTo>
                    <a:pt x="112" y="79"/>
                  </a:lnTo>
                  <a:lnTo>
                    <a:pt x="107" y="80"/>
                  </a:lnTo>
                  <a:lnTo>
                    <a:pt x="104" y="82"/>
                  </a:lnTo>
                  <a:lnTo>
                    <a:pt x="99" y="85"/>
                  </a:lnTo>
                  <a:lnTo>
                    <a:pt x="97" y="89"/>
                  </a:lnTo>
                  <a:lnTo>
                    <a:pt x="94" y="89"/>
                  </a:lnTo>
                  <a:lnTo>
                    <a:pt x="93" y="85"/>
                  </a:lnTo>
                  <a:lnTo>
                    <a:pt x="91" y="80"/>
                  </a:lnTo>
                  <a:lnTo>
                    <a:pt x="88" y="78"/>
                  </a:lnTo>
                  <a:lnTo>
                    <a:pt x="83" y="78"/>
                  </a:lnTo>
                  <a:lnTo>
                    <a:pt x="79" y="80"/>
                  </a:lnTo>
                  <a:lnTo>
                    <a:pt x="75" y="85"/>
                  </a:lnTo>
                  <a:lnTo>
                    <a:pt x="71" y="92"/>
                  </a:lnTo>
                  <a:lnTo>
                    <a:pt x="68" y="100"/>
                  </a:lnTo>
                  <a:lnTo>
                    <a:pt x="68" y="108"/>
                  </a:lnTo>
                  <a:lnTo>
                    <a:pt x="69" y="120"/>
                  </a:lnTo>
                  <a:lnTo>
                    <a:pt x="66" y="128"/>
                  </a:lnTo>
                  <a:lnTo>
                    <a:pt x="60" y="135"/>
                  </a:lnTo>
                  <a:lnTo>
                    <a:pt x="53" y="138"/>
                  </a:lnTo>
                  <a:lnTo>
                    <a:pt x="49" y="139"/>
                  </a:lnTo>
                  <a:lnTo>
                    <a:pt x="44" y="139"/>
                  </a:lnTo>
                  <a:lnTo>
                    <a:pt x="38" y="139"/>
                  </a:lnTo>
                  <a:lnTo>
                    <a:pt x="33" y="139"/>
                  </a:lnTo>
                  <a:lnTo>
                    <a:pt x="28" y="138"/>
                  </a:lnTo>
                  <a:lnTo>
                    <a:pt x="22" y="136"/>
                  </a:lnTo>
                  <a:lnTo>
                    <a:pt x="19" y="133"/>
                  </a:lnTo>
                  <a:lnTo>
                    <a:pt x="15" y="130"/>
                  </a:lnTo>
                  <a:lnTo>
                    <a:pt x="13" y="127"/>
                  </a:lnTo>
                  <a:lnTo>
                    <a:pt x="12" y="122"/>
                  </a:lnTo>
                  <a:lnTo>
                    <a:pt x="12" y="118"/>
                  </a:lnTo>
                  <a:lnTo>
                    <a:pt x="14" y="115"/>
                  </a:lnTo>
                  <a:lnTo>
                    <a:pt x="7" y="112"/>
                  </a:lnTo>
                  <a:lnTo>
                    <a:pt x="3" y="105"/>
                  </a:lnTo>
                  <a:lnTo>
                    <a:pt x="0" y="97"/>
                  </a:lnTo>
                  <a:lnTo>
                    <a:pt x="4" y="86"/>
                  </a:lnTo>
                  <a:lnTo>
                    <a:pt x="7" y="89"/>
                  </a:lnTo>
                  <a:lnTo>
                    <a:pt x="11" y="90"/>
                  </a:lnTo>
                  <a:lnTo>
                    <a:pt x="15" y="90"/>
                  </a:lnTo>
                  <a:lnTo>
                    <a:pt x="20" y="89"/>
                  </a:lnTo>
                  <a:lnTo>
                    <a:pt x="26" y="87"/>
                  </a:lnTo>
                  <a:lnTo>
                    <a:pt x="30" y="85"/>
                  </a:lnTo>
                  <a:lnTo>
                    <a:pt x="35" y="80"/>
                  </a:lnTo>
                  <a:lnTo>
                    <a:pt x="40" y="76"/>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18" name="Freeform 152"/>
            <p:cNvSpPr>
              <a:spLocks/>
            </p:cNvSpPr>
            <p:nvPr/>
          </p:nvSpPr>
          <p:spPr bwMode="auto">
            <a:xfrm flipH="1">
              <a:off x="2191" y="2179"/>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1 h 19"/>
                <a:gd name="T12" fmla="*/ 1 w 20"/>
                <a:gd name="T13" fmla="*/ 1 h 19"/>
                <a:gd name="T14" fmla="*/ 1 w 20"/>
                <a:gd name="T15" fmla="*/ 1 h 19"/>
                <a:gd name="T16" fmla="*/ 1 w 20"/>
                <a:gd name="T17" fmla="*/ 1 h 19"/>
                <a:gd name="T18" fmla="*/ 1 w 20"/>
                <a:gd name="T19" fmla="*/ 0 h 19"/>
                <a:gd name="T20" fmla="*/ 1 w 20"/>
                <a:gd name="T21" fmla="*/ 0 h 19"/>
                <a:gd name="T22" fmla="*/ 1 w 20"/>
                <a:gd name="T23" fmla="*/ 1 h 19"/>
                <a:gd name="T24" fmla="*/ 1 w 20"/>
                <a:gd name="T25" fmla="*/ 1 h 19"/>
                <a:gd name="T26" fmla="*/ 0 w 20"/>
                <a:gd name="T27" fmla="*/ 1 h 19"/>
                <a:gd name="T28" fmla="*/ 0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4" y="17"/>
                  </a:moveTo>
                  <a:lnTo>
                    <a:pt x="7" y="19"/>
                  </a:lnTo>
                  <a:lnTo>
                    <a:pt x="11" y="19"/>
                  </a:lnTo>
                  <a:lnTo>
                    <a:pt x="14" y="17"/>
                  </a:lnTo>
                  <a:lnTo>
                    <a:pt x="18" y="15"/>
                  </a:lnTo>
                  <a:lnTo>
                    <a:pt x="20" y="11"/>
                  </a:lnTo>
                  <a:lnTo>
                    <a:pt x="20" y="8"/>
                  </a:lnTo>
                  <a:lnTo>
                    <a:pt x="18" y="4"/>
                  </a:lnTo>
                  <a:lnTo>
                    <a:pt x="15" y="2"/>
                  </a:lnTo>
                  <a:lnTo>
                    <a:pt x="12" y="0"/>
                  </a:lnTo>
                  <a:lnTo>
                    <a:pt x="9" y="0"/>
                  </a:lnTo>
                  <a:lnTo>
                    <a:pt x="5" y="1"/>
                  </a:lnTo>
                  <a:lnTo>
                    <a:pt x="2" y="3"/>
                  </a:lnTo>
                  <a:lnTo>
                    <a:pt x="0" y="7"/>
                  </a:lnTo>
                  <a:lnTo>
                    <a:pt x="0" y="10"/>
                  </a:lnTo>
                  <a:lnTo>
                    <a:pt x="2" y="14"/>
                  </a:lnTo>
                  <a:lnTo>
                    <a:pt x="4" y="17"/>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19" name="Freeform 153"/>
            <p:cNvSpPr>
              <a:spLocks/>
            </p:cNvSpPr>
            <p:nvPr/>
          </p:nvSpPr>
          <p:spPr bwMode="auto">
            <a:xfrm flipH="1">
              <a:off x="2318" y="2432"/>
              <a:ext cx="87" cy="372"/>
            </a:xfrm>
            <a:custGeom>
              <a:avLst/>
              <a:gdLst>
                <a:gd name="T0" fmla="*/ 1 w 174"/>
                <a:gd name="T1" fmla="*/ 1 h 744"/>
                <a:gd name="T2" fmla="*/ 1 w 174"/>
                <a:gd name="T3" fmla="*/ 1 h 744"/>
                <a:gd name="T4" fmla="*/ 1 w 174"/>
                <a:gd name="T5" fmla="*/ 1 h 744"/>
                <a:gd name="T6" fmla="*/ 1 w 174"/>
                <a:gd name="T7" fmla="*/ 1 h 744"/>
                <a:gd name="T8" fmla="*/ 1 w 174"/>
                <a:gd name="T9" fmla="*/ 1 h 744"/>
                <a:gd name="T10" fmla="*/ 1 w 174"/>
                <a:gd name="T11" fmla="*/ 1 h 744"/>
                <a:gd name="T12" fmla="*/ 1 w 174"/>
                <a:gd name="T13" fmla="*/ 1 h 744"/>
                <a:gd name="T14" fmla="*/ 1 w 174"/>
                <a:gd name="T15" fmla="*/ 1 h 744"/>
                <a:gd name="T16" fmla="*/ 1 w 174"/>
                <a:gd name="T17" fmla="*/ 1 h 744"/>
                <a:gd name="T18" fmla="*/ 1 w 174"/>
                <a:gd name="T19" fmla="*/ 1 h 744"/>
                <a:gd name="T20" fmla="*/ 1 w 174"/>
                <a:gd name="T21" fmla="*/ 1 h 744"/>
                <a:gd name="T22" fmla="*/ 1 w 174"/>
                <a:gd name="T23" fmla="*/ 1 h 744"/>
                <a:gd name="T24" fmla="*/ 1 w 174"/>
                <a:gd name="T25" fmla="*/ 1 h 744"/>
                <a:gd name="T26" fmla="*/ 1 w 174"/>
                <a:gd name="T27" fmla="*/ 1 h 744"/>
                <a:gd name="T28" fmla="*/ 1 w 174"/>
                <a:gd name="T29" fmla="*/ 1 h 744"/>
                <a:gd name="T30" fmla="*/ 1 w 174"/>
                <a:gd name="T31" fmla="*/ 1 h 744"/>
                <a:gd name="T32" fmla="*/ 1 w 174"/>
                <a:gd name="T33" fmla="*/ 1 h 744"/>
                <a:gd name="T34" fmla="*/ 1 w 174"/>
                <a:gd name="T35" fmla="*/ 1 h 744"/>
                <a:gd name="T36" fmla="*/ 1 w 174"/>
                <a:gd name="T37" fmla="*/ 1 h 744"/>
                <a:gd name="T38" fmla="*/ 1 w 174"/>
                <a:gd name="T39" fmla="*/ 1 h 744"/>
                <a:gd name="T40" fmla="*/ 1 w 174"/>
                <a:gd name="T41" fmla="*/ 1 h 744"/>
                <a:gd name="T42" fmla="*/ 1 w 174"/>
                <a:gd name="T43" fmla="*/ 1 h 744"/>
                <a:gd name="T44" fmla="*/ 1 w 174"/>
                <a:gd name="T45" fmla="*/ 1 h 744"/>
                <a:gd name="T46" fmla="*/ 1 w 174"/>
                <a:gd name="T47" fmla="*/ 1 h 744"/>
                <a:gd name="T48" fmla="*/ 1 w 174"/>
                <a:gd name="T49" fmla="*/ 1 h 744"/>
                <a:gd name="T50" fmla="*/ 1 w 174"/>
                <a:gd name="T51" fmla="*/ 1 h 744"/>
                <a:gd name="T52" fmla="*/ 1 w 174"/>
                <a:gd name="T53" fmla="*/ 1 h 744"/>
                <a:gd name="T54" fmla="*/ 1 w 174"/>
                <a:gd name="T55" fmla="*/ 1 h 744"/>
                <a:gd name="T56" fmla="*/ 1 w 174"/>
                <a:gd name="T57" fmla="*/ 1 h 744"/>
                <a:gd name="T58" fmla="*/ 1 w 174"/>
                <a:gd name="T59" fmla="*/ 1 h 744"/>
                <a:gd name="T60" fmla="*/ 1 w 174"/>
                <a:gd name="T61" fmla="*/ 1 h 744"/>
                <a:gd name="T62" fmla="*/ 1 w 174"/>
                <a:gd name="T63" fmla="*/ 1 h 7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74"/>
                <a:gd name="T97" fmla="*/ 0 h 744"/>
                <a:gd name="T98" fmla="*/ 174 w 174"/>
                <a:gd name="T99" fmla="*/ 744 h 7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74" h="744">
                  <a:moveTo>
                    <a:pt x="22" y="670"/>
                  </a:moveTo>
                  <a:lnTo>
                    <a:pt x="19" y="636"/>
                  </a:lnTo>
                  <a:lnTo>
                    <a:pt x="10" y="593"/>
                  </a:lnTo>
                  <a:lnTo>
                    <a:pt x="1" y="543"/>
                  </a:lnTo>
                  <a:lnTo>
                    <a:pt x="0" y="488"/>
                  </a:lnTo>
                  <a:lnTo>
                    <a:pt x="4" y="464"/>
                  </a:lnTo>
                  <a:lnTo>
                    <a:pt x="11" y="436"/>
                  </a:lnTo>
                  <a:lnTo>
                    <a:pt x="19" y="413"/>
                  </a:lnTo>
                  <a:lnTo>
                    <a:pt x="24" y="398"/>
                  </a:lnTo>
                  <a:lnTo>
                    <a:pt x="26" y="390"/>
                  </a:lnTo>
                  <a:lnTo>
                    <a:pt x="27" y="380"/>
                  </a:lnTo>
                  <a:lnTo>
                    <a:pt x="30" y="370"/>
                  </a:lnTo>
                  <a:lnTo>
                    <a:pt x="32" y="357"/>
                  </a:lnTo>
                  <a:lnTo>
                    <a:pt x="37" y="303"/>
                  </a:lnTo>
                  <a:lnTo>
                    <a:pt x="38" y="228"/>
                  </a:lnTo>
                  <a:lnTo>
                    <a:pt x="38" y="160"/>
                  </a:lnTo>
                  <a:lnTo>
                    <a:pt x="38" y="127"/>
                  </a:lnTo>
                  <a:lnTo>
                    <a:pt x="40" y="107"/>
                  </a:lnTo>
                  <a:lnTo>
                    <a:pt x="45" y="85"/>
                  </a:lnTo>
                  <a:lnTo>
                    <a:pt x="53" y="64"/>
                  </a:lnTo>
                  <a:lnTo>
                    <a:pt x="62" y="43"/>
                  </a:lnTo>
                  <a:lnTo>
                    <a:pt x="74" y="26"/>
                  </a:lnTo>
                  <a:lnTo>
                    <a:pt x="86" y="12"/>
                  </a:lnTo>
                  <a:lnTo>
                    <a:pt x="101" y="3"/>
                  </a:lnTo>
                  <a:lnTo>
                    <a:pt x="118" y="0"/>
                  </a:lnTo>
                  <a:lnTo>
                    <a:pt x="136" y="5"/>
                  </a:lnTo>
                  <a:lnTo>
                    <a:pt x="150" y="16"/>
                  </a:lnTo>
                  <a:lnTo>
                    <a:pt x="159" y="34"/>
                  </a:lnTo>
                  <a:lnTo>
                    <a:pt x="167" y="53"/>
                  </a:lnTo>
                  <a:lnTo>
                    <a:pt x="170" y="74"/>
                  </a:lnTo>
                  <a:lnTo>
                    <a:pt x="173" y="96"/>
                  </a:lnTo>
                  <a:lnTo>
                    <a:pt x="174" y="115"/>
                  </a:lnTo>
                  <a:lnTo>
                    <a:pt x="173" y="133"/>
                  </a:lnTo>
                  <a:lnTo>
                    <a:pt x="170" y="152"/>
                  </a:lnTo>
                  <a:lnTo>
                    <a:pt x="166" y="176"/>
                  </a:lnTo>
                  <a:lnTo>
                    <a:pt x="161" y="202"/>
                  </a:lnTo>
                  <a:lnTo>
                    <a:pt x="155" y="227"/>
                  </a:lnTo>
                  <a:lnTo>
                    <a:pt x="152" y="241"/>
                  </a:lnTo>
                  <a:lnTo>
                    <a:pt x="146" y="256"/>
                  </a:lnTo>
                  <a:lnTo>
                    <a:pt x="138" y="274"/>
                  </a:lnTo>
                  <a:lnTo>
                    <a:pt x="131" y="293"/>
                  </a:lnTo>
                  <a:lnTo>
                    <a:pt x="122" y="310"/>
                  </a:lnTo>
                  <a:lnTo>
                    <a:pt x="115" y="327"/>
                  </a:lnTo>
                  <a:lnTo>
                    <a:pt x="108" y="341"/>
                  </a:lnTo>
                  <a:lnTo>
                    <a:pt x="102" y="352"/>
                  </a:lnTo>
                  <a:lnTo>
                    <a:pt x="100" y="363"/>
                  </a:lnTo>
                  <a:lnTo>
                    <a:pt x="99" y="377"/>
                  </a:lnTo>
                  <a:lnTo>
                    <a:pt x="98" y="390"/>
                  </a:lnTo>
                  <a:lnTo>
                    <a:pt x="97" y="402"/>
                  </a:lnTo>
                  <a:lnTo>
                    <a:pt x="93" y="411"/>
                  </a:lnTo>
                  <a:lnTo>
                    <a:pt x="87" y="423"/>
                  </a:lnTo>
                  <a:lnTo>
                    <a:pt x="83" y="432"/>
                  </a:lnTo>
                  <a:lnTo>
                    <a:pt x="78" y="440"/>
                  </a:lnTo>
                  <a:lnTo>
                    <a:pt x="72" y="468"/>
                  </a:lnTo>
                  <a:lnTo>
                    <a:pt x="65" y="531"/>
                  </a:lnTo>
                  <a:lnTo>
                    <a:pt x="61" y="615"/>
                  </a:lnTo>
                  <a:lnTo>
                    <a:pt x="60" y="708"/>
                  </a:lnTo>
                  <a:lnTo>
                    <a:pt x="59" y="723"/>
                  </a:lnTo>
                  <a:lnTo>
                    <a:pt x="53" y="736"/>
                  </a:lnTo>
                  <a:lnTo>
                    <a:pt x="44" y="744"/>
                  </a:lnTo>
                  <a:lnTo>
                    <a:pt x="34" y="744"/>
                  </a:lnTo>
                  <a:lnTo>
                    <a:pt x="25" y="731"/>
                  </a:lnTo>
                  <a:lnTo>
                    <a:pt x="22" y="713"/>
                  </a:lnTo>
                  <a:lnTo>
                    <a:pt x="21" y="691"/>
                  </a:lnTo>
                  <a:lnTo>
                    <a:pt x="22" y="67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20" name="Freeform 154"/>
            <p:cNvSpPr>
              <a:spLocks/>
            </p:cNvSpPr>
            <p:nvPr/>
          </p:nvSpPr>
          <p:spPr bwMode="auto">
            <a:xfrm flipH="1">
              <a:off x="2345" y="2459"/>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0 h 20"/>
                <a:gd name="T18" fmla="*/ 0 w 20"/>
                <a:gd name="T19" fmla="*/ 0 h 20"/>
                <a:gd name="T20" fmla="*/ 0 w 20"/>
                <a:gd name="T21" fmla="*/ 1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9" y="20"/>
                  </a:moveTo>
                  <a:lnTo>
                    <a:pt x="13" y="19"/>
                  </a:lnTo>
                  <a:lnTo>
                    <a:pt x="16" y="16"/>
                  </a:lnTo>
                  <a:lnTo>
                    <a:pt x="18" y="14"/>
                  </a:lnTo>
                  <a:lnTo>
                    <a:pt x="20" y="11"/>
                  </a:lnTo>
                  <a:lnTo>
                    <a:pt x="18" y="6"/>
                  </a:lnTo>
                  <a:lnTo>
                    <a:pt x="17" y="4"/>
                  </a:lnTo>
                  <a:lnTo>
                    <a:pt x="14" y="1"/>
                  </a:lnTo>
                  <a:lnTo>
                    <a:pt x="10" y="0"/>
                  </a:lnTo>
                  <a:lnTo>
                    <a:pt x="6" y="0"/>
                  </a:lnTo>
                  <a:lnTo>
                    <a:pt x="3" y="3"/>
                  </a:lnTo>
                  <a:lnTo>
                    <a:pt x="1" y="5"/>
                  </a:lnTo>
                  <a:lnTo>
                    <a:pt x="0" y="10"/>
                  </a:lnTo>
                  <a:lnTo>
                    <a:pt x="0" y="13"/>
                  </a:lnTo>
                  <a:lnTo>
                    <a:pt x="2" y="16"/>
                  </a:lnTo>
                  <a:lnTo>
                    <a:pt x="6" y="19"/>
                  </a:lnTo>
                  <a:lnTo>
                    <a:pt x="9" y="2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21" name="Freeform 155"/>
            <p:cNvSpPr>
              <a:spLocks/>
            </p:cNvSpPr>
            <p:nvPr/>
          </p:nvSpPr>
          <p:spPr bwMode="auto">
            <a:xfrm flipH="1">
              <a:off x="2379" y="2783"/>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0 h 20"/>
                <a:gd name="T18" fmla="*/ 0 w 20"/>
                <a:gd name="T19" fmla="*/ 1 h 20"/>
                <a:gd name="T20" fmla="*/ 0 w 20"/>
                <a:gd name="T21" fmla="*/ 1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9" y="20"/>
                  </a:moveTo>
                  <a:lnTo>
                    <a:pt x="14" y="19"/>
                  </a:lnTo>
                  <a:lnTo>
                    <a:pt x="16" y="18"/>
                  </a:lnTo>
                  <a:lnTo>
                    <a:pt x="18" y="14"/>
                  </a:lnTo>
                  <a:lnTo>
                    <a:pt x="20" y="11"/>
                  </a:lnTo>
                  <a:lnTo>
                    <a:pt x="18" y="6"/>
                  </a:lnTo>
                  <a:lnTo>
                    <a:pt x="17" y="4"/>
                  </a:lnTo>
                  <a:lnTo>
                    <a:pt x="14" y="1"/>
                  </a:lnTo>
                  <a:lnTo>
                    <a:pt x="10" y="0"/>
                  </a:lnTo>
                  <a:lnTo>
                    <a:pt x="7" y="1"/>
                  </a:lnTo>
                  <a:lnTo>
                    <a:pt x="4" y="3"/>
                  </a:lnTo>
                  <a:lnTo>
                    <a:pt x="1" y="6"/>
                  </a:lnTo>
                  <a:lnTo>
                    <a:pt x="0" y="10"/>
                  </a:lnTo>
                  <a:lnTo>
                    <a:pt x="1" y="13"/>
                  </a:lnTo>
                  <a:lnTo>
                    <a:pt x="2" y="16"/>
                  </a:lnTo>
                  <a:lnTo>
                    <a:pt x="6" y="19"/>
                  </a:lnTo>
                  <a:lnTo>
                    <a:pt x="9" y="2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22" name="Freeform 156"/>
            <p:cNvSpPr>
              <a:spLocks/>
            </p:cNvSpPr>
            <p:nvPr/>
          </p:nvSpPr>
          <p:spPr bwMode="auto">
            <a:xfrm flipH="1">
              <a:off x="2331" y="2779"/>
              <a:ext cx="71" cy="51"/>
            </a:xfrm>
            <a:custGeom>
              <a:avLst/>
              <a:gdLst>
                <a:gd name="T0" fmla="*/ 0 w 143"/>
                <a:gd name="T1" fmla="*/ 0 h 103"/>
                <a:gd name="T2" fmla="*/ 0 w 143"/>
                <a:gd name="T3" fmla="*/ 0 h 103"/>
                <a:gd name="T4" fmla="*/ 0 w 143"/>
                <a:gd name="T5" fmla="*/ 0 h 103"/>
                <a:gd name="T6" fmla="*/ 0 w 143"/>
                <a:gd name="T7" fmla="*/ 0 h 103"/>
                <a:gd name="T8" fmla="*/ 0 w 143"/>
                <a:gd name="T9" fmla="*/ 0 h 103"/>
                <a:gd name="T10" fmla="*/ 0 w 143"/>
                <a:gd name="T11" fmla="*/ 0 h 103"/>
                <a:gd name="T12" fmla="*/ 0 w 143"/>
                <a:gd name="T13" fmla="*/ 0 h 103"/>
                <a:gd name="T14" fmla="*/ 0 w 143"/>
                <a:gd name="T15" fmla="*/ 0 h 103"/>
                <a:gd name="T16" fmla="*/ 0 w 143"/>
                <a:gd name="T17" fmla="*/ 0 h 103"/>
                <a:gd name="T18" fmla="*/ 0 w 143"/>
                <a:gd name="T19" fmla="*/ 0 h 103"/>
                <a:gd name="T20" fmla="*/ 0 w 143"/>
                <a:gd name="T21" fmla="*/ 0 h 103"/>
                <a:gd name="T22" fmla="*/ 0 w 143"/>
                <a:gd name="T23" fmla="*/ 0 h 103"/>
                <a:gd name="T24" fmla="*/ 0 w 143"/>
                <a:gd name="T25" fmla="*/ 0 h 103"/>
                <a:gd name="T26" fmla="*/ 0 w 143"/>
                <a:gd name="T27" fmla="*/ 0 h 103"/>
                <a:gd name="T28" fmla="*/ 0 w 143"/>
                <a:gd name="T29" fmla="*/ 0 h 103"/>
                <a:gd name="T30" fmla="*/ 0 w 143"/>
                <a:gd name="T31" fmla="*/ 0 h 103"/>
                <a:gd name="T32" fmla="*/ 0 w 143"/>
                <a:gd name="T33" fmla="*/ 0 h 103"/>
                <a:gd name="T34" fmla="*/ 0 w 143"/>
                <a:gd name="T35" fmla="*/ 0 h 103"/>
                <a:gd name="T36" fmla="*/ 0 w 143"/>
                <a:gd name="T37" fmla="*/ 0 h 103"/>
                <a:gd name="T38" fmla="*/ 0 w 143"/>
                <a:gd name="T39" fmla="*/ 0 h 103"/>
                <a:gd name="T40" fmla="*/ 0 w 143"/>
                <a:gd name="T41" fmla="*/ 0 h 103"/>
                <a:gd name="T42" fmla="*/ 0 w 143"/>
                <a:gd name="T43" fmla="*/ 0 h 103"/>
                <a:gd name="T44" fmla="*/ 0 w 143"/>
                <a:gd name="T45" fmla="*/ 0 h 103"/>
                <a:gd name="T46" fmla="*/ 0 w 143"/>
                <a:gd name="T47" fmla="*/ 0 h 103"/>
                <a:gd name="T48" fmla="*/ 0 w 143"/>
                <a:gd name="T49" fmla="*/ 0 h 103"/>
                <a:gd name="T50" fmla="*/ 0 w 143"/>
                <a:gd name="T51" fmla="*/ 0 h 103"/>
                <a:gd name="T52" fmla="*/ 0 w 143"/>
                <a:gd name="T53" fmla="*/ 0 h 103"/>
                <a:gd name="T54" fmla="*/ 0 w 143"/>
                <a:gd name="T55" fmla="*/ 0 h 103"/>
                <a:gd name="T56" fmla="*/ 0 w 143"/>
                <a:gd name="T57" fmla="*/ 0 h 103"/>
                <a:gd name="T58" fmla="*/ 0 w 143"/>
                <a:gd name="T59" fmla="*/ 0 h 103"/>
                <a:gd name="T60" fmla="*/ 0 w 143"/>
                <a:gd name="T61" fmla="*/ 0 h 103"/>
                <a:gd name="T62" fmla="*/ 0 w 143"/>
                <a:gd name="T63" fmla="*/ 0 h 103"/>
                <a:gd name="T64" fmla="*/ 0 w 143"/>
                <a:gd name="T65" fmla="*/ 0 h 103"/>
                <a:gd name="T66" fmla="*/ 0 w 143"/>
                <a:gd name="T67" fmla="*/ 0 h 103"/>
                <a:gd name="T68" fmla="*/ 0 w 143"/>
                <a:gd name="T69" fmla="*/ 0 h 103"/>
                <a:gd name="T70" fmla="*/ 0 w 143"/>
                <a:gd name="T71" fmla="*/ 0 h 103"/>
                <a:gd name="T72" fmla="*/ 0 w 143"/>
                <a:gd name="T73" fmla="*/ 0 h 103"/>
                <a:gd name="T74" fmla="*/ 0 w 143"/>
                <a:gd name="T75" fmla="*/ 0 h 103"/>
                <a:gd name="T76" fmla="*/ 0 w 143"/>
                <a:gd name="T77" fmla="*/ 0 h 103"/>
                <a:gd name="T78" fmla="*/ 0 w 143"/>
                <a:gd name="T79" fmla="*/ 0 h 103"/>
                <a:gd name="T80" fmla="*/ 0 w 143"/>
                <a:gd name="T81" fmla="*/ 0 h 103"/>
                <a:gd name="T82" fmla="*/ 0 w 143"/>
                <a:gd name="T83" fmla="*/ 0 h 103"/>
                <a:gd name="T84" fmla="*/ 0 w 143"/>
                <a:gd name="T85" fmla="*/ 0 h 103"/>
                <a:gd name="T86" fmla="*/ 0 w 143"/>
                <a:gd name="T87" fmla="*/ 0 h 103"/>
                <a:gd name="T88" fmla="*/ 0 w 143"/>
                <a:gd name="T89" fmla="*/ 0 h 103"/>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43"/>
                <a:gd name="T136" fmla="*/ 0 h 103"/>
                <a:gd name="T137" fmla="*/ 143 w 143"/>
                <a:gd name="T138" fmla="*/ 103 h 103"/>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43" h="103">
                  <a:moveTo>
                    <a:pt x="36" y="0"/>
                  </a:moveTo>
                  <a:lnTo>
                    <a:pt x="32" y="1"/>
                  </a:lnTo>
                  <a:lnTo>
                    <a:pt x="27" y="5"/>
                  </a:lnTo>
                  <a:lnTo>
                    <a:pt x="21" y="9"/>
                  </a:lnTo>
                  <a:lnTo>
                    <a:pt x="15" y="15"/>
                  </a:lnTo>
                  <a:lnTo>
                    <a:pt x="10" y="22"/>
                  </a:lnTo>
                  <a:lnTo>
                    <a:pt x="5" y="29"/>
                  </a:lnTo>
                  <a:lnTo>
                    <a:pt x="3" y="35"/>
                  </a:lnTo>
                  <a:lnTo>
                    <a:pt x="0" y="39"/>
                  </a:lnTo>
                  <a:lnTo>
                    <a:pt x="0" y="47"/>
                  </a:lnTo>
                  <a:lnTo>
                    <a:pt x="4" y="54"/>
                  </a:lnTo>
                  <a:lnTo>
                    <a:pt x="12" y="62"/>
                  </a:lnTo>
                  <a:lnTo>
                    <a:pt x="27" y="67"/>
                  </a:lnTo>
                  <a:lnTo>
                    <a:pt x="38" y="70"/>
                  </a:lnTo>
                  <a:lnTo>
                    <a:pt x="51" y="74"/>
                  </a:lnTo>
                  <a:lnTo>
                    <a:pt x="63" y="78"/>
                  </a:lnTo>
                  <a:lnTo>
                    <a:pt x="75" y="84"/>
                  </a:lnTo>
                  <a:lnTo>
                    <a:pt x="87" y="89"/>
                  </a:lnTo>
                  <a:lnTo>
                    <a:pt x="97" y="93"/>
                  </a:lnTo>
                  <a:lnTo>
                    <a:pt x="106" y="98"/>
                  </a:lnTo>
                  <a:lnTo>
                    <a:pt x="113" y="100"/>
                  </a:lnTo>
                  <a:lnTo>
                    <a:pt x="124" y="103"/>
                  </a:lnTo>
                  <a:lnTo>
                    <a:pt x="134" y="103"/>
                  </a:lnTo>
                  <a:lnTo>
                    <a:pt x="140" y="100"/>
                  </a:lnTo>
                  <a:lnTo>
                    <a:pt x="143" y="98"/>
                  </a:lnTo>
                  <a:lnTo>
                    <a:pt x="141" y="93"/>
                  </a:lnTo>
                  <a:lnTo>
                    <a:pt x="135" y="89"/>
                  </a:lnTo>
                  <a:lnTo>
                    <a:pt x="127" y="85"/>
                  </a:lnTo>
                  <a:lnTo>
                    <a:pt x="120" y="82"/>
                  </a:lnTo>
                  <a:lnTo>
                    <a:pt x="117" y="80"/>
                  </a:lnTo>
                  <a:lnTo>
                    <a:pt x="112" y="74"/>
                  </a:lnTo>
                  <a:lnTo>
                    <a:pt x="106" y="68"/>
                  </a:lnTo>
                  <a:lnTo>
                    <a:pt x="99" y="61"/>
                  </a:lnTo>
                  <a:lnTo>
                    <a:pt x="93" y="54"/>
                  </a:lnTo>
                  <a:lnTo>
                    <a:pt x="87" y="48"/>
                  </a:lnTo>
                  <a:lnTo>
                    <a:pt x="81" y="43"/>
                  </a:lnTo>
                  <a:lnTo>
                    <a:pt x="78" y="38"/>
                  </a:lnTo>
                  <a:lnTo>
                    <a:pt x="74" y="35"/>
                  </a:lnTo>
                  <a:lnTo>
                    <a:pt x="71" y="29"/>
                  </a:lnTo>
                  <a:lnTo>
                    <a:pt x="65" y="23"/>
                  </a:lnTo>
                  <a:lnTo>
                    <a:pt x="60" y="17"/>
                  </a:lnTo>
                  <a:lnTo>
                    <a:pt x="55" y="10"/>
                  </a:lnTo>
                  <a:lnTo>
                    <a:pt x="49" y="6"/>
                  </a:lnTo>
                  <a:lnTo>
                    <a:pt x="43" y="2"/>
                  </a:lnTo>
                  <a:lnTo>
                    <a:pt x="36" y="0"/>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23" name="Freeform 157"/>
            <p:cNvSpPr>
              <a:spLocks/>
            </p:cNvSpPr>
            <p:nvPr/>
          </p:nvSpPr>
          <p:spPr bwMode="auto">
            <a:xfrm flipH="1">
              <a:off x="2379" y="2783"/>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0 h 20"/>
                <a:gd name="T18" fmla="*/ 0 w 20"/>
                <a:gd name="T19" fmla="*/ 0 h 20"/>
                <a:gd name="T20" fmla="*/ 0 w 20"/>
                <a:gd name="T21" fmla="*/ 1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8" y="20"/>
                  </a:moveTo>
                  <a:lnTo>
                    <a:pt x="12" y="20"/>
                  </a:lnTo>
                  <a:lnTo>
                    <a:pt x="15" y="19"/>
                  </a:lnTo>
                  <a:lnTo>
                    <a:pt x="18" y="15"/>
                  </a:lnTo>
                  <a:lnTo>
                    <a:pt x="20" y="12"/>
                  </a:lnTo>
                  <a:lnTo>
                    <a:pt x="20" y="8"/>
                  </a:lnTo>
                  <a:lnTo>
                    <a:pt x="18" y="5"/>
                  </a:lnTo>
                  <a:lnTo>
                    <a:pt x="16" y="1"/>
                  </a:lnTo>
                  <a:lnTo>
                    <a:pt x="13" y="0"/>
                  </a:lnTo>
                  <a:lnTo>
                    <a:pt x="8" y="0"/>
                  </a:lnTo>
                  <a:lnTo>
                    <a:pt x="5" y="1"/>
                  </a:lnTo>
                  <a:lnTo>
                    <a:pt x="2" y="4"/>
                  </a:lnTo>
                  <a:lnTo>
                    <a:pt x="0" y="7"/>
                  </a:lnTo>
                  <a:lnTo>
                    <a:pt x="0" y="12"/>
                  </a:lnTo>
                  <a:lnTo>
                    <a:pt x="1" y="15"/>
                  </a:lnTo>
                  <a:lnTo>
                    <a:pt x="5" y="18"/>
                  </a:lnTo>
                  <a:lnTo>
                    <a:pt x="8" y="2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24" name="Freeform 158"/>
            <p:cNvSpPr>
              <a:spLocks/>
            </p:cNvSpPr>
            <p:nvPr/>
          </p:nvSpPr>
          <p:spPr bwMode="auto">
            <a:xfrm flipH="1">
              <a:off x="2329" y="2791"/>
              <a:ext cx="74" cy="41"/>
            </a:xfrm>
            <a:custGeom>
              <a:avLst/>
              <a:gdLst>
                <a:gd name="T0" fmla="*/ 0 w 150"/>
                <a:gd name="T1" fmla="*/ 1 h 81"/>
                <a:gd name="T2" fmla="*/ 0 w 150"/>
                <a:gd name="T3" fmla="*/ 1 h 81"/>
                <a:gd name="T4" fmla="*/ 0 w 150"/>
                <a:gd name="T5" fmla="*/ 1 h 81"/>
                <a:gd name="T6" fmla="*/ 0 w 150"/>
                <a:gd name="T7" fmla="*/ 1 h 81"/>
                <a:gd name="T8" fmla="*/ 0 w 150"/>
                <a:gd name="T9" fmla="*/ 1 h 81"/>
                <a:gd name="T10" fmla="*/ 0 w 150"/>
                <a:gd name="T11" fmla="*/ 1 h 81"/>
                <a:gd name="T12" fmla="*/ 0 w 150"/>
                <a:gd name="T13" fmla="*/ 1 h 81"/>
                <a:gd name="T14" fmla="*/ 0 w 150"/>
                <a:gd name="T15" fmla="*/ 1 h 81"/>
                <a:gd name="T16" fmla="*/ 0 w 150"/>
                <a:gd name="T17" fmla="*/ 1 h 81"/>
                <a:gd name="T18" fmla="*/ 0 w 150"/>
                <a:gd name="T19" fmla="*/ 1 h 81"/>
                <a:gd name="T20" fmla="*/ 0 w 150"/>
                <a:gd name="T21" fmla="*/ 1 h 81"/>
                <a:gd name="T22" fmla="*/ 0 w 150"/>
                <a:gd name="T23" fmla="*/ 1 h 81"/>
                <a:gd name="T24" fmla="*/ 0 w 150"/>
                <a:gd name="T25" fmla="*/ 1 h 81"/>
                <a:gd name="T26" fmla="*/ 0 w 150"/>
                <a:gd name="T27" fmla="*/ 1 h 81"/>
                <a:gd name="T28" fmla="*/ 0 w 150"/>
                <a:gd name="T29" fmla="*/ 1 h 81"/>
                <a:gd name="T30" fmla="*/ 0 w 150"/>
                <a:gd name="T31" fmla="*/ 1 h 81"/>
                <a:gd name="T32" fmla="*/ 0 w 150"/>
                <a:gd name="T33" fmla="*/ 1 h 81"/>
                <a:gd name="T34" fmla="*/ 0 w 150"/>
                <a:gd name="T35" fmla="*/ 1 h 81"/>
                <a:gd name="T36" fmla="*/ 0 w 150"/>
                <a:gd name="T37" fmla="*/ 1 h 81"/>
                <a:gd name="T38" fmla="*/ 0 w 150"/>
                <a:gd name="T39" fmla="*/ 1 h 81"/>
                <a:gd name="T40" fmla="*/ 0 w 150"/>
                <a:gd name="T41" fmla="*/ 1 h 81"/>
                <a:gd name="T42" fmla="*/ 0 w 150"/>
                <a:gd name="T43" fmla="*/ 1 h 81"/>
                <a:gd name="T44" fmla="*/ 0 w 150"/>
                <a:gd name="T45" fmla="*/ 1 h 81"/>
                <a:gd name="T46" fmla="*/ 0 w 150"/>
                <a:gd name="T47" fmla="*/ 1 h 81"/>
                <a:gd name="T48" fmla="*/ 0 w 150"/>
                <a:gd name="T49" fmla="*/ 1 h 81"/>
                <a:gd name="T50" fmla="*/ 0 w 150"/>
                <a:gd name="T51" fmla="*/ 1 h 81"/>
                <a:gd name="T52" fmla="*/ 0 w 150"/>
                <a:gd name="T53" fmla="*/ 1 h 81"/>
                <a:gd name="T54" fmla="*/ 0 w 150"/>
                <a:gd name="T55" fmla="*/ 1 h 81"/>
                <a:gd name="T56" fmla="*/ 0 w 150"/>
                <a:gd name="T57" fmla="*/ 1 h 81"/>
                <a:gd name="T58" fmla="*/ 0 w 150"/>
                <a:gd name="T59" fmla="*/ 1 h 81"/>
                <a:gd name="T60" fmla="*/ 0 w 150"/>
                <a:gd name="T61" fmla="*/ 1 h 81"/>
                <a:gd name="T62" fmla="*/ 0 w 150"/>
                <a:gd name="T63" fmla="*/ 1 h 8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50"/>
                <a:gd name="T97" fmla="*/ 0 h 81"/>
                <a:gd name="T98" fmla="*/ 150 w 150"/>
                <a:gd name="T99" fmla="*/ 81 h 81"/>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50" h="81">
                  <a:moveTo>
                    <a:pt x="122" y="81"/>
                  </a:moveTo>
                  <a:lnTo>
                    <a:pt x="131" y="81"/>
                  </a:lnTo>
                  <a:lnTo>
                    <a:pt x="138" y="79"/>
                  </a:lnTo>
                  <a:lnTo>
                    <a:pt x="144" y="78"/>
                  </a:lnTo>
                  <a:lnTo>
                    <a:pt x="149" y="76"/>
                  </a:lnTo>
                  <a:lnTo>
                    <a:pt x="150" y="74"/>
                  </a:lnTo>
                  <a:lnTo>
                    <a:pt x="146" y="68"/>
                  </a:lnTo>
                  <a:lnTo>
                    <a:pt x="137" y="63"/>
                  </a:lnTo>
                  <a:lnTo>
                    <a:pt x="122" y="56"/>
                  </a:lnTo>
                  <a:lnTo>
                    <a:pt x="115" y="49"/>
                  </a:lnTo>
                  <a:lnTo>
                    <a:pt x="111" y="45"/>
                  </a:lnTo>
                  <a:lnTo>
                    <a:pt x="108" y="43"/>
                  </a:lnTo>
                  <a:lnTo>
                    <a:pt x="106" y="41"/>
                  </a:lnTo>
                  <a:lnTo>
                    <a:pt x="103" y="46"/>
                  </a:lnTo>
                  <a:lnTo>
                    <a:pt x="97" y="50"/>
                  </a:lnTo>
                  <a:lnTo>
                    <a:pt x="89" y="51"/>
                  </a:lnTo>
                  <a:lnTo>
                    <a:pt x="80" y="48"/>
                  </a:lnTo>
                  <a:lnTo>
                    <a:pt x="73" y="44"/>
                  </a:lnTo>
                  <a:lnTo>
                    <a:pt x="66" y="42"/>
                  </a:lnTo>
                  <a:lnTo>
                    <a:pt x="58" y="37"/>
                  </a:lnTo>
                  <a:lnTo>
                    <a:pt x="50" y="34"/>
                  </a:lnTo>
                  <a:lnTo>
                    <a:pt x="42" y="30"/>
                  </a:lnTo>
                  <a:lnTo>
                    <a:pt x="35" y="26"/>
                  </a:lnTo>
                  <a:lnTo>
                    <a:pt x="29" y="23"/>
                  </a:lnTo>
                  <a:lnTo>
                    <a:pt x="24" y="20"/>
                  </a:lnTo>
                  <a:lnTo>
                    <a:pt x="19" y="15"/>
                  </a:lnTo>
                  <a:lnTo>
                    <a:pt x="14" y="10"/>
                  </a:lnTo>
                  <a:lnTo>
                    <a:pt x="12" y="5"/>
                  </a:lnTo>
                  <a:lnTo>
                    <a:pt x="9" y="0"/>
                  </a:lnTo>
                  <a:lnTo>
                    <a:pt x="5" y="5"/>
                  </a:lnTo>
                  <a:lnTo>
                    <a:pt x="2" y="10"/>
                  </a:lnTo>
                  <a:lnTo>
                    <a:pt x="1" y="14"/>
                  </a:lnTo>
                  <a:lnTo>
                    <a:pt x="0" y="19"/>
                  </a:lnTo>
                  <a:lnTo>
                    <a:pt x="1" y="26"/>
                  </a:lnTo>
                  <a:lnTo>
                    <a:pt x="4" y="34"/>
                  </a:lnTo>
                  <a:lnTo>
                    <a:pt x="7" y="42"/>
                  </a:lnTo>
                  <a:lnTo>
                    <a:pt x="10" y="48"/>
                  </a:lnTo>
                  <a:lnTo>
                    <a:pt x="12" y="52"/>
                  </a:lnTo>
                  <a:lnTo>
                    <a:pt x="14" y="59"/>
                  </a:lnTo>
                  <a:lnTo>
                    <a:pt x="15" y="64"/>
                  </a:lnTo>
                  <a:lnTo>
                    <a:pt x="15" y="67"/>
                  </a:lnTo>
                  <a:lnTo>
                    <a:pt x="17" y="68"/>
                  </a:lnTo>
                  <a:lnTo>
                    <a:pt x="20" y="68"/>
                  </a:lnTo>
                  <a:lnTo>
                    <a:pt x="21" y="68"/>
                  </a:lnTo>
                  <a:lnTo>
                    <a:pt x="21" y="59"/>
                  </a:lnTo>
                  <a:lnTo>
                    <a:pt x="21" y="52"/>
                  </a:lnTo>
                  <a:lnTo>
                    <a:pt x="23" y="48"/>
                  </a:lnTo>
                  <a:lnTo>
                    <a:pt x="27" y="44"/>
                  </a:lnTo>
                  <a:lnTo>
                    <a:pt x="31" y="44"/>
                  </a:lnTo>
                  <a:lnTo>
                    <a:pt x="34" y="44"/>
                  </a:lnTo>
                  <a:lnTo>
                    <a:pt x="36" y="44"/>
                  </a:lnTo>
                  <a:lnTo>
                    <a:pt x="39" y="45"/>
                  </a:lnTo>
                  <a:lnTo>
                    <a:pt x="48" y="50"/>
                  </a:lnTo>
                  <a:lnTo>
                    <a:pt x="57" y="55"/>
                  </a:lnTo>
                  <a:lnTo>
                    <a:pt x="63" y="60"/>
                  </a:lnTo>
                  <a:lnTo>
                    <a:pt x="69" y="65"/>
                  </a:lnTo>
                  <a:lnTo>
                    <a:pt x="75" y="70"/>
                  </a:lnTo>
                  <a:lnTo>
                    <a:pt x="81" y="74"/>
                  </a:lnTo>
                  <a:lnTo>
                    <a:pt x="89" y="76"/>
                  </a:lnTo>
                  <a:lnTo>
                    <a:pt x="99" y="79"/>
                  </a:lnTo>
                  <a:lnTo>
                    <a:pt x="104" y="79"/>
                  </a:lnTo>
                  <a:lnTo>
                    <a:pt x="110" y="80"/>
                  </a:lnTo>
                  <a:lnTo>
                    <a:pt x="116" y="81"/>
                  </a:lnTo>
                  <a:lnTo>
                    <a:pt x="122" y="8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25" name="Freeform 159"/>
            <p:cNvSpPr>
              <a:spLocks/>
            </p:cNvSpPr>
            <p:nvPr/>
          </p:nvSpPr>
          <p:spPr bwMode="auto">
            <a:xfrm flipH="1">
              <a:off x="2315" y="2429"/>
              <a:ext cx="102" cy="373"/>
            </a:xfrm>
            <a:custGeom>
              <a:avLst/>
              <a:gdLst>
                <a:gd name="T0" fmla="*/ 0 w 206"/>
                <a:gd name="T1" fmla="*/ 1 h 745"/>
                <a:gd name="T2" fmla="*/ 0 w 206"/>
                <a:gd name="T3" fmla="*/ 1 h 745"/>
                <a:gd name="T4" fmla="*/ 0 w 206"/>
                <a:gd name="T5" fmla="*/ 1 h 745"/>
                <a:gd name="T6" fmla="*/ 0 w 206"/>
                <a:gd name="T7" fmla="*/ 1 h 745"/>
                <a:gd name="T8" fmla="*/ 0 w 206"/>
                <a:gd name="T9" fmla="*/ 1 h 745"/>
                <a:gd name="T10" fmla="*/ 0 w 206"/>
                <a:gd name="T11" fmla="*/ 1 h 745"/>
                <a:gd name="T12" fmla="*/ 0 w 206"/>
                <a:gd name="T13" fmla="*/ 1 h 745"/>
                <a:gd name="T14" fmla="*/ 0 w 206"/>
                <a:gd name="T15" fmla="*/ 1 h 745"/>
                <a:gd name="T16" fmla="*/ 0 w 206"/>
                <a:gd name="T17" fmla="*/ 1 h 745"/>
                <a:gd name="T18" fmla="*/ 0 w 206"/>
                <a:gd name="T19" fmla="*/ 1 h 745"/>
                <a:gd name="T20" fmla="*/ 0 w 206"/>
                <a:gd name="T21" fmla="*/ 1 h 745"/>
                <a:gd name="T22" fmla="*/ 0 w 206"/>
                <a:gd name="T23" fmla="*/ 1 h 745"/>
                <a:gd name="T24" fmla="*/ 0 w 206"/>
                <a:gd name="T25" fmla="*/ 1 h 745"/>
                <a:gd name="T26" fmla="*/ 0 w 206"/>
                <a:gd name="T27" fmla="*/ 1 h 745"/>
                <a:gd name="T28" fmla="*/ 0 w 206"/>
                <a:gd name="T29" fmla="*/ 1 h 745"/>
                <a:gd name="T30" fmla="*/ 0 w 206"/>
                <a:gd name="T31" fmla="*/ 1 h 745"/>
                <a:gd name="T32" fmla="*/ 0 w 206"/>
                <a:gd name="T33" fmla="*/ 1 h 745"/>
                <a:gd name="T34" fmla="*/ 0 w 206"/>
                <a:gd name="T35" fmla="*/ 1 h 745"/>
                <a:gd name="T36" fmla="*/ 0 w 206"/>
                <a:gd name="T37" fmla="*/ 1 h 745"/>
                <a:gd name="T38" fmla="*/ 0 w 206"/>
                <a:gd name="T39" fmla="*/ 1 h 745"/>
                <a:gd name="T40" fmla="*/ 0 w 206"/>
                <a:gd name="T41" fmla="*/ 1 h 745"/>
                <a:gd name="T42" fmla="*/ 0 w 206"/>
                <a:gd name="T43" fmla="*/ 1 h 745"/>
                <a:gd name="T44" fmla="*/ 0 w 206"/>
                <a:gd name="T45" fmla="*/ 1 h 745"/>
                <a:gd name="T46" fmla="*/ 0 w 206"/>
                <a:gd name="T47" fmla="*/ 1 h 745"/>
                <a:gd name="T48" fmla="*/ 0 w 206"/>
                <a:gd name="T49" fmla="*/ 1 h 745"/>
                <a:gd name="T50" fmla="*/ 0 w 206"/>
                <a:gd name="T51" fmla="*/ 1 h 745"/>
                <a:gd name="T52" fmla="*/ 0 w 206"/>
                <a:gd name="T53" fmla="*/ 0 h 745"/>
                <a:gd name="T54" fmla="*/ 0 w 206"/>
                <a:gd name="T55" fmla="*/ 1 h 745"/>
                <a:gd name="T56" fmla="*/ 0 w 206"/>
                <a:gd name="T57" fmla="*/ 1 h 745"/>
                <a:gd name="T58" fmla="*/ 0 w 206"/>
                <a:gd name="T59" fmla="*/ 1 h 745"/>
                <a:gd name="T60" fmla="*/ 0 w 206"/>
                <a:gd name="T61" fmla="*/ 1 h 745"/>
                <a:gd name="T62" fmla="*/ 0 w 206"/>
                <a:gd name="T63" fmla="*/ 1 h 745"/>
                <a:gd name="T64" fmla="*/ 0 w 206"/>
                <a:gd name="T65" fmla="*/ 1 h 745"/>
                <a:gd name="T66" fmla="*/ 0 w 206"/>
                <a:gd name="T67" fmla="*/ 1 h 745"/>
                <a:gd name="T68" fmla="*/ 0 w 206"/>
                <a:gd name="T69" fmla="*/ 1 h 745"/>
                <a:gd name="T70" fmla="*/ 0 w 206"/>
                <a:gd name="T71" fmla="*/ 1 h 745"/>
                <a:gd name="T72" fmla="*/ 0 w 206"/>
                <a:gd name="T73" fmla="*/ 1 h 745"/>
                <a:gd name="T74" fmla="*/ 0 w 206"/>
                <a:gd name="T75" fmla="*/ 1 h 74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206"/>
                <a:gd name="T115" fmla="*/ 0 h 745"/>
                <a:gd name="T116" fmla="*/ 206 w 206"/>
                <a:gd name="T117" fmla="*/ 745 h 745"/>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206" h="745">
                  <a:moveTo>
                    <a:pt x="2" y="728"/>
                  </a:moveTo>
                  <a:lnTo>
                    <a:pt x="6" y="730"/>
                  </a:lnTo>
                  <a:lnTo>
                    <a:pt x="12" y="734"/>
                  </a:lnTo>
                  <a:lnTo>
                    <a:pt x="19" y="737"/>
                  </a:lnTo>
                  <a:lnTo>
                    <a:pt x="27" y="739"/>
                  </a:lnTo>
                  <a:lnTo>
                    <a:pt x="35" y="743"/>
                  </a:lnTo>
                  <a:lnTo>
                    <a:pt x="43" y="744"/>
                  </a:lnTo>
                  <a:lnTo>
                    <a:pt x="51" y="745"/>
                  </a:lnTo>
                  <a:lnTo>
                    <a:pt x="57" y="744"/>
                  </a:lnTo>
                  <a:lnTo>
                    <a:pt x="63" y="742"/>
                  </a:lnTo>
                  <a:lnTo>
                    <a:pt x="68" y="741"/>
                  </a:lnTo>
                  <a:lnTo>
                    <a:pt x="74" y="738"/>
                  </a:lnTo>
                  <a:lnTo>
                    <a:pt x="79" y="736"/>
                  </a:lnTo>
                  <a:lnTo>
                    <a:pt x="85" y="734"/>
                  </a:lnTo>
                  <a:lnTo>
                    <a:pt x="89" y="730"/>
                  </a:lnTo>
                  <a:lnTo>
                    <a:pt x="94" y="727"/>
                  </a:lnTo>
                  <a:lnTo>
                    <a:pt x="97" y="723"/>
                  </a:lnTo>
                  <a:lnTo>
                    <a:pt x="95" y="714"/>
                  </a:lnTo>
                  <a:lnTo>
                    <a:pt x="94" y="704"/>
                  </a:lnTo>
                  <a:lnTo>
                    <a:pt x="93" y="695"/>
                  </a:lnTo>
                  <a:lnTo>
                    <a:pt x="93" y="686"/>
                  </a:lnTo>
                  <a:lnTo>
                    <a:pt x="95" y="659"/>
                  </a:lnTo>
                  <a:lnTo>
                    <a:pt x="100" y="606"/>
                  </a:lnTo>
                  <a:lnTo>
                    <a:pt x="104" y="554"/>
                  </a:lnTo>
                  <a:lnTo>
                    <a:pt x="106" y="526"/>
                  </a:lnTo>
                  <a:lnTo>
                    <a:pt x="105" y="518"/>
                  </a:lnTo>
                  <a:lnTo>
                    <a:pt x="103" y="509"/>
                  </a:lnTo>
                  <a:lnTo>
                    <a:pt x="101" y="499"/>
                  </a:lnTo>
                  <a:lnTo>
                    <a:pt x="102" y="490"/>
                  </a:lnTo>
                  <a:lnTo>
                    <a:pt x="106" y="475"/>
                  </a:lnTo>
                  <a:lnTo>
                    <a:pt x="115" y="452"/>
                  </a:lnTo>
                  <a:lnTo>
                    <a:pt x="123" y="427"/>
                  </a:lnTo>
                  <a:lnTo>
                    <a:pt x="127" y="408"/>
                  </a:lnTo>
                  <a:lnTo>
                    <a:pt x="131" y="392"/>
                  </a:lnTo>
                  <a:lnTo>
                    <a:pt x="135" y="375"/>
                  </a:lnTo>
                  <a:lnTo>
                    <a:pt x="141" y="358"/>
                  </a:lnTo>
                  <a:lnTo>
                    <a:pt x="146" y="343"/>
                  </a:lnTo>
                  <a:lnTo>
                    <a:pt x="150" y="332"/>
                  </a:lnTo>
                  <a:lnTo>
                    <a:pt x="157" y="315"/>
                  </a:lnTo>
                  <a:lnTo>
                    <a:pt x="167" y="291"/>
                  </a:lnTo>
                  <a:lnTo>
                    <a:pt x="178" y="263"/>
                  </a:lnTo>
                  <a:lnTo>
                    <a:pt x="188" y="232"/>
                  </a:lnTo>
                  <a:lnTo>
                    <a:pt x="197" y="200"/>
                  </a:lnTo>
                  <a:lnTo>
                    <a:pt x="203" y="167"/>
                  </a:lnTo>
                  <a:lnTo>
                    <a:pt x="206" y="137"/>
                  </a:lnTo>
                  <a:lnTo>
                    <a:pt x="206" y="110"/>
                  </a:lnTo>
                  <a:lnTo>
                    <a:pt x="203" y="84"/>
                  </a:lnTo>
                  <a:lnTo>
                    <a:pt x="201" y="61"/>
                  </a:lnTo>
                  <a:lnTo>
                    <a:pt x="196" y="42"/>
                  </a:lnTo>
                  <a:lnTo>
                    <a:pt x="188" y="26"/>
                  </a:lnTo>
                  <a:lnTo>
                    <a:pt x="178" y="13"/>
                  </a:lnTo>
                  <a:lnTo>
                    <a:pt x="164" y="5"/>
                  </a:lnTo>
                  <a:lnTo>
                    <a:pt x="146" y="0"/>
                  </a:lnTo>
                  <a:lnTo>
                    <a:pt x="126" y="0"/>
                  </a:lnTo>
                  <a:lnTo>
                    <a:pt x="110" y="5"/>
                  </a:lnTo>
                  <a:lnTo>
                    <a:pt x="95" y="14"/>
                  </a:lnTo>
                  <a:lnTo>
                    <a:pt x="83" y="27"/>
                  </a:lnTo>
                  <a:lnTo>
                    <a:pt x="74" y="42"/>
                  </a:lnTo>
                  <a:lnTo>
                    <a:pt x="66" y="59"/>
                  </a:lnTo>
                  <a:lnTo>
                    <a:pt x="62" y="78"/>
                  </a:lnTo>
                  <a:lnTo>
                    <a:pt x="58" y="98"/>
                  </a:lnTo>
                  <a:lnTo>
                    <a:pt x="53" y="150"/>
                  </a:lnTo>
                  <a:lnTo>
                    <a:pt x="49" y="213"/>
                  </a:lnTo>
                  <a:lnTo>
                    <a:pt x="44" y="270"/>
                  </a:lnTo>
                  <a:lnTo>
                    <a:pt x="41" y="302"/>
                  </a:lnTo>
                  <a:lnTo>
                    <a:pt x="35" y="331"/>
                  </a:lnTo>
                  <a:lnTo>
                    <a:pt x="27" y="383"/>
                  </a:lnTo>
                  <a:lnTo>
                    <a:pt x="18" y="440"/>
                  </a:lnTo>
                  <a:lnTo>
                    <a:pt x="12" y="492"/>
                  </a:lnTo>
                  <a:lnTo>
                    <a:pt x="7" y="540"/>
                  </a:lnTo>
                  <a:lnTo>
                    <a:pt x="4" y="592"/>
                  </a:lnTo>
                  <a:lnTo>
                    <a:pt x="0" y="637"/>
                  </a:lnTo>
                  <a:lnTo>
                    <a:pt x="2" y="665"/>
                  </a:lnTo>
                  <a:lnTo>
                    <a:pt x="4" y="680"/>
                  </a:lnTo>
                  <a:lnTo>
                    <a:pt x="4" y="696"/>
                  </a:lnTo>
                  <a:lnTo>
                    <a:pt x="3" y="713"/>
                  </a:lnTo>
                  <a:lnTo>
                    <a:pt x="2" y="728"/>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26" name="Freeform 160"/>
            <p:cNvSpPr>
              <a:spLocks/>
            </p:cNvSpPr>
            <p:nvPr/>
          </p:nvSpPr>
          <p:spPr bwMode="auto">
            <a:xfrm flipH="1">
              <a:off x="2236" y="2245"/>
              <a:ext cx="151" cy="246"/>
            </a:xfrm>
            <a:custGeom>
              <a:avLst/>
              <a:gdLst>
                <a:gd name="T0" fmla="*/ 1 w 301"/>
                <a:gd name="T1" fmla="*/ 0 h 492"/>
                <a:gd name="T2" fmla="*/ 1 w 301"/>
                <a:gd name="T3" fmla="*/ 1 h 492"/>
                <a:gd name="T4" fmla="*/ 1 w 301"/>
                <a:gd name="T5" fmla="*/ 1 h 492"/>
                <a:gd name="T6" fmla="*/ 1 w 301"/>
                <a:gd name="T7" fmla="*/ 1 h 492"/>
                <a:gd name="T8" fmla="*/ 1 w 301"/>
                <a:gd name="T9" fmla="*/ 1 h 492"/>
                <a:gd name="T10" fmla="*/ 1 w 301"/>
                <a:gd name="T11" fmla="*/ 1 h 492"/>
                <a:gd name="T12" fmla="*/ 1 w 301"/>
                <a:gd name="T13" fmla="*/ 1 h 492"/>
                <a:gd name="T14" fmla="*/ 1 w 301"/>
                <a:gd name="T15" fmla="*/ 1 h 492"/>
                <a:gd name="T16" fmla="*/ 1 w 301"/>
                <a:gd name="T17" fmla="*/ 1 h 492"/>
                <a:gd name="T18" fmla="*/ 1 w 301"/>
                <a:gd name="T19" fmla="*/ 1 h 492"/>
                <a:gd name="T20" fmla="*/ 1 w 301"/>
                <a:gd name="T21" fmla="*/ 1 h 492"/>
                <a:gd name="T22" fmla="*/ 1 w 301"/>
                <a:gd name="T23" fmla="*/ 1 h 492"/>
                <a:gd name="T24" fmla="*/ 1 w 301"/>
                <a:gd name="T25" fmla="*/ 1 h 492"/>
                <a:gd name="T26" fmla="*/ 0 w 301"/>
                <a:gd name="T27" fmla="*/ 1 h 492"/>
                <a:gd name="T28" fmla="*/ 1 w 301"/>
                <a:gd name="T29" fmla="*/ 1 h 492"/>
                <a:gd name="T30" fmla="*/ 1 w 301"/>
                <a:gd name="T31" fmla="*/ 1 h 492"/>
                <a:gd name="T32" fmla="*/ 1 w 301"/>
                <a:gd name="T33" fmla="*/ 1 h 492"/>
                <a:gd name="T34" fmla="*/ 1 w 301"/>
                <a:gd name="T35" fmla="*/ 1 h 492"/>
                <a:gd name="T36" fmla="*/ 1 w 301"/>
                <a:gd name="T37" fmla="*/ 1 h 492"/>
                <a:gd name="T38" fmla="*/ 1 w 301"/>
                <a:gd name="T39" fmla="*/ 1 h 492"/>
                <a:gd name="T40" fmla="*/ 1 w 301"/>
                <a:gd name="T41" fmla="*/ 1 h 492"/>
                <a:gd name="T42" fmla="*/ 1 w 301"/>
                <a:gd name="T43" fmla="*/ 1 h 492"/>
                <a:gd name="T44" fmla="*/ 1 w 301"/>
                <a:gd name="T45" fmla="*/ 1 h 492"/>
                <a:gd name="T46" fmla="*/ 1 w 301"/>
                <a:gd name="T47" fmla="*/ 1 h 492"/>
                <a:gd name="T48" fmla="*/ 1 w 301"/>
                <a:gd name="T49" fmla="*/ 1 h 492"/>
                <a:gd name="T50" fmla="*/ 1 w 301"/>
                <a:gd name="T51" fmla="*/ 1 h 492"/>
                <a:gd name="T52" fmla="*/ 1 w 301"/>
                <a:gd name="T53" fmla="*/ 1 h 492"/>
                <a:gd name="T54" fmla="*/ 1 w 301"/>
                <a:gd name="T55" fmla="*/ 1 h 492"/>
                <a:gd name="T56" fmla="*/ 1 w 301"/>
                <a:gd name="T57" fmla="*/ 1 h 492"/>
                <a:gd name="T58" fmla="*/ 1 w 301"/>
                <a:gd name="T59" fmla="*/ 1 h 492"/>
                <a:gd name="T60" fmla="*/ 1 w 301"/>
                <a:gd name="T61" fmla="*/ 1 h 492"/>
                <a:gd name="T62" fmla="*/ 1 w 301"/>
                <a:gd name="T63" fmla="*/ 1 h 492"/>
                <a:gd name="T64" fmla="*/ 1 w 301"/>
                <a:gd name="T65" fmla="*/ 1 h 492"/>
                <a:gd name="T66" fmla="*/ 1 w 301"/>
                <a:gd name="T67" fmla="*/ 1 h 492"/>
                <a:gd name="T68" fmla="*/ 1 w 301"/>
                <a:gd name="T69" fmla="*/ 1 h 492"/>
                <a:gd name="T70" fmla="*/ 1 w 301"/>
                <a:gd name="T71" fmla="*/ 1 h 492"/>
                <a:gd name="T72" fmla="*/ 1 w 301"/>
                <a:gd name="T73" fmla="*/ 1 h 492"/>
                <a:gd name="T74" fmla="*/ 1 w 301"/>
                <a:gd name="T75" fmla="*/ 1 h 492"/>
                <a:gd name="T76" fmla="*/ 1 w 301"/>
                <a:gd name="T77" fmla="*/ 1 h 492"/>
                <a:gd name="T78" fmla="*/ 1 w 301"/>
                <a:gd name="T79" fmla="*/ 1 h 492"/>
                <a:gd name="T80" fmla="*/ 1 w 301"/>
                <a:gd name="T81" fmla="*/ 1 h 492"/>
                <a:gd name="T82" fmla="*/ 1 w 301"/>
                <a:gd name="T83" fmla="*/ 1 h 49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01"/>
                <a:gd name="T127" fmla="*/ 0 h 492"/>
                <a:gd name="T128" fmla="*/ 301 w 301"/>
                <a:gd name="T129" fmla="*/ 492 h 49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01" h="492">
                  <a:moveTo>
                    <a:pt x="282" y="4"/>
                  </a:moveTo>
                  <a:lnTo>
                    <a:pt x="269" y="0"/>
                  </a:lnTo>
                  <a:lnTo>
                    <a:pt x="254" y="1"/>
                  </a:lnTo>
                  <a:lnTo>
                    <a:pt x="238" y="6"/>
                  </a:lnTo>
                  <a:lnTo>
                    <a:pt x="221" y="15"/>
                  </a:lnTo>
                  <a:lnTo>
                    <a:pt x="202" y="27"/>
                  </a:lnTo>
                  <a:lnTo>
                    <a:pt x="185" y="43"/>
                  </a:lnTo>
                  <a:lnTo>
                    <a:pt x="169" y="62"/>
                  </a:lnTo>
                  <a:lnTo>
                    <a:pt x="155" y="85"/>
                  </a:lnTo>
                  <a:lnTo>
                    <a:pt x="145" y="107"/>
                  </a:lnTo>
                  <a:lnTo>
                    <a:pt x="137" y="132"/>
                  </a:lnTo>
                  <a:lnTo>
                    <a:pt x="131" y="159"/>
                  </a:lnTo>
                  <a:lnTo>
                    <a:pt x="125" y="185"/>
                  </a:lnTo>
                  <a:lnTo>
                    <a:pt x="120" y="211"/>
                  </a:lnTo>
                  <a:lnTo>
                    <a:pt x="117" y="233"/>
                  </a:lnTo>
                  <a:lnTo>
                    <a:pt x="112" y="249"/>
                  </a:lnTo>
                  <a:lnTo>
                    <a:pt x="109" y="260"/>
                  </a:lnTo>
                  <a:lnTo>
                    <a:pt x="101" y="272"/>
                  </a:lnTo>
                  <a:lnTo>
                    <a:pt x="89" y="284"/>
                  </a:lnTo>
                  <a:lnTo>
                    <a:pt x="76" y="298"/>
                  </a:lnTo>
                  <a:lnTo>
                    <a:pt x="61" y="312"/>
                  </a:lnTo>
                  <a:lnTo>
                    <a:pt x="47" y="325"/>
                  </a:lnTo>
                  <a:lnTo>
                    <a:pt x="33" y="339"/>
                  </a:lnTo>
                  <a:lnTo>
                    <a:pt x="21" y="350"/>
                  </a:lnTo>
                  <a:lnTo>
                    <a:pt x="14" y="360"/>
                  </a:lnTo>
                  <a:lnTo>
                    <a:pt x="6" y="379"/>
                  </a:lnTo>
                  <a:lnTo>
                    <a:pt x="2" y="396"/>
                  </a:lnTo>
                  <a:lnTo>
                    <a:pt x="0" y="413"/>
                  </a:lnTo>
                  <a:lnTo>
                    <a:pt x="2" y="428"/>
                  </a:lnTo>
                  <a:lnTo>
                    <a:pt x="6" y="443"/>
                  </a:lnTo>
                  <a:lnTo>
                    <a:pt x="16" y="457"/>
                  </a:lnTo>
                  <a:lnTo>
                    <a:pt x="27" y="469"/>
                  </a:lnTo>
                  <a:lnTo>
                    <a:pt x="42" y="479"/>
                  </a:lnTo>
                  <a:lnTo>
                    <a:pt x="50" y="484"/>
                  </a:lnTo>
                  <a:lnTo>
                    <a:pt x="61" y="487"/>
                  </a:lnTo>
                  <a:lnTo>
                    <a:pt x="70" y="489"/>
                  </a:lnTo>
                  <a:lnTo>
                    <a:pt x="80" y="490"/>
                  </a:lnTo>
                  <a:lnTo>
                    <a:pt x="91" y="492"/>
                  </a:lnTo>
                  <a:lnTo>
                    <a:pt x="99" y="490"/>
                  </a:lnTo>
                  <a:lnTo>
                    <a:pt x="105" y="489"/>
                  </a:lnTo>
                  <a:lnTo>
                    <a:pt x="110" y="487"/>
                  </a:lnTo>
                  <a:lnTo>
                    <a:pt x="115" y="482"/>
                  </a:lnTo>
                  <a:lnTo>
                    <a:pt x="120" y="474"/>
                  </a:lnTo>
                  <a:lnTo>
                    <a:pt x="129" y="465"/>
                  </a:lnTo>
                  <a:lnTo>
                    <a:pt x="138" y="456"/>
                  </a:lnTo>
                  <a:lnTo>
                    <a:pt x="146" y="446"/>
                  </a:lnTo>
                  <a:lnTo>
                    <a:pt x="154" y="435"/>
                  </a:lnTo>
                  <a:lnTo>
                    <a:pt x="161" y="427"/>
                  </a:lnTo>
                  <a:lnTo>
                    <a:pt x="165" y="421"/>
                  </a:lnTo>
                  <a:lnTo>
                    <a:pt x="170" y="416"/>
                  </a:lnTo>
                  <a:lnTo>
                    <a:pt x="175" y="409"/>
                  </a:lnTo>
                  <a:lnTo>
                    <a:pt x="180" y="400"/>
                  </a:lnTo>
                  <a:lnTo>
                    <a:pt x="186" y="390"/>
                  </a:lnTo>
                  <a:lnTo>
                    <a:pt x="192" y="380"/>
                  </a:lnTo>
                  <a:lnTo>
                    <a:pt x="198" y="370"/>
                  </a:lnTo>
                  <a:lnTo>
                    <a:pt x="202" y="359"/>
                  </a:lnTo>
                  <a:lnTo>
                    <a:pt x="206" y="349"/>
                  </a:lnTo>
                  <a:lnTo>
                    <a:pt x="209" y="337"/>
                  </a:lnTo>
                  <a:lnTo>
                    <a:pt x="215" y="325"/>
                  </a:lnTo>
                  <a:lnTo>
                    <a:pt x="220" y="312"/>
                  </a:lnTo>
                  <a:lnTo>
                    <a:pt x="225" y="298"/>
                  </a:lnTo>
                  <a:lnTo>
                    <a:pt x="232" y="286"/>
                  </a:lnTo>
                  <a:lnTo>
                    <a:pt x="239" y="274"/>
                  </a:lnTo>
                  <a:lnTo>
                    <a:pt x="245" y="261"/>
                  </a:lnTo>
                  <a:lnTo>
                    <a:pt x="252" y="251"/>
                  </a:lnTo>
                  <a:lnTo>
                    <a:pt x="256" y="243"/>
                  </a:lnTo>
                  <a:lnTo>
                    <a:pt x="260" y="235"/>
                  </a:lnTo>
                  <a:lnTo>
                    <a:pt x="262" y="229"/>
                  </a:lnTo>
                  <a:lnTo>
                    <a:pt x="263" y="227"/>
                  </a:lnTo>
                  <a:lnTo>
                    <a:pt x="269" y="225"/>
                  </a:lnTo>
                  <a:lnTo>
                    <a:pt x="275" y="222"/>
                  </a:lnTo>
                  <a:lnTo>
                    <a:pt x="281" y="219"/>
                  </a:lnTo>
                  <a:lnTo>
                    <a:pt x="286" y="215"/>
                  </a:lnTo>
                  <a:lnTo>
                    <a:pt x="292" y="211"/>
                  </a:lnTo>
                  <a:lnTo>
                    <a:pt x="296" y="207"/>
                  </a:lnTo>
                  <a:lnTo>
                    <a:pt x="299" y="204"/>
                  </a:lnTo>
                  <a:lnTo>
                    <a:pt x="301" y="200"/>
                  </a:lnTo>
                  <a:lnTo>
                    <a:pt x="300" y="189"/>
                  </a:lnTo>
                  <a:lnTo>
                    <a:pt x="297" y="174"/>
                  </a:lnTo>
                  <a:lnTo>
                    <a:pt x="292" y="156"/>
                  </a:lnTo>
                  <a:lnTo>
                    <a:pt x="291" y="132"/>
                  </a:lnTo>
                  <a:lnTo>
                    <a:pt x="294" y="101"/>
                  </a:lnTo>
                  <a:lnTo>
                    <a:pt x="299" y="62"/>
                  </a:lnTo>
                  <a:lnTo>
                    <a:pt x="297" y="27"/>
                  </a:lnTo>
                  <a:lnTo>
                    <a:pt x="282" y="4"/>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27" name="Freeform 161"/>
            <p:cNvSpPr>
              <a:spLocks/>
            </p:cNvSpPr>
            <p:nvPr/>
          </p:nvSpPr>
          <p:spPr bwMode="auto">
            <a:xfrm flipH="1">
              <a:off x="2262" y="2281"/>
              <a:ext cx="10" cy="10"/>
            </a:xfrm>
            <a:custGeom>
              <a:avLst/>
              <a:gdLst>
                <a:gd name="T0" fmla="*/ 1 w 19"/>
                <a:gd name="T1" fmla="*/ 1 h 19"/>
                <a:gd name="T2" fmla="*/ 1 w 19"/>
                <a:gd name="T3" fmla="*/ 1 h 19"/>
                <a:gd name="T4" fmla="*/ 1 w 19"/>
                <a:gd name="T5" fmla="*/ 1 h 19"/>
                <a:gd name="T6" fmla="*/ 1 w 19"/>
                <a:gd name="T7" fmla="*/ 1 h 19"/>
                <a:gd name="T8" fmla="*/ 1 w 19"/>
                <a:gd name="T9" fmla="*/ 1 h 19"/>
                <a:gd name="T10" fmla="*/ 1 w 19"/>
                <a:gd name="T11" fmla="*/ 1 h 19"/>
                <a:gd name="T12" fmla="*/ 1 w 19"/>
                <a:gd name="T13" fmla="*/ 1 h 19"/>
                <a:gd name="T14" fmla="*/ 1 w 19"/>
                <a:gd name="T15" fmla="*/ 1 h 19"/>
                <a:gd name="T16" fmla="*/ 1 w 19"/>
                <a:gd name="T17" fmla="*/ 1 h 19"/>
                <a:gd name="T18" fmla="*/ 1 w 19"/>
                <a:gd name="T19" fmla="*/ 0 h 19"/>
                <a:gd name="T20" fmla="*/ 1 w 19"/>
                <a:gd name="T21" fmla="*/ 0 h 19"/>
                <a:gd name="T22" fmla="*/ 1 w 19"/>
                <a:gd name="T23" fmla="*/ 1 h 19"/>
                <a:gd name="T24" fmla="*/ 1 w 19"/>
                <a:gd name="T25" fmla="*/ 1 h 19"/>
                <a:gd name="T26" fmla="*/ 0 w 19"/>
                <a:gd name="T27" fmla="*/ 1 h 19"/>
                <a:gd name="T28" fmla="*/ 0 w 19"/>
                <a:gd name="T29" fmla="*/ 1 h 19"/>
                <a:gd name="T30" fmla="*/ 1 w 19"/>
                <a:gd name="T31" fmla="*/ 1 h 19"/>
                <a:gd name="T32" fmla="*/ 1 w 19"/>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9"/>
                <a:gd name="T53" fmla="*/ 19 w 1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9">
                  <a:moveTo>
                    <a:pt x="5" y="18"/>
                  </a:moveTo>
                  <a:lnTo>
                    <a:pt x="8" y="19"/>
                  </a:lnTo>
                  <a:lnTo>
                    <a:pt x="11" y="18"/>
                  </a:lnTo>
                  <a:lnTo>
                    <a:pt x="15" y="17"/>
                  </a:lnTo>
                  <a:lnTo>
                    <a:pt x="18" y="13"/>
                  </a:lnTo>
                  <a:lnTo>
                    <a:pt x="19" y="10"/>
                  </a:lnTo>
                  <a:lnTo>
                    <a:pt x="18" y="7"/>
                  </a:lnTo>
                  <a:lnTo>
                    <a:pt x="17" y="3"/>
                  </a:lnTo>
                  <a:lnTo>
                    <a:pt x="14" y="1"/>
                  </a:lnTo>
                  <a:lnTo>
                    <a:pt x="10" y="0"/>
                  </a:lnTo>
                  <a:lnTo>
                    <a:pt x="7" y="0"/>
                  </a:lnTo>
                  <a:lnTo>
                    <a:pt x="3" y="2"/>
                  </a:lnTo>
                  <a:lnTo>
                    <a:pt x="1" y="4"/>
                  </a:lnTo>
                  <a:lnTo>
                    <a:pt x="0" y="8"/>
                  </a:lnTo>
                  <a:lnTo>
                    <a:pt x="0" y="11"/>
                  </a:lnTo>
                  <a:lnTo>
                    <a:pt x="2" y="15"/>
                  </a:lnTo>
                  <a:lnTo>
                    <a:pt x="5" y="18"/>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28" name="Freeform 162"/>
            <p:cNvSpPr>
              <a:spLocks/>
            </p:cNvSpPr>
            <p:nvPr/>
          </p:nvSpPr>
          <p:spPr bwMode="auto">
            <a:xfrm flipH="1">
              <a:off x="2247" y="2253"/>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1 w 19"/>
                <a:gd name="T23" fmla="*/ 0 h 20"/>
                <a:gd name="T24" fmla="*/ 1 w 19"/>
                <a:gd name="T25" fmla="*/ 0 h 20"/>
                <a:gd name="T26" fmla="*/ 0 w 19"/>
                <a:gd name="T27" fmla="*/ 0 h 20"/>
                <a:gd name="T28" fmla="*/ 0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4" y="18"/>
                  </a:moveTo>
                  <a:lnTo>
                    <a:pt x="9" y="20"/>
                  </a:lnTo>
                  <a:lnTo>
                    <a:pt x="12" y="18"/>
                  </a:lnTo>
                  <a:lnTo>
                    <a:pt x="16" y="17"/>
                  </a:lnTo>
                  <a:lnTo>
                    <a:pt x="18" y="14"/>
                  </a:lnTo>
                  <a:lnTo>
                    <a:pt x="19" y="10"/>
                  </a:lnTo>
                  <a:lnTo>
                    <a:pt x="19" y="7"/>
                  </a:lnTo>
                  <a:lnTo>
                    <a:pt x="17" y="4"/>
                  </a:lnTo>
                  <a:lnTo>
                    <a:pt x="15" y="1"/>
                  </a:lnTo>
                  <a:lnTo>
                    <a:pt x="10" y="0"/>
                  </a:lnTo>
                  <a:lnTo>
                    <a:pt x="7" y="0"/>
                  </a:lnTo>
                  <a:lnTo>
                    <a:pt x="3" y="2"/>
                  </a:lnTo>
                  <a:lnTo>
                    <a:pt x="1" y="5"/>
                  </a:lnTo>
                  <a:lnTo>
                    <a:pt x="0" y="8"/>
                  </a:lnTo>
                  <a:lnTo>
                    <a:pt x="0" y="12"/>
                  </a:lnTo>
                  <a:lnTo>
                    <a:pt x="2" y="15"/>
                  </a:lnTo>
                  <a:lnTo>
                    <a:pt x="4" y="18"/>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29" name="Freeform 163"/>
            <p:cNvSpPr>
              <a:spLocks/>
            </p:cNvSpPr>
            <p:nvPr/>
          </p:nvSpPr>
          <p:spPr bwMode="auto">
            <a:xfrm flipH="1">
              <a:off x="2345" y="2459"/>
              <a:ext cx="9" cy="10"/>
            </a:xfrm>
            <a:custGeom>
              <a:avLst/>
              <a:gdLst>
                <a:gd name="T0" fmla="*/ 1 w 18"/>
                <a:gd name="T1" fmla="*/ 1 h 20"/>
                <a:gd name="T2" fmla="*/ 1 w 18"/>
                <a:gd name="T3" fmla="*/ 1 h 20"/>
                <a:gd name="T4" fmla="*/ 1 w 18"/>
                <a:gd name="T5" fmla="*/ 1 h 20"/>
                <a:gd name="T6" fmla="*/ 1 w 18"/>
                <a:gd name="T7" fmla="*/ 1 h 20"/>
                <a:gd name="T8" fmla="*/ 1 w 18"/>
                <a:gd name="T9" fmla="*/ 1 h 20"/>
                <a:gd name="T10" fmla="*/ 1 w 18"/>
                <a:gd name="T11" fmla="*/ 1 h 20"/>
                <a:gd name="T12" fmla="*/ 1 w 18"/>
                <a:gd name="T13" fmla="*/ 1 h 20"/>
                <a:gd name="T14" fmla="*/ 1 w 18"/>
                <a:gd name="T15" fmla="*/ 1 h 20"/>
                <a:gd name="T16" fmla="*/ 1 w 18"/>
                <a:gd name="T17" fmla="*/ 1 h 20"/>
                <a:gd name="T18" fmla="*/ 1 w 18"/>
                <a:gd name="T19" fmla="*/ 0 h 20"/>
                <a:gd name="T20" fmla="*/ 1 w 18"/>
                <a:gd name="T21" fmla="*/ 0 h 20"/>
                <a:gd name="T22" fmla="*/ 1 w 18"/>
                <a:gd name="T23" fmla="*/ 1 h 20"/>
                <a:gd name="T24" fmla="*/ 1 w 18"/>
                <a:gd name="T25" fmla="*/ 1 h 20"/>
                <a:gd name="T26" fmla="*/ 0 w 18"/>
                <a:gd name="T27" fmla="*/ 1 h 20"/>
                <a:gd name="T28" fmla="*/ 0 w 18"/>
                <a:gd name="T29" fmla="*/ 1 h 20"/>
                <a:gd name="T30" fmla="*/ 1 w 18"/>
                <a:gd name="T31" fmla="*/ 1 h 20"/>
                <a:gd name="T32" fmla="*/ 1 w 18"/>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20"/>
                <a:gd name="T53" fmla="*/ 18 w 18"/>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20">
                  <a:moveTo>
                    <a:pt x="5" y="19"/>
                  </a:moveTo>
                  <a:lnTo>
                    <a:pt x="8" y="20"/>
                  </a:lnTo>
                  <a:lnTo>
                    <a:pt x="12" y="20"/>
                  </a:lnTo>
                  <a:lnTo>
                    <a:pt x="15" y="18"/>
                  </a:lnTo>
                  <a:lnTo>
                    <a:pt x="17" y="15"/>
                  </a:lnTo>
                  <a:lnTo>
                    <a:pt x="18" y="11"/>
                  </a:lnTo>
                  <a:lnTo>
                    <a:pt x="18" y="7"/>
                  </a:lnTo>
                  <a:lnTo>
                    <a:pt x="17" y="4"/>
                  </a:lnTo>
                  <a:lnTo>
                    <a:pt x="14" y="1"/>
                  </a:lnTo>
                  <a:lnTo>
                    <a:pt x="10" y="0"/>
                  </a:lnTo>
                  <a:lnTo>
                    <a:pt x="7" y="0"/>
                  </a:lnTo>
                  <a:lnTo>
                    <a:pt x="3" y="3"/>
                  </a:lnTo>
                  <a:lnTo>
                    <a:pt x="1" y="5"/>
                  </a:lnTo>
                  <a:lnTo>
                    <a:pt x="0" y="10"/>
                  </a:lnTo>
                  <a:lnTo>
                    <a:pt x="0" y="13"/>
                  </a:lnTo>
                  <a:lnTo>
                    <a:pt x="1" y="16"/>
                  </a:lnTo>
                  <a:lnTo>
                    <a:pt x="5" y="19"/>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30" name="Freeform 164"/>
            <p:cNvSpPr>
              <a:spLocks/>
            </p:cNvSpPr>
            <p:nvPr/>
          </p:nvSpPr>
          <p:spPr bwMode="auto">
            <a:xfrm flipH="1">
              <a:off x="2275" y="2378"/>
              <a:ext cx="116" cy="123"/>
            </a:xfrm>
            <a:custGeom>
              <a:avLst/>
              <a:gdLst>
                <a:gd name="T0" fmla="*/ 0 w 233"/>
                <a:gd name="T1" fmla="*/ 1 h 246"/>
                <a:gd name="T2" fmla="*/ 0 w 233"/>
                <a:gd name="T3" fmla="*/ 1 h 246"/>
                <a:gd name="T4" fmla="*/ 0 w 233"/>
                <a:gd name="T5" fmla="*/ 1 h 246"/>
                <a:gd name="T6" fmla="*/ 0 w 233"/>
                <a:gd name="T7" fmla="*/ 1 h 246"/>
                <a:gd name="T8" fmla="*/ 0 w 233"/>
                <a:gd name="T9" fmla="*/ 1 h 246"/>
                <a:gd name="T10" fmla="*/ 0 w 233"/>
                <a:gd name="T11" fmla="*/ 1 h 246"/>
                <a:gd name="T12" fmla="*/ 0 w 233"/>
                <a:gd name="T13" fmla="*/ 1 h 246"/>
                <a:gd name="T14" fmla="*/ 0 w 233"/>
                <a:gd name="T15" fmla="*/ 1 h 246"/>
                <a:gd name="T16" fmla="*/ 0 w 233"/>
                <a:gd name="T17" fmla="*/ 1 h 246"/>
                <a:gd name="T18" fmla="*/ 0 w 233"/>
                <a:gd name="T19" fmla="*/ 1 h 246"/>
                <a:gd name="T20" fmla="*/ 0 w 233"/>
                <a:gd name="T21" fmla="*/ 1 h 246"/>
                <a:gd name="T22" fmla="*/ 0 w 233"/>
                <a:gd name="T23" fmla="*/ 1 h 246"/>
                <a:gd name="T24" fmla="*/ 0 w 233"/>
                <a:gd name="T25" fmla="*/ 1 h 246"/>
                <a:gd name="T26" fmla="*/ 0 w 233"/>
                <a:gd name="T27" fmla="*/ 1 h 246"/>
                <a:gd name="T28" fmla="*/ 0 w 233"/>
                <a:gd name="T29" fmla="*/ 1 h 246"/>
                <a:gd name="T30" fmla="*/ 0 w 233"/>
                <a:gd name="T31" fmla="*/ 1 h 246"/>
                <a:gd name="T32" fmla="*/ 0 w 233"/>
                <a:gd name="T33" fmla="*/ 1 h 246"/>
                <a:gd name="T34" fmla="*/ 0 w 233"/>
                <a:gd name="T35" fmla="*/ 1 h 246"/>
                <a:gd name="T36" fmla="*/ 0 w 233"/>
                <a:gd name="T37" fmla="*/ 1 h 246"/>
                <a:gd name="T38" fmla="*/ 0 w 233"/>
                <a:gd name="T39" fmla="*/ 1 h 246"/>
                <a:gd name="T40" fmla="*/ 0 w 233"/>
                <a:gd name="T41" fmla="*/ 1 h 246"/>
                <a:gd name="T42" fmla="*/ 0 w 233"/>
                <a:gd name="T43" fmla="*/ 1 h 246"/>
                <a:gd name="T44" fmla="*/ 0 w 233"/>
                <a:gd name="T45" fmla="*/ 1 h 246"/>
                <a:gd name="T46" fmla="*/ 0 w 233"/>
                <a:gd name="T47" fmla="*/ 1 h 246"/>
                <a:gd name="T48" fmla="*/ 0 w 233"/>
                <a:gd name="T49" fmla="*/ 1 h 246"/>
                <a:gd name="T50" fmla="*/ 0 w 233"/>
                <a:gd name="T51" fmla="*/ 1 h 246"/>
                <a:gd name="T52" fmla="*/ 0 w 233"/>
                <a:gd name="T53" fmla="*/ 1 h 246"/>
                <a:gd name="T54" fmla="*/ 0 w 233"/>
                <a:gd name="T55" fmla="*/ 1 h 246"/>
                <a:gd name="T56" fmla="*/ 0 w 233"/>
                <a:gd name="T57" fmla="*/ 1 h 246"/>
                <a:gd name="T58" fmla="*/ 0 w 233"/>
                <a:gd name="T59" fmla="*/ 1 h 246"/>
                <a:gd name="T60" fmla="*/ 0 w 233"/>
                <a:gd name="T61" fmla="*/ 1 h 246"/>
                <a:gd name="T62" fmla="*/ 0 w 233"/>
                <a:gd name="T63" fmla="*/ 1 h 24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3"/>
                <a:gd name="T97" fmla="*/ 0 h 246"/>
                <a:gd name="T98" fmla="*/ 233 w 233"/>
                <a:gd name="T99" fmla="*/ 246 h 24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3" h="246">
                  <a:moveTo>
                    <a:pt x="12" y="106"/>
                  </a:moveTo>
                  <a:lnTo>
                    <a:pt x="8" y="113"/>
                  </a:lnTo>
                  <a:lnTo>
                    <a:pt x="5" y="123"/>
                  </a:lnTo>
                  <a:lnTo>
                    <a:pt x="1" y="137"/>
                  </a:lnTo>
                  <a:lnTo>
                    <a:pt x="0" y="152"/>
                  </a:lnTo>
                  <a:lnTo>
                    <a:pt x="0" y="168"/>
                  </a:lnTo>
                  <a:lnTo>
                    <a:pt x="4" y="184"/>
                  </a:lnTo>
                  <a:lnTo>
                    <a:pt x="13" y="201"/>
                  </a:lnTo>
                  <a:lnTo>
                    <a:pt x="27" y="219"/>
                  </a:lnTo>
                  <a:lnTo>
                    <a:pt x="44" y="233"/>
                  </a:lnTo>
                  <a:lnTo>
                    <a:pt x="61" y="242"/>
                  </a:lnTo>
                  <a:lnTo>
                    <a:pt x="79" y="245"/>
                  </a:lnTo>
                  <a:lnTo>
                    <a:pt x="94" y="246"/>
                  </a:lnTo>
                  <a:lnTo>
                    <a:pt x="109" y="244"/>
                  </a:lnTo>
                  <a:lnTo>
                    <a:pt x="120" y="241"/>
                  </a:lnTo>
                  <a:lnTo>
                    <a:pt x="129" y="235"/>
                  </a:lnTo>
                  <a:lnTo>
                    <a:pt x="135" y="230"/>
                  </a:lnTo>
                  <a:lnTo>
                    <a:pt x="140" y="223"/>
                  </a:lnTo>
                  <a:lnTo>
                    <a:pt x="147" y="213"/>
                  </a:lnTo>
                  <a:lnTo>
                    <a:pt x="155" y="200"/>
                  </a:lnTo>
                  <a:lnTo>
                    <a:pt x="163" y="186"/>
                  </a:lnTo>
                  <a:lnTo>
                    <a:pt x="171" y="174"/>
                  </a:lnTo>
                  <a:lnTo>
                    <a:pt x="179" y="161"/>
                  </a:lnTo>
                  <a:lnTo>
                    <a:pt x="185" y="152"/>
                  </a:lnTo>
                  <a:lnTo>
                    <a:pt x="189" y="146"/>
                  </a:lnTo>
                  <a:lnTo>
                    <a:pt x="197" y="134"/>
                  </a:lnTo>
                  <a:lnTo>
                    <a:pt x="207" y="115"/>
                  </a:lnTo>
                  <a:lnTo>
                    <a:pt x="215" y="97"/>
                  </a:lnTo>
                  <a:lnTo>
                    <a:pt x="219" y="84"/>
                  </a:lnTo>
                  <a:lnTo>
                    <a:pt x="223" y="76"/>
                  </a:lnTo>
                  <a:lnTo>
                    <a:pt x="226" y="66"/>
                  </a:lnTo>
                  <a:lnTo>
                    <a:pt x="230" y="55"/>
                  </a:lnTo>
                  <a:lnTo>
                    <a:pt x="233" y="47"/>
                  </a:lnTo>
                  <a:lnTo>
                    <a:pt x="225" y="48"/>
                  </a:lnTo>
                  <a:lnTo>
                    <a:pt x="219" y="47"/>
                  </a:lnTo>
                  <a:lnTo>
                    <a:pt x="215" y="44"/>
                  </a:lnTo>
                  <a:lnTo>
                    <a:pt x="211" y="39"/>
                  </a:lnTo>
                  <a:lnTo>
                    <a:pt x="207" y="37"/>
                  </a:lnTo>
                  <a:lnTo>
                    <a:pt x="201" y="36"/>
                  </a:lnTo>
                  <a:lnTo>
                    <a:pt x="195" y="37"/>
                  </a:lnTo>
                  <a:lnTo>
                    <a:pt x="189" y="37"/>
                  </a:lnTo>
                  <a:lnTo>
                    <a:pt x="182" y="37"/>
                  </a:lnTo>
                  <a:lnTo>
                    <a:pt x="173" y="36"/>
                  </a:lnTo>
                  <a:lnTo>
                    <a:pt x="164" y="32"/>
                  </a:lnTo>
                  <a:lnTo>
                    <a:pt x="156" y="26"/>
                  </a:lnTo>
                  <a:lnTo>
                    <a:pt x="151" y="23"/>
                  </a:lnTo>
                  <a:lnTo>
                    <a:pt x="147" y="18"/>
                  </a:lnTo>
                  <a:lnTo>
                    <a:pt x="141" y="15"/>
                  </a:lnTo>
                  <a:lnTo>
                    <a:pt x="134" y="12"/>
                  </a:lnTo>
                  <a:lnTo>
                    <a:pt x="127" y="7"/>
                  </a:lnTo>
                  <a:lnTo>
                    <a:pt x="121" y="5"/>
                  </a:lnTo>
                  <a:lnTo>
                    <a:pt x="115" y="2"/>
                  </a:lnTo>
                  <a:lnTo>
                    <a:pt x="111" y="0"/>
                  </a:lnTo>
                  <a:lnTo>
                    <a:pt x="105" y="8"/>
                  </a:lnTo>
                  <a:lnTo>
                    <a:pt x="99" y="15"/>
                  </a:lnTo>
                  <a:lnTo>
                    <a:pt x="95" y="20"/>
                  </a:lnTo>
                  <a:lnTo>
                    <a:pt x="90" y="23"/>
                  </a:lnTo>
                  <a:lnTo>
                    <a:pt x="86" y="26"/>
                  </a:lnTo>
                  <a:lnTo>
                    <a:pt x="77" y="33"/>
                  </a:lnTo>
                  <a:lnTo>
                    <a:pt x="66" y="44"/>
                  </a:lnTo>
                  <a:lnTo>
                    <a:pt x="53" y="55"/>
                  </a:lnTo>
                  <a:lnTo>
                    <a:pt x="39" y="68"/>
                  </a:lnTo>
                  <a:lnTo>
                    <a:pt x="28" y="82"/>
                  </a:lnTo>
                  <a:lnTo>
                    <a:pt x="18" y="94"/>
                  </a:lnTo>
                  <a:lnTo>
                    <a:pt x="12" y="106"/>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31" name="Freeform 165"/>
            <p:cNvSpPr>
              <a:spLocks/>
            </p:cNvSpPr>
            <p:nvPr/>
          </p:nvSpPr>
          <p:spPr bwMode="auto">
            <a:xfrm flipH="1">
              <a:off x="2228" y="2228"/>
              <a:ext cx="112" cy="174"/>
            </a:xfrm>
            <a:custGeom>
              <a:avLst/>
              <a:gdLst>
                <a:gd name="T0" fmla="*/ 1 w 223"/>
                <a:gd name="T1" fmla="*/ 1 h 347"/>
                <a:gd name="T2" fmla="*/ 1 w 223"/>
                <a:gd name="T3" fmla="*/ 1 h 347"/>
                <a:gd name="T4" fmla="*/ 1 w 223"/>
                <a:gd name="T5" fmla="*/ 1 h 347"/>
                <a:gd name="T6" fmla="*/ 1 w 223"/>
                <a:gd name="T7" fmla="*/ 1 h 347"/>
                <a:gd name="T8" fmla="*/ 1 w 223"/>
                <a:gd name="T9" fmla="*/ 1 h 347"/>
                <a:gd name="T10" fmla="*/ 1 w 223"/>
                <a:gd name="T11" fmla="*/ 1 h 347"/>
                <a:gd name="T12" fmla="*/ 1 w 223"/>
                <a:gd name="T13" fmla="*/ 1 h 347"/>
                <a:gd name="T14" fmla="*/ 1 w 223"/>
                <a:gd name="T15" fmla="*/ 1 h 347"/>
                <a:gd name="T16" fmla="*/ 1 w 223"/>
                <a:gd name="T17" fmla="*/ 1 h 347"/>
                <a:gd name="T18" fmla="*/ 1 w 223"/>
                <a:gd name="T19" fmla="*/ 1 h 347"/>
                <a:gd name="T20" fmla="*/ 1 w 223"/>
                <a:gd name="T21" fmla="*/ 1 h 347"/>
                <a:gd name="T22" fmla="*/ 1 w 223"/>
                <a:gd name="T23" fmla="*/ 1 h 347"/>
                <a:gd name="T24" fmla="*/ 1 w 223"/>
                <a:gd name="T25" fmla="*/ 1 h 347"/>
                <a:gd name="T26" fmla="*/ 1 w 223"/>
                <a:gd name="T27" fmla="*/ 1 h 347"/>
                <a:gd name="T28" fmla="*/ 1 w 223"/>
                <a:gd name="T29" fmla="*/ 1 h 347"/>
                <a:gd name="T30" fmla="*/ 1 w 223"/>
                <a:gd name="T31" fmla="*/ 1 h 347"/>
                <a:gd name="T32" fmla="*/ 1 w 223"/>
                <a:gd name="T33" fmla="*/ 1 h 347"/>
                <a:gd name="T34" fmla="*/ 1 w 223"/>
                <a:gd name="T35" fmla="*/ 1 h 347"/>
                <a:gd name="T36" fmla="*/ 1 w 223"/>
                <a:gd name="T37" fmla="*/ 1 h 347"/>
                <a:gd name="T38" fmla="*/ 1 w 223"/>
                <a:gd name="T39" fmla="*/ 1 h 347"/>
                <a:gd name="T40" fmla="*/ 1 w 223"/>
                <a:gd name="T41" fmla="*/ 1 h 347"/>
                <a:gd name="T42" fmla="*/ 1 w 223"/>
                <a:gd name="T43" fmla="*/ 1 h 347"/>
                <a:gd name="T44" fmla="*/ 1 w 223"/>
                <a:gd name="T45" fmla="*/ 1 h 347"/>
                <a:gd name="T46" fmla="*/ 1 w 223"/>
                <a:gd name="T47" fmla="*/ 1 h 347"/>
                <a:gd name="T48" fmla="*/ 1 w 223"/>
                <a:gd name="T49" fmla="*/ 1 h 347"/>
                <a:gd name="T50" fmla="*/ 1 w 223"/>
                <a:gd name="T51" fmla="*/ 1 h 347"/>
                <a:gd name="T52" fmla="*/ 1 w 223"/>
                <a:gd name="T53" fmla="*/ 1 h 347"/>
                <a:gd name="T54" fmla="*/ 1 w 223"/>
                <a:gd name="T55" fmla="*/ 1 h 347"/>
                <a:gd name="T56" fmla="*/ 1 w 223"/>
                <a:gd name="T57" fmla="*/ 0 h 347"/>
                <a:gd name="T58" fmla="*/ 1 w 223"/>
                <a:gd name="T59" fmla="*/ 1 h 347"/>
                <a:gd name="T60" fmla="*/ 1 w 223"/>
                <a:gd name="T61" fmla="*/ 1 h 347"/>
                <a:gd name="T62" fmla="*/ 1 w 223"/>
                <a:gd name="T63" fmla="*/ 1 h 347"/>
                <a:gd name="T64" fmla="*/ 1 w 223"/>
                <a:gd name="T65" fmla="*/ 1 h 347"/>
                <a:gd name="T66" fmla="*/ 1 w 223"/>
                <a:gd name="T67" fmla="*/ 1 h 347"/>
                <a:gd name="T68" fmla="*/ 1 w 223"/>
                <a:gd name="T69" fmla="*/ 1 h 347"/>
                <a:gd name="T70" fmla="*/ 1 w 223"/>
                <a:gd name="T71" fmla="*/ 1 h 347"/>
                <a:gd name="T72" fmla="*/ 1 w 223"/>
                <a:gd name="T73" fmla="*/ 1 h 347"/>
                <a:gd name="T74" fmla="*/ 1 w 223"/>
                <a:gd name="T75" fmla="*/ 1 h 347"/>
                <a:gd name="T76" fmla="*/ 1 w 223"/>
                <a:gd name="T77" fmla="*/ 1 h 347"/>
                <a:gd name="T78" fmla="*/ 1 w 223"/>
                <a:gd name="T79" fmla="*/ 1 h 347"/>
                <a:gd name="T80" fmla="*/ 1 w 223"/>
                <a:gd name="T81" fmla="*/ 1 h 347"/>
                <a:gd name="T82" fmla="*/ 1 w 223"/>
                <a:gd name="T83" fmla="*/ 1 h 347"/>
                <a:gd name="T84" fmla="*/ 1 w 223"/>
                <a:gd name="T85" fmla="*/ 1 h 347"/>
                <a:gd name="T86" fmla="*/ 1 w 223"/>
                <a:gd name="T87" fmla="*/ 1 h 347"/>
                <a:gd name="T88" fmla="*/ 1 w 223"/>
                <a:gd name="T89" fmla="*/ 1 h 347"/>
                <a:gd name="T90" fmla="*/ 1 w 223"/>
                <a:gd name="T91" fmla="*/ 1 h 347"/>
                <a:gd name="T92" fmla="*/ 0 w 223"/>
                <a:gd name="T93" fmla="*/ 1 h 347"/>
                <a:gd name="T94" fmla="*/ 1 w 223"/>
                <a:gd name="T95" fmla="*/ 1 h 34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3"/>
                <a:gd name="T145" fmla="*/ 0 h 347"/>
                <a:gd name="T146" fmla="*/ 223 w 223"/>
                <a:gd name="T147" fmla="*/ 347 h 34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3" h="347">
                  <a:moveTo>
                    <a:pt x="8" y="299"/>
                  </a:moveTo>
                  <a:lnTo>
                    <a:pt x="12" y="301"/>
                  </a:lnTo>
                  <a:lnTo>
                    <a:pt x="18" y="304"/>
                  </a:lnTo>
                  <a:lnTo>
                    <a:pt x="24" y="306"/>
                  </a:lnTo>
                  <a:lnTo>
                    <a:pt x="31" y="311"/>
                  </a:lnTo>
                  <a:lnTo>
                    <a:pt x="38" y="314"/>
                  </a:lnTo>
                  <a:lnTo>
                    <a:pt x="44" y="317"/>
                  </a:lnTo>
                  <a:lnTo>
                    <a:pt x="48" y="322"/>
                  </a:lnTo>
                  <a:lnTo>
                    <a:pt x="53" y="325"/>
                  </a:lnTo>
                  <a:lnTo>
                    <a:pt x="61" y="331"/>
                  </a:lnTo>
                  <a:lnTo>
                    <a:pt x="70" y="335"/>
                  </a:lnTo>
                  <a:lnTo>
                    <a:pt x="79" y="336"/>
                  </a:lnTo>
                  <a:lnTo>
                    <a:pt x="86" y="336"/>
                  </a:lnTo>
                  <a:lnTo>
                    <a:pt x="92" y="336"/>
                  </a:lnTo>
                  <a:lnTo>
                    <a:pt x="98" y="335"/>
                  </a:lnTo>
                  <a:lnTo>
                    <a:pt x="104" y="336"/>
                  </a:lnTo>
                  <a:lnTo>
                    <a:pt x="108" y="338"/>
                  </a:lnTo>
                  <a:lnTo>
                    <a:pt x="112" y="343"/>
                  </a:lnTo>
                  <a:lnTo>
                    <a:pt x="116" y="346"/>
                  </a:lnTo>
                  <a:lnTo>
                    <a:pt x="122" y="347"/>
                  </a:lnTo>
                  <a:lnTo>
                    <a:pt x="130" y="346"/>
                  </a:lnTo>
                  <a:lnTo>
                    <a:pt x="137" y="344"/>
                  </a:lnTo>
                  <a:lnTo>
                    <a:pt x="144" y="342"/>
                  </a:lnTo>
                  <a:lnTo>
                    <a:pt x="148" y="338"/>
                  </a:lnTo>
                  <a:lnTo>
                    <a:pt x="151" y="335"/>
                  </a:lnTo>
                  <a:lnTo>
                    <a:pt x="153" y="327"/>
                  </a:lnTo>
                  <a:lnTo>
                    <a:pt x="158" y="311"/>
                  </a:lnTo>
                  <a:lnTo>
                    <a:pt x="162" y="296"/>
                  </a:lnTo>
                  <a:lnTo>
                    <a:pt x="167" y="284"/>
                  </a:lnTo>
                  <a:lnTo>
                    <a:pt x="171" y="278"/>
                  </a:lnTo>
                  <a:lnTo>
                    <a:pt x="176" y="274"/>
                  </a:lnTo>
                  <a:lnTo>
                    <a:pt x="181" y="269"/>
                  </a:lnTo>
                  <a:lnTo>
                    <a:pt x="188" y="264"/>
                  </a:lnTo>
                  <a:lnTo>
                    <a:pt x="196" y="258"/>
                  </a:lnTo>
                  <a:lnTo>
                    <a:pt x="204" y="250"/>
                  </a:lnTo>
                  <a:lnTo>
                    <a:pt x="209" y="240"/>
                  </a:lnTo>
                  <a:lnTo>
                    <a:pt x="211" y="230"/>
                  </a:lnTo>
                  <a:lnTo>
                    <a:pt x="209" y="213"/>
                  </a:lnTo>
                  <a:lnTo>
                    <a:pt x="209" y="184"/>
                  </a:lnTo>
                  <a:lnTo>
                    <a:pt x="213" y="151"/>
                  </a:lnTo>
                  <a:lnTo>
                    <a:pt x="221" y="117"/>
                  </a:lnTo>
                  <a:lnTo>
                    <a:pt x="220" y="116"/>
                  </a:lnTo>
                  <a:lnTo>
                    <a:pt x="219" y="115"/>
                  </a:lnTo>
                  <a:lnTo>
                    <a:pt x="216" y="114"/>
                  </a:lnTo>
                  <a:lnTo>
                    <a:pt x="213" y="113"/>
                  </a:lnTo>
                  <a:lnTo>
                    <a:pt x="216" y="106"/>
                  </a:lnTo>
                  <a:lnTo>
                    <a:pt x="220" y="99"/>
                  </a:lnTo>
                  <a:lnTo>
                    <a:pt x="223" y="93"/>
                  </a:lnTo>
                  <a:lnTo>
                    <a:pt x="223" y="87"/>
                  </a:lnTo>
                  <a:lnTo>
                    <a:pt x="219" y="78"/>
                  </a:lnTo>
                  <a:lnTo>
                    <a:pt x="212" y="63"/>
                  </a:lnTo>
                  <a:lnTo>
                    <a:pt x="203" y="47"/>
                  </a:lnTo>
                  <a:lnTo>
                    <a:pt x="196" y="37"/>
                  </a:lnTo>
                  <a:lnTo>
                    <a:pt x="190" y="29"/>
                  </a:lnTo>
                  <a:lnTo>
                    <a:pt x="183" y="18"/>
                  </a:lnTo>
                  <a:lnTo>
                    <a:pt x="177" y="9"/>
                  </a:lnTo>
                  <a:lnTo>
                    <a:pt x="174" y="2"/>
                  </a:lnTo>
                  <a:lnTo>
                    <a:pt x="171" y="0"/>
                  </a:lnTo>
                  <a:lnTo>
                    <a:pt x="169" y="1"/>
                  </a:lnTo>
                  <a:lnTo>
                    <a:pt x="166" y="3"/>
                  </a:lnTo>
                  <a:lnTo>
                    <a:pt x="165" y="7"/>
                  </a:lnTo>
                  <a:lnTo>
                    <a:pt x="160" y="11"/>
                  </a:lnTo>
                  <a:lnTo>
                    <a:pt x="155" y="17"/>
                  </a:lnTo>
                  <a:lnTo>
                    <a:pt x="151" y="20"/>
                  </a:lnTo>
                  <a:lnTo>
                    <a:pt x="150" y="24"/>
                  </a:lnTo>
                  <a:lnTo>
                    <a:pt x="150" y="26"/>
                  </a:lnTo>
                  <a:lnTo>
                    <a:pt x="150" y="29"/>
                  </a:lnTo>
                  <a:lnTo>
                    <a:pt x="147" y="30"/>
                  </a:lnTo>
                  <a:lnTo>
                    <a:pt x="145" y="30"/>
                  </a:lnTo>
                  <a:lnTo>
                    <a:pt x="142" y="29"/>
                  </a:lnTo>
                  <a:lnTo>
                    <a:pt x="138" y="30"/>
                  </a:lnTo>
                  <a:lnTo>
                    <a:pt x="133" y="33"/>
                  </a:lnTo>
                  <a:lnTo>
                    <a:pt x="130" y="37"/>
                  </a:lnTo>
                  <a:lnTo>
                    <a:pt x="127" y="40"/>
                  </a:lnTo>
                  <a:lnTo>
                    <a:pt x="121" y="45"/>
                  </a:lnTo>
                  <a:lnTo>
                    <a:pt x="113" y="53"/>
                  </a:lnTo>
                  <a:lnTo>
                    <a:pt x="102" y="61"/>
                  </a:lnTo>
                  <a:lnTo>
                    <a:pt x="93" y="70"/>
                  </a:lnTo>
                  <a:lnTo>
                    <a:pt x="83" y="80"/>
                  </a:lnTo>
                  <a:lnTo>
                    <a:pt x="75" y="91"/>
                  </a:lnTo>
                  <a:lnTo>
                    <a:pt x="68" y="100"/>
                  </a:lnTo>
                  <a:lnTo>
                    <a:pt x="63" y="109"/>
                  </a:lnTo>
                  <a:lnTo>
                    <a:pt x="59" y="118"/>
                  </a:lnTo>
                  <a:lnTo>
                    <a:pt x="54" y="129"/>
                  </a:lnTo>
                  <a:lnTo>
                    <a:pt x="49" y="138"/>
                  </a:lnTo>
                  <a:lnTo>
                    <a:pt x="45" y="149"/>
                  </a:lnTo>
                  <a:lnTo>
                    <a:pt x="41" y="163"/>
                  </a:lnTo>
                  <a:lnTo>
                    <a:pt x="37" y="177"/>
                  </a:lnTo>
                  <a:lnTo>
                    <a:pt x="32" y="194"/>
                  </a:lnTo>
                  <a:lnTo>
                    <a:pt x="24" y="226"/>
                  </a:lnTo>
                  <a:lnTo>
                    <a:pt x="16" y="251"/>
                  </a:lnTo>
                  <a:lnTo>
                    <a:pt x="9" y="268"/>
                  </a:lnTo>
                  <a:lnTo>
                    <a:pt x="3" y="277"/>
                  </a:lnTo>
                  <a:lnTo>
                    <a:pt x="0" y="283"/>
                  </a:lnTo>
                  <a:lnTo>
                    <a:pt x="0" y="289"/>
                  </a:lnTo>
                  <a:lnTo>
                    <a:pt x="2" y="294"/>
                  </a:lnTo>
                  <a:lnTo>
                    <a:pt x="8" y="299"/>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32" name="Freeform 166"/>
            <p:cNvSpPr>
              <a:spLocks/>
            </p:cNvSpPr>
            <p:nvPr/>
          </p:nvSpPr>
          <p:spPr bwMode="auto">
            <a:xfrm flipH="1">
              <a:off x="2302" y="2448"/>
              <a:ext cx="28" cy="64"/>
            </a:xfrm>
            <a:custGeom>
              <a:avLst/>
              <a:gdLst>
                <a:gd name="T0" fmla="*/ 1 w 55"/>
                <a:gd name="T1" fmla="*/ 0 h 129"/>
                <a:gd name="T2" fmla="*/ 0 w 55"/>
                <a:gd name="T3" fmla="*/ 0 h 129"/>
                <a:gd name="T4" fmla="*/ 1 w 55"/>
                <a:gd name="T5" fmla="*/ 0 h 129"/>
                <a:gd name="T6" fmla="*/ 1 w 55"/>
                <a:gd name="T7" fmla="*/ 0 h 129"/>
                <a:gd name="T8" fmla="*/ 1 w 55"/>
                <a:gd name="T9" fmla="*/ 0 h 129"/>
                <a:gd name="T10" fmla="*/ 1 w 55"/>
                <a:gd name="T11" fmla="*/ 0 h 129"/>
                <a:gd name="T12" fmla="*/ 1 w 55"/>
                <a:gd name="T13" fmla="*/ 0 h 129"/>
                <a:gd name="T14" fmla="*/ 1 w 55"/>
                <a:gd name="T15" fmla="*/ 0 h 129"/>
                <a:gd name="T16" fmla="*/ 1 w 55"/>
                <a:gd name="T17" fmla="*/ 0 h 129"/>
                <a:gd name="T18" fmla="*/ 1 w 55"/>
                <a:gd name="T19" fmla="*/ 0 h 129"/>
                <a:gd name="T20" fmla="*/ 1 w 55"/>
                <a:gd name="T21" fmla="*/ 0 h 129"/>
                <a:gd name="T22" fmla="*/ 1 w 55"/>
                <a:gd name="T23" fmla="*/ 0 h 129"/>
                <a:gd name="T24" fmla="*/ 1 w 55"/>
                <a:gd name="T25" fmla="*/ 0 h 129"/>
                <a:gd name="T26" fmla="*/ 1 w 55"/>
                <a:gd name="T27" fmla="*/ 0 h 129"/>
                <a:gd name="T28" fmla="*/ 1 w 55"/>
                <a:gd name="T29" fmla="*/ 0 h 129"/>
                <a:gd name="T30" fmla="*/ 1 w 55"/>
                <a:gd name="T31" fmla="*/ 0 h 129"/>
                <a:gd name="T32" fmla="*/ 1 w 55"/>
                <a:gd name="T33" fmla="*/ 0 h 129"/>
                <a:gd name="T34" fmla="*/ 1 w 55"/>
                <a:gd name="T35" fmla="*/ 0 h 129"/>
                <a:gd name="T36" fmla="*/ 1 w 55"/>
                <a:gd name="T37" fmla="*/ 0 h 129"/>
                <a:gd name="T38" fmla="*/ 1 w 55"/>
                <a:gd name="T39" fmla="*/ 0 h 129"/>
                <a:gd name="T40" fmla="*/ 1 w 55"/>
                <a:gd name="T41" fmla="*/ 0 h 129"/>
                <a:gd name="T42" fmla="*/ 1 w 55"/>
                <a:gd name="T43" fmla="*/ 0 h 129"/>
                <a:gd name="T44" fmla="*/ 1 w 55"/>
                <a:gd name="T45" fmla="*/ 0 h 129"/>
                <a:gd name="T46" fmla="*/ 1 w 55"/>
                <a:gd name="T47" fmla="*/ 0 h 129"/>
                <a:gd name="T48" fmla="*/ 1 w 55"/>
                <a:gd name="T49" fmla="*/ 0 h 129"/>
                <a:gd name="T50" fmla="*/ 1 w 55"/>
                <a:gd name="T51" fmla="*/ 0 h 129"/>
                <a:gd name="T52" fmla="*/ 1 w 55"/>
                <a:gd name="T53" fmla="*/ 0 h 129"/>
                <a:gd name="T54" fmla="*/ 1 w 55"/>
                <a:gd name="T55" fmla="*/ 0 h 129"/>
                <a:gd name="T56" fmla="*/ 1 w 55"/>
                <a:gd name="T57" fmla="*/ 0 h 129"/>
                <a:gd name="T58" fmla="*/ 1 w 55"/>
                <a:gd name="T59" fmla="*/ 0 h 129"/>
                <a:gd name="T60" fmla="*/ 1 w 55"/>
                <a:gd name="T61" fmla="*/ 0 h 129"/>
                <a:gd name="T62" fmla="*/ 1 w 55"/>
                <a:gd name="T63" fmla="*/ 0 h 129"/>
                <a:gd name="T64" fmla="*/ 1 w 55"/>
                <a:gd name="T65" fmla="*/ 0 h 129"/>
                <a:gd name="T66" fmla="*/ 1 w 55"/>
                <a:gd name="T67" fmla="*/ 0 h 129"/>
                <a:gd name="T68" fmla="*/ 1 w 55"/>
                <a:gd name="T69" fmla="*/ 0 h 129"/>
                <a:gd name="T70" fmla="*/ 1 w 55"/>
                <a:gd name="T71" fmla="*/ 0 h 129"/>
                <a:gd name="T72" fmla="*/ 1 w 55"/>
                <a:gd name="T73" fmla="*/ 0 h 129"/>
                <a:gd name="T74" fmla="*/ 1 w 55"/>
                <a:gd name="T75" fmla="*/ 0 h 129"/>
                <a:gd name="T76" fmla="*/ 1 w 55"/>
                <a:gd name="T77" fmla="*/ 0 h 129"/>
                <a:gd name="T78" fmla="*/ 1 w 55"/>
                <a:gd name="T79" fmla="*/ 0 h 129"/>
                <a:gd name="T80" fmla="*/ 1 w 55"/>
                <a:gd name="T81" fmla="*/ 0 h 129"/>
                <a:gd name="T82" fmla="*/ 1 w 55"/>
                <a:gd name="T83" fmla="*/ 0 h 129"/>
                <a:gd name="T84" fmla="*/ 1 w 55"/>
                <a:gd name="T85" fmla="*/ 0 h 129"/>
                <a:gd name="T86" fmla="*/ 1 w 55"/>
                <a:gd name="T87" fmla="*/ 0 h 129"/>
                <a:gd name="T88" fmla="*/ 1 w 55"/>
                <a:gd name="T89" fmla="*/ 0 h 129"/>
                <a:gd name="T90" fmla="*/ 1 w 55"/>
                <a:gd name="T91" fmla="*/ 0 h 129"/>
                <a:gd name="T92" fmla="*/ 1 w 55"/>
                <a:gd name="T93" fmla="*/ 0 h 129"/>
                <a:gd name="T94" fmla="*/ 1 w 55"/>
                <a:gd name="T95" fmla="*/ 0 h 129"/>
                <a:gd name="T96" fmla="*/ 1 w 55"/>
                <a:gd name="T97" fmla="*/ 0 h 1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55"/>
                <a:gd name="T148" fmla="*/ 0 h 129"/>
                <a:gd name="T149" fmla="*/ 55 w 55"/>
                <a:gd name="T150" fmla="*/ 129 h 1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55" h="129">
                  <a:moveTo>
                    <a:pt x="1" y="13"/>
                  </a:moveTo>
                  <a:lnTo>
                    <a:pt x="0" y="8"/>
                  </a:lnTo>
                  <a:lnTo>
                    <a:pt x="1" y="5"/>
                  </a:lnTo>
                  <a:lnTo>
                    <a:pt x="3" y="3"/>
                  </a:lnTo>
                  <a:lnTo>
                    <a:pt x="6" y="0"/>
                  </a:lnTo>
                  <a:lnTo>
                    <a:pt x="10" y="0"/>
                  </a:lnTo>
                  <a:lnTo>
                    <a:pt x="13" y="1"/>
                  </a:lnTo>
                  <a:lnTo>
                    <a:pt x="17" y="4"/>
                  </a:lnTo>
                  <a:lnTo>
                    <a:pt x="19" y="7"/>
                  </a:lnTo>
                  <a:lnTo>
                    <a:pt x="21" y="11"/>
                  </a:lnTo>
                  <a:lnTo>
                    <a:pt x="25" y="18"/>
                  </a:lnTo>
                  <a:lnTo>
                    <a:pt x="31" y="26"/>
                  </a:lnTo>
                  <a:lnTo>
                    <a:pt x="36" y="35"/>
                  </a:lnTo>
                  <a:lnTo>
                    <a:pt x="43" y="45"/>
                  </a:lnTo>
                  <a:lnTo>
                    <a:pt x="48" y="53"/>
                  </a:lnTo>
                  <a:lnTo>
                    <a:pt x="53" y="60"/>
                  </a:lnTo>
                  <a:lnTo>
                    <a:pt x="54" y="64"/>
                  </a:lnTo>
                  <a:lnTo>
                    <a:pt x="54" y="70"/>
                  </a:lnTo>
                  <a:lnTo>
                    <a:pt x="55" y="81"/>
                  </a:lnTo>
                  <a:lnTo>
                    <a:pt x="55" y="90"/>
                  </a:lnTo>
                  <a:lnTo>
                    <a:pt x="55" y="97"/>
                  </a:lnTo>
                  <a:lnTo>
                    <a:pt x="55" y="100"/>
                  </a:lnTo>
                  <a:lnTo>
                    <a:pt x="55" y="103"/>
                  </a:lnTo>
                  <a:lnTo>
                    <a:pt x="54" y="106"/>
                  </a:lnTo>
                  <a:lnTo>
                    <a:pt x="51" y="108"/>
                  </a:lnTo>
                  <a:lnTo>
                    <a:pt x="48" y="114"/>
                  </a:lnTo>
                  <a:lnTo>
                    <a:pt x="42" y="121"/>
                  </a:lnTo>
                  <a:lnTo>
                    <a:pt x="36" y="128"/>
                  </a:lnTo>
                  <a:lnTo>
                    <a:pt x="31" y="129"/>
                  </a:lnTo>
                  <a:lnTo>
                    <a:pt x="28" y="127"/>
                  </a:lnTo>
                  <a:lnTo>
                    <a:pt x="28" y="123"/>
                  </a:lnTo>
                  <a:lnTo>
                    <a:pt x="30" y="120"/>
                  </a:lnTo>
                  <a:lnTo>
                    <a:pt x="30" y="117"/>
                  </a:lnTo>
                  <a:lnTo>
                    <a:pt x="31" y="113"/>
                  </a:lnTo>
                  <a:lnTo>
                    <a:pt x="32" y="108"/>
                  </a:lnTo>
                  <a:lnTo>
                    <a:pt x="34" y="104"/>
                  </a:lnTo>
                  <a:lnTo>
                    <a:pt x="34" y="100"/>
                  </a:lnTo>
                  <a:lnTo>
                    <a:pt x="33" y="96"/>
                  </a:lnTo>
                  <a:lnTo>
                    <a:pt x="31" y="88"/>
                  </a:lnTo>
                  <a:lnTo>
                    <a:pt x="28" y="80"/>
                  </a:lnTo>
                  <a:lnTo>
                    <a:pt x="25" y="73"/>
                  </a:lnTo>
                  <a:lnTo>
                    <a:pt x="20" y="66"/>
                  </a:lnTo>
                  <a:lnTo>
                    <a:pt x="15" y="57"/>
                  </a:lnTo>
                  <a:lnTo>
                    <a:pt x="10" y="47"/>
                  </a:lnTo>
                  <a:lnTo>
                    <a:pt x="6" y="41"/>
                  </a:lnTo>
                  <a:lnTo>
                    <a:pt x="5" y="34"/>
                  </a:lnTo>
                  <a:lnTo>
                    <a:pt x="4" y="26"/>
                  </a:lnTo>
                  <a:lnTo>
                    <a:pt x="2" y="18"/>
                  </a:lnTo>
                  <a:lnTo>
                    <a:pt x="1" y="13"/>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33" name="Freeform 167"/>
            <p:cNvSpPr>
              <a:spLocks/>
            </p:cNvSpPr>
            <p:nvPr/>
          </p:nvSpPr>
          <p:spPr bwMode="auto">
            <a:xfrm flipH="1">
              <a:off x="2320" y="2448"/>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0 w 19"/>
                <a:gd name="T23" fmla="*/ 0 h 20"/>
                <a:gd name="T24" fmla="*/ 1 w 19"/>
                <a:gd name="T25" fmla="*/ 0 h 20"/>
                <a:gd name="T26" fmla="*/ 1 w 19"/>
                <a:gd name="T27" fmla="*/ 0 h 20"/>
                <a:gd name="T28" fmla="*/ 1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12" y="20"/>
                  </a:moveTo>
                  <a:lnTo>
                    <a:pt x="16" y="18"/>
                  </a:lnTo>
                  <a:lnTo>
                    <a:pt x="18" y="15"/>
                  </a:lnTo>
                  <a:lnTo>
                    <a:pt x="19" y="12"/>
                  </a:lnTo>
                  <a:lnTo>
                    <a:pt x="19" y="7"/>
                  </a:lnTo>
                  <a:lnTo>
                    <a:pt x="17" y="4"/>
                  </a:lnTo>
                  <a:lnTo>
                    <a:pt x="15" y="1"/>
                  </a:lnTo>
                  <a:lnTo>
                    <a:pt x="11" y="0"/>
                  </a:lnTo>
                  <a:lnTo>
                    <a:pt x="6" y="1"/>
                  </a:lnTo>
                  <a:lnTo>
                    <a:pt x="3" y="3"/>
                  </a:lnTo>
                  <a:lnTo>
                    <a:pt x="1" y="6"/>
                  </a:lnTo>
                  <a:lnTo>
                    <a:pt x="0" y="9"/>
                  </a:lnTo>
                  <a:lnTo>
                    <a:pt x="1" y="13"/>
                  </a:lnTo>
                  <a:lnTo>
                    <a:pt x="2" y="16"/>
                  </a:lnTo>
                  <a:lnTo>
                    <a:pt x="5" y="19"/>
                  </a:lnTo>
                  <a:lnTo>
                    <a:pt x="9" y="20"/>
                  </a:lnTo>
                  <a:lnTo>
                    <a:pt x="12" y="20"/>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34" name="Freeform 168"/>
            <p:cNvSpPr>
              <a:spLocks/>
            </p:cNvSpPr>
            <p:nvPr/>
          </p:nvSpPr>
          <p:spPr bwMode="auto">
            <a:xfrm flipH="1">
              <a:off x="2245" y="2266"/>
              <a:ext cx="98" cy="192"/>
            </a:xfrm>
            <a:custGeom>
              <a:avLst/>
              <a:gdLst>
                <a:gd name="T0" fmla="*/ 1 w 196"/>
                <a:gd name="T1" fmla="*/ 1 h 383"/>
                <a:gd name="T2" fmla="*/ 1 w 196"/>
                <a:gd name="T3" fmla="*/ 1 h 383"/>
                <a:gd name="T4" fmla="*/ 1 w 196"/>
                <a:gd name="T5" fmla="*/ 1 h 383"/>
                <a:gd name="T6" fmla="*/ 1 w 196"/>
                <a:gd name="T7" fmla="*/ 1 h 383"/>
                <a:gd name="T8" fmla="*/ 1 w 196"/>
                <a:gd name="T9" fmla="*/ 1 h 383"/>
                <a:gd name="T10" fmla="*/ 1 w 196"/>
                <a:gd name="T11" fmla="*/ 1 h 383"/>
                <a:gd name="T12" fmla="*/ 1 w 196"/>
                <a:gd name="T13" fmla="*/ 1 h 383"/>
                <a:gd name="T14" fmla="*/ 1 w 196"/>
                <a:gd name="T15" fmla="*/ 1 h 383"/>
                <a:gd name="T16" fmla="*/ 1 w 196"/>
                <a:gd name="T17" fmla="*/ 1 h 383"/>
                <a:gd name="T18" fmla="*/ 1 w 196"/>
                <a:gd name="T19" fmla="*/ 1 h 383"/>
                <a:gd name="T20" fmla="*/ 1 w 196"/>
                <a:gd name="T21" fmla="*/ 1 h 383"/>
                <a:gd name="T22" fmla="*/ 1 w 196"/>
                <a:gd name="T23" fmla="*/ 1 h 383"/>
                <a:gd name="T24" fmla="*/ 1 w 196"/>
                <a:gd name="T25" fmla="*/ 1 h 383"/>
                <a:gd name="T26" fmla="*/ 1 w 196"/>
                <a:gd name="T27" fmla="*/ 1 h 383"/>
                <a:gd name="T28" fmla="*/ 1 w 196"/>
                <a:gd name="T29" fmla="*/ 1 h 383"/>
                <a:gd name="T30" fmla="*/ 1 w 196"/>
                <a:gd name="T31" fmla="*/ 1 h 383"/>
                <a:gd name="T32" fmla="*/ 1 w 196"/>
                <a:gd name="T33" fmla="*/ 1 h 383"/>
                <a:gd name="T34" fmla="*/ 1 w 196"/>
                <a:gd name="T35" fmla="*/ 1 h 383"/>
                <a:gd name="T36" fmla="*/ 1 w 196"/>
                <a:gd name="T37" fmla="*/ 1 h 383"/>
                <a:gd name="T38" fmla="*/ 1 w 196"/>
                <a:gd name="T39" fmla="*/ 1 h 383"/>
                <a:gd name="T40" fmla="*/ 1 w 196"/>
                <a:gd name="T41" fmla="*/ 1 h 383"/>
                <a:gd name="T42" fmla="*/ 1 w 196"/>
                <a:gd name="T43" fmla="*/ 1 h 383"/>
                <a:gd name="T44" fmla="*/ 1 w 196"/>
                <a:gd name="T45" fmla="*/ 1 h 383"/>
                <a:gd name="T46" fmla="*/ 1 w 196"/>
                <a:gd name="T47" fmla="*/ 1 h 383"/>
                <a:gd name="T48" fmla="*/ 1 w 196"/>
                <a:gd name="T49" fmla="*/ 1 h 383"/>
                <a:gd name="T50" fmla="*/ 1 w 196"/>
                <a:gd name="T51" fmla="*/ 1 h 383"/>
                <a:gd name="T52" fmla="*/ 1 w 196"/>
                <a:gd name="T53" fmla="*/ 1 h 383"/>
                <a:gd name="T54" fmla="*/ 1 w 196"/>
                <a:gd name="T55" fmla="*/ 1 h 383"/>
                <a:gd name="T56" fmla="*/ 1 w 196"/>
                <a:gd name="T57" fmla="*/ 1 h 383"/>
                <a:gd name="T58" fmla="*/ 1 w 196"/>
                <a:gd name="T59" fmla="*/ 1 h 383"/>
                <a:gd name="T60" fmla="*/ 1 w 196"/>
                <a:gd name="T61" fmla="*/ 1 h 383"/>
                <a:gd name="T62" fmla="*/ 1 w 196"/>
                <a:gd name="T63" fmla="*/ 1 h 383"/>
                <a:gd name="T64" fmla="*/ 1 w 196"/>
                <a:gd name="T65" fmla="*/ 1 h 383"/>
                <a:gd name="T66" fmla="*/ 1 w 196"/>
                <a:gd name="T67" fmla="*/ 1 h 383"/>
                <a:gd name="T68" fmla="*/ 1 w 196"/>
                <a:gd name="T69" fmla="*/ 1 h 383"/>
                <a:gd name="T70" fmla="*/ 1 w 196"/>
                <a:gd name="T71" fmla="*/ 1 h 383"/>
                <a:gd name="T72" fmla="*/ 1 w 196"/>
                <a:gd name="T73" fmla="*/ 1 h 383"/>
                <a:gd name="T74" fmla="*/ 1 w 196"/>
                <a:gd name="T75" fmla="*/ 1 h 383"/>
                <a:gd name="T76" fmla="*/ 1 w 196"/>
                <a:gd name="T77" fmla="*/ 1 h 383"/>
                <a:gd name="T78" fmla="*/ 1 w 196"/>
                <a:gd name="T79" fmla="*/ 1 h 383"/>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6"/>
                <a:gd name="T121" fmla="*/ 0 h 383"/>
                <a:gd name="T122" fmla="*/ 196 w 196"/>
                <a:gd name="T123" fmla="*/ 383 h 383"/>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6" h="383">
                  <a:moveTo>
                    <a:pt x="0" y="249"/>
                  </a:moveTo>
                  <a:lnTo>
                    <a:pt x="1" y="233"/>
                  </a:lnTo>
                  <a:lnTo>
                    <a:pt x="2" y="211"/>
                  </a:lnTo>
                  <a:lnTo>
                    <a:pt x="4" y="191"/>
                  </a:lnTo>
                  <a:lnTo>
                    <a:pt x="2" y="178"/>
                  </a:lnTo>
                  <a:lnTo>
                    <a:pt x="2" y="172"/>
                  </a:lnTo>
                  <a:lnTo>
                    <a:pt x="2" y="168"/>
                  </a:lnTo>
                  <a:lnTo>
                    <a:pt x="5" y="162"/>
                  </a:lnTo>
                  <a:lnTo>
                    <a:pt x="8" y="157"/>
                  </a:lnTo>
                  <a:lnTo>
                    <a:pt x="12" y="154"/>
                  </a:lnTo>
                  <a:lnTo>
                    <a:pt x="16" y="148"/>
                  </a:lnTo>
                  <a:lnTo>
                    <a:pt x="22" y="140"/>
                  </a:lnTo>
                  <a:lnTo>
                    <a:pt x="28" y="131"/>
                  </a:lnTo>
                  <a:lnTo>
                    <a:pt x="35" y="123"/>
                  </a:lnTo>
                  <a:lnTo>
                    <a:pt x="42" y="115"/>
                  </a:lnTo>
                  <a:lnTo>
                    <a:pt x="46" y="107"/>
                  </a:lnTo>
                  <a:lnTo>
                    <a:pt x="51" y="102"/>
                  </a:lnTo>
                  <a:lnTo>
                    <a:pt x="57" y="95"/>
                  </a:lnTo>
                  <a:lnTo>
                    <a:pt x="66" y="85"/>
                  </a:lnTo>
                  <a:lnTo>
                    <a:pt x="78" y="71"/>
                  </a:lnTo>
                  <a:lnTo>
                    <a:pt x="92" y="57"/>
                  </a:lnTo>
                  <a:lnTo>
                    <a:pt x="105" y="43"/>
                  </a:lnTo>
                  <a:lnTo>
                    <a:pt x="116" y="31"/>
                  </a:lnTo>
                  <a:lnTo>
                    <a:pt x="126" y="22"/>
                  </a:lnTo>
                  <a:lnTo>
                    <a:pt x="130" y="16"/>
                  </a:lnTo>
                  <a:lnTo>
                    <a:pt x="144" y="4"/>
                  </a:lnTo>
                  <a:lnTo>
                    <a:pt x="159" y="0"/>
                  </a:lnTo>
                  <a:lnTo>
                    <a:pt x="172" y="2"/>
                  </a:lnTo>
                  <a:lnTo>
                    <a:pt x="183" y="9"/>
                  </a:lnTo>
                  <a:lnTo>
                    <a:pt x="191" y="19"/>
                  </a:lnTo>
                  <a:lnTo>
                    <a:pt x="196" y="33"/>
                  </a:lnTo>
                  <a:lnTo>
                    <a:pt x="194" y="48"/>
                  </a:lnTo>
                  <a:lnTo>
                    <a:pt x="186" y="63"/>
                  </a:lnTo>
                  <a:lnTo>
                    <a:pt x="180" y="70"/>
                  </a:lnTo>
                  <a:lnTo>
                    <a:pt x="174" y="76"/>
                  </a:lnTo>
                  <a:lnTo>
                    <a:pt x="167" y="81"/>
                  </a:lnTo>
                  <a:lnTo>
                    <a:pt x="161" y="87"/>
                  </a:lnTo>
                  <a:lnTo>
                    <a:pt x="153" y="93"/>
                  </a:lnTo>
                  <a:lnTo>
                    <a:pt x="145" y="99"/>
                  </a:lnTo>
                  <a:lnTo>
                    <a:pt x="137" y="107"/>
                  </a:lnTo>
                  <a:lnTo>
                    <a:pt x="129" y="115"/>
                  </a:lnTo>
                  <a:lnTo>
                    <a:pt x="120" y="125"/>
                  </a:lnTo>
                  <a:lnTo>
                    <a:pt x="110" y="134"/>
                  </a:lnTo>
                  <a:lnTo>
                    <a:pt x="99" y="145"/>
                  </a:lnTo>
                  <a:lnTo>
                    <a:pt x="89" y="154"/>
                  </a:lnTo>
                  <a:lnTo>
                    <a:pt x="80" y="163"/>
                  </a:lnTo>
                  <a:lnTo>
                    <a:pt x="71" y="170"/>
                  </a:lnTo>
                  <a:lnTo>
                    <a:pt x="65" y="175"/>
                  </a:lnTo>
                  <a:lnTo>
                    <a:pt x="61" y="178"/>
                  </a:lnTo>
                  <a:lnTo>
                    <a:pt x="58" y="182"/>
                  </a:lnTo>
                  <a:lnTo>
                    <a:pt x="55" y="185"/>
                  </a:lnTo>
                  <a:lnTo>
                    <a:pt x="54" y="188"/>
                  </a:lnTo>
                  <a:lnTo>
                    <a:pt x="54" y="193"/>
                  </a:lnTo>
                  <a:lnTo>
                    <a:pt x="55" y="200"/>
                  </a:lnTo>
                  <a:lnTo>
                    <a:pt x="57" y="211"/>
                  </a:lnTo>
                  <a:lnTo>
                    <a:pt x="55" y="228"/>
                  </a:lnTo>
                  <a:lnTo>
                    <a:pt x="53" y="246"/>
                  </a:lnTo>
                  <a:lnTo>
                    <a:pt x="51" y="269"/>
                  </a:lnTo>
                  <a:lnTo>
                    <a:pt x="48" y="296"/>
                  </a:lnTo>
                  <a:lnTo>
                    <a:pt x="47" y="322"/>
                  </a:lnTo>
                  <a:lnTo>
                    <a:pt x="47" y="345"/>
                  </a:lnTo>
                  <a:lnTo>
                    <a:pt x="48" y="352"/>
                  </a:lnTo>
                  <a:lnTo>
                    <a:pt x="48" y="360"/>
                  </a:lnTo>
                  <a:lnTo>
                    <a:pt x="48" y="367"/>
                  </a:lnTo>
                  <a:lnTo>
                    <a:pt x="48" y="371"/>
                  </a:lnTo>
                  <a:lnTo>
                    <a:pt x="48" y="374"/>
                  </a:lnTo>
                  <a:lnTo>
                    <a:pt x="47" y="375"/>
                  </a:lnTo>
                  <a:lnTo>
                    <a:pt x="46" y="377"/>
                  </a:lnTo>
                  <a:lnTo>
                    <a:pt x="45" y="380"/>
                  </a:lnTo>
                  <a:lnTo>
                    <a:pt x="42" y="382"/>
                  </a:lnTo>
                  <a:lnTo>
                    <a:pt x="38" y="383"/>
                  </a:lnTo>
                  <a:lnTo>
                    <a:pt x="35" y="383"/>
                  </a:lnTo>
                  <a:lnTo>
                    <a:pt x="31" y="381"/>
                  </a:lnTo>
                  <a:lnTo>
                    <a:pt x="30" y="380"/>
                  </a:lnTo>
                  <a:lnTo>
                    <a:pt x="29" y="378"/>
                  </a:lnTo>
                  <a:lnTo>
                    <a:pt x="28" y="376"/>
                  </a:lnTo>
                  <a:lnTo>
                    <a:pt x="28" y="375"/>
                  </a:lnTo>
                  <a:lnTo>
                    <a:pt x="23" y="362"/>
                  </a:lnTo>
                  <a:lnTo>
                    <a:pt x="15" y="334"/>
                  </a:lnTo>
                  <a:lnTo>
                    <a:pt x="6" y="296"/>
                  </a:lnTo>
                  <a:lnTo>
                    <a:pt x="0" y="249"/>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35" name="Freeform 169"/>
            <p:cNvSpPr>
              <a:spLocks/>
            </p:cNvSpPr>
            <p:nvPr/>
          </p:nvSpPr>
          <p:spPr bwMode="auto">
            <a:xfrm flipH="1">
              <a:off x="2319" y="2448"/>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1 w 19"/>
                <a:gd name="T23" fmla="*/ 0 h 20"/>
                <a:gd name="T24" fmla="*/ 1 w 19"/>
                <a:gd name="T25" fmla="*/ 0 h 20"/>
                <a:gd name="T26" fmla="*/ 0 w 19"/>
                <a:gd name="T27" fmla="*/ 0 h 20"/>
                <a:gd name="T28" fmla="*/ 0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3" y="18"/>
                  </a:moveTo>
                  <a:lnTo>
                    <a:pt x="7" y="20"/>
                  </a:lnTo>
                  <a:lnTo>
                    <a:pt x="10" y="20"/>
                  </a:lnTo>
                  <a:lnTo>
                    <a:pt x="14" y="19"/>
                  </a:lnTo>
                  <a:lnTo>
                    <a:pt x="17" y="16"/>
                  </a:lnTo>
                  <a:lnTo>
                    <a:pt x="19" y="13"/>
                  </a:lnTo>
                  <a:lnTo>
                    <a:pt x="19" y="9"/>
                  </a:lnTo>
                  <a:lnTo>
                    <a:pt x="17" y="6"/>
                  </a:lnTo>
                  <a:lnTo>
                    <a:pt x="15" y="3"/>
                  </a:lnTo>
                  <a:lnTo>
                    <a:pt x="11" y="0"/>
                  </a:lnTo>
                  <a:lnTo>
                    <a:pt x="8" y="0"/>
                  </a:lnTo>
                  <a:lnTo>
                    <a:pt x="4" y="1"/>
                  </a:lnTo>
                  <a:lnTo>
                    <a:pt x="2" y="4"/>
                  </a:lnTo>
                  <a:lnTo>
                    <a:pt x="0" y="7"/>
                  </a:lnTo>
                  <a:lnTo>
                    <a:pt x="0" y="11"/>
                  </a:lnTo>
                  <a:lnTo>
                    <a:pt x="1" y="14"/>
                  </a:lnTo>
                  <a:lnTo>
                    <a:pt x="3" y="18"/>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36" name="Freeform 170"/>
            <p:cNvSpPr>
              <a:spLocks/>
            </p:cNvSpPr>
            <p:nvPr/>
          </p:nvSpPr>
          <p:spPr bwMode="auto">
            <a:xfrm flipH="1">
              <a:off x="2262" y="2281"/>
              <a:ext cx="10" cy="10"/>
            </a:xfrm>
            <a:custGeom>
              <a:avLst/>
              <a:gdLst>
                <a:gd name="T0" fmla="*/ 1 w 19"/>
                <a:gd name="T1" fmla="*/ 1 h 18"/>
                <a:gd name="T2" fmla="*/ 1 w 19"/>
                <a:gd name="T3" fmla="*/ 1 h 18"/>
                <a:gd name="T4" fmla="*/ 1 w 19"/>
                <a:gd name="T5" fmla="*/ 1 h 18"/>
                <a:gd name="T6" fmla="*/ 1 w 19"/>
                <a:gd name="T7" fmla="*/ 1 h 18"/>
                <a:gd name="T8" fmla="*/ 1 w 19"/>
                <a:gd name="T9" fmla="*/ 1 h 18"/>
                <a:gd name="T10" fmla="*/ 1 w 19"/>
                <a:gd name="T11" fmla="*/ 1 h 18"/>
                <a:gd name="T12" fmla="*/ 1 w 19"/>
                <a:gd name="T13" fmla="*/ 1 h 18"/>
                <a:gd name="T14" fmla="*/ 1 w 19"/>
                <a:gd name="T15" fmla="*/ 1 h 18"/>
                <a:gd name="T16" fmla="*/ 1 w 19"/>
                <a:gd name="T17" fmla="*/ 1 h 18"/>
                <a:gd name="T18" fmla="*/ 1 w 19"/>
                <a:gd name="T19" fmla="*/ 0 h 18"/>
                <a:gd name="T20" fmla="*/ 1 w 19"/>
                <a:gd name="T21" fmla="*/ 0 h 18"/>
                <a:gd name="T22" fmla="*/ 1 w 19"/>
                <a:gd name="T23" fmla="*/ 1 h 18"/>
                <a:gd name="T24" fmla="*/ 1 w 19"/>
                <a:gd name="T25" fmla="*/ 1 h 18"/>
                <a:gd name="T26" fmla="*/ 0 w 19"/>
                <a:gd name="T27" fmla="*/ 1 h 18"/>
                <a:gd name="T28" fmla="*/ 0 w 19"/>
                <a:gd name="T29" fmla="*/ 1 h 18"/>
                <a:gd name="T30" fmla="*/ 1 w 19"/>
                <a:gd name="T31" fmla="*/ 1 h 18"/>
                <a:gd name="T32" fmla="*/ 1 w 19"/>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3" y="17"/>
                  </a:moveTo>
                  <a:lnTo>
                    <a:pt x="7" y="18"/>
                  </a:lnTo>
                  <a:lnTo>
                    <a:pt x="10" y="18"/>
                  </a:lnTo>
                  <a:lnTo>
                    <a:pt x="14" y="17"/>
                  </a:lnTo>
                  <a:lnTo>
                    <a:pt x="17" y="15"/>
                  </a:lnTo>
                  <a:lnTo>
                    <a:pt x="19" y="11"/>
                  </a:lnTo>
                  <a:lnTo>
                    <a:pt x="19" y="8"/>
                  </a:lnTo>
                  <a:lnTo>
                    <a:pt x="17" y="4"/>
                  </a:lnTo>
                  <a:lnTo>
                    <a:pt x="15" y="1"/>
                  </a:lnTo>
                  <a:lnTo>
                    <a:pt x="11" y="0"/>
                  </a:lnTo>
                  <a:lnTo>
                    <a:pt x="9" y="0"/>
                  </a:lnTo>
                  <a:lnTo>
                    <a:pt x="6" y="1"/>
                  </a:lnTo>
                  <a:lnTo>
                    <a:pt x="2" y="3"/>
                  </a:lnTo>
                  <a:lnTo>
                    <a:pt x="0" y="7"/>
                  </a:lnTo>
                  <a:lnTo>
                    <a:pt x="0" y="10"/>
                  </a:lnTo>
                  <a:lnTo>
                    <a:pt x="1" y="13"/>
                  </a:lnTo>
                  <a:lnTo>
                    <a:pt x="3" y="17"/>
                  </a:lnTo>
                  <a:close/>
                </a:path>
              </a:pathLst>
            </a:custGeom>
            <a:solidFill>
              <a:srgbClr val="C199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37" name="Freeform 171"/>
            <p:cNvSpPr>
              <a:spLocks/>
            </p:cNvSpPr>
            <p:nvPr/>
          </p:nvSpPr>
          <p:spPr bwMode="auto">
            <a:xfrm flipH="1">
              <a:off x="2243" y="2265"/>
              <a:ext cx="111" cy="170"/>
            </a:xfrm>
            <a:custGeom>
              <a:avLst/>
              <a:gdLst>
                <a:gd name="T0" fmla="*/ 0 w 224"/>
                <a:gd name="T1" fmla="*/ 1 h 340"/>
                <a:gd name="T2" fmla="*/ 0 w 224"/>
                <a:gd name="T3" fmla="*/ 1 h 340"/>
                <a:gd name="T4" fmla="*/ 0 w 224"/>
                <a:gd name="T5" fmla="*/ 1 h 340"/>
                <a:gd name="T6" fmla="*/ 0 w 224"/>
                <a:gd name="T7" fmla="*/ 1 h 340"/>
                <a:gd name="T8" fmla="*/ 0 w 224"/>
                <a:gd name="T9" fmla="*/ 1 h 340"/>
                <a:gd name="T10" fmla="*/ 0 w 224"/>
                <a:gd name="T11" fmla="*/ 1 h 340"/>
                <a:gd name="T12" fmla="*/ 0 w 224"/>
                <a:gd name="T13" fmla="*/ 0 h 340"/>
                <a:gd name="T14" fmla="*/ 0 w 224"/>
                <a:gd name="T15" fmla="*/ 1 h 340"/>
                <a:gd name="T16" fmla="*/ 0 w 224"/>
                <a:gd name="T17" fmla="*/ 1 h 340"/>
                <a:gd name="T18" fmla="*/ 0 w 224"/>
                <a:gd name="T19" fmla="*/ 1 h 340"/>
                <a:gd name="T20" fmla="*/ 0 w 224"/>
                <a:gd name="T21" fmla="*/ 1 h 340"/>
                <a:gd name="T22" fmla="*/ 0 w 224"/>
                <a:gd name="T23" fmla="*/ 1 h 340"/>
                <a:gd name="T24" fmla="*/ 0 w 224"/>
                <a:gd name="T25" fmla="*/ 1 h 340"/>
                <a:gd name="T26" fmla="*/ 0 w 224"/>
                <a:gd name="T27" fmla="*/ 1 h 340"/>
                <a:gd name="T28" fmla="*/ 0 w 224"/>
                <a:gd name="T29" fmla="*/ 1 h 340"/>
                <a:gd name="T30" fmla="*/ 0 w 224"/>
                <a:gd name="T31" fmla="*/ 1 h 340"/>
                <a:gd name="T32" fmla="*/ 0 w 224"/>
                <a:gd name="T33" fmla="*/ 1 h 340"/>
                <a:gd name="T34" fmla="*/ 0 w 224"/>
                <a:gd name="T35" fmla="*/ 1 h 340"/>
                <a:gd name="T36" fmla="*/ 0 w 224"/>
                <a:gd name="T37" fmla="*/ 1 h 340"/>
                <a:gd name="T38" fmla="*/ 0 w 224"/>
                <a:gd name="T39" fmla="*/ 1 h 340"/>
                <a:gd name="T40" fmla="*/ 0 w 224"/>
                <a:gd name="T41" fmla="*/ 1 h 340"/>
                <a:gd name="T42" fmla="*/ 0 w 224"/>
                <a:gd name="T43" fmla="*/ 1 h 340"/>
                <a:gd name="T44" fmla="*/ 0 w 224"/>
                <a:gd name="T45" fmla="*/ 1 h 340"/>
                <a:gd name="T46" fmla="*/ 0 w 224"/>
                <a:gd name="T47" fmla="*/ 1 h 340"/>
                <a:gd name="T48" fmla="*/ 0 w 224"/>
                <a:gd name="T49" fmla="*/ 1 h 340"/>
                <a:gd name="T50" fmla="*/ 0 w 224"/>
                <a:gd name="T51" fmla="*/ 1 h 340"/>
                <a:gd name="T52" fmla="*/ 0 w 224"/>
                <a:gd name="T53" fmla="*/ 1 h 340"/>
                <a:gd name="T54" fmla="*/ 0 w 224"/>
                <a:gd name="T55" fmla="*/ 1 h 340"/>
                <a:gd name="T56" fmla="*/ 0 w 224"/>
                <a:gd name="T57" fmla="*/ 1 h 340"/>
                <a:gd name="T58" fmla="*/ 0 w 224"/>
                <a:gd name="T59" fmla="*/ 1 h 340"/>
                <a:gd name="T60" fmla="*/ 0 w 224"/>
                <a:gd name="T61" fmla="*/ 1 h 340"/>
                <a:gd name="T62" fmla="*/ 0 w 224"/>
                <a:gd name="T63" fmla="*/ 1 h 340"/>
                <a:gd name="T64" fmla="*/ 0 w 224"/>
                <a:gd name="T65" fmla="*/ 1 h 340"/>
                <a:gd name="T66" fmla="*/ 0 w 224"/>
                <a:gd name="T67" fmla="*/ 1 h 340"/>
                <a:gd name="T68" fmla="*/ 0 w 224"/>
                <a:gd name="T69" fmla="*/ 1 h 340"/>
                <a:gd name="T70" fmla="*/ 0 w 224"/>
                <a:gd name="T71" fmla="*/ 1 h 340"/>
                <a:gd name="T72" fmla="*/ 0 w 224"/>
                <a:gd name="T73" fmla="*/ 1 h 340"/>
                <a:gd name="T74" fmla="*/ 0 w 224"/>
                <a:gd name="T75" fmla="*/ 1 h 340"/>
                <a:gd name="T76" fmla="*/ 0 w 224"/>
                <a:gd name="T77" fmla="*/ 1 h 340"/>
                <a:gd name="T78" fmla="*/ 0 w 224"/>
                <a:gd name="T79" fmla="*/ 1 h 340"/>
                <a:gd name="T80" fmla="*/ 0 w 224"/>
                <a:gd name="T81" fmla="*/ 1 h 340"/>
                <a:gd name="T82" fmla="*/ 0 w 224"/>
                <a:gd name="T83" fmla="*/ 1 h 340"/>
                <a:gd name="T84" fmla="*/ 0 w 224"/>
                <a:gd name="T85" fmla="*/ 1 h 340"/>
                <a:gd name="T86" fmla="*/ 0 w 224"/>
                <a:gd name="T87" fmla="*/ 1 h 34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224"/>
                <a:gd name="T133" fmla="*/ 0 h 340"/>
                <a:gd name="T134" fmla="*/ 224 w 224"/>
                <a:gd name="T135" fmla="*/ 340 h 34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224" h="340">
                  <a:moveTo>
                    <a:pt x="180" y="110"/>
                  </a:moveTo>
                  <a:lnTo>
                    <a:pt x="184" y="103"/>
                  </a:lnTo>
                  <a:lnTo>
                    <a:pt x="190" y="94"/>
                  </a:lnTo>
                  <a:lnTo>
                    <a:pt x="197" y="84"/>
                  </a:lnTo>
                  <a:lnTo>
                    <a:pt x="204" y="75"/>
                  </a:lnTo>
                  <a:lnTo>
                    <a:pt x="211" y="66"/>
                  </a:lnTo>
                  <a:lnTo>
                    <a:pt x="218" y="57"/>
                  </a:lnTo>
                  <a:lnTo>
                    <a:pt x="221" y="49"/>
                  </a:lnTo>
                  <a:lnTo>
                    <a:pt x="224" y="42"/>
                  </a:lnTo>
                  <a:lnTo>
                    <a:pt x="222" y="23"/>
                  </a:lnTo>
                  <a:lnTo>
                    <a:pt x="215" y="11"/>
                  </a:lnTo>
                  <a:lnTo>
                    <a:pt x="204" y="3"/>
                  </a:lnTo>
                  <a:lnTo>
                    <a:pt x="191" y="0"/>
                  </a:lnTo>
                  <a:lnTo>
                    <a:pt x="177" y="0"/>
                  </a:lnTo>
                  <a:lnTo>
                    <a:pt x="165" y="5"/>
                  </a:lnTo>
                  <a:lnTo>
                    <a:pt x="154" y="10"/>
                  </a:lnTo>
                  <a:lnTo>
                    <a:pt x="149" y="17"/>
                  </a:lnTo>
                  <a:lnTo>
                    <a:pt x="142" y="27"/>
                  </a:lnTo>
                  <a:lnTo>
                    <a:pt x="130" y="38"/>
                  </a:lnTo>
                  <a:lnTo>
                    <a:pt x="118" y="50"/>
                  </a:lnTo>
                  <a:lnTo>
                    <a:pt x="104" y="63"/>
                  </a:lnTo>
                  <a:lnTo>
                    <a:pt x="90" y="75"/>
                  </a:lnTo>
                  <a:lnTo>
                    <a:pt x="77" y="86"/>
                  </a:lnTo>
                  <a:lnTo>
                    <a:pt x="69" y="95"/>
                  </a:lnTo>
                  <a:lnTo>
                    <a:pt x="65" y="102"/>
                  </a:lnTo>
                  <a:lnTo>
                    <a:pt x="61" y="107"/>
                  </a:lnTo>
                  <a:lnTo>
                    <a:pt x="56" y="116"/>
                  </a:lnTo>
                  <a:lnTo>
                    <a:pt x="48" y="124"/>
                  </a:lnTo>
                  <a:lnTo>
                    <a:pt x="40" y="134"/>
                  </a:lnTo>
                  <a:lnTo>
                    <a:pt x="32" y="143"/>
                  </a:lnTo>
                  <a:lnTo>
                    <a:pt x="25" y="151"/>
                  </a:lnTo>
                  <a:lnTo>
                    <a:pt x="20" y="158"/>
                  </a:lnTo>
                  <a:lnTo>
                    <a:pt x="16" y="163"/>
                  </a:lnTo>
                  <a:lnTo>
                    <a:pt x="14" y="177"/>
                  </a:lnTo>
                  <a:lnTo>
                    <a:pt x="13" y="197"/>
                  </a:lnTo>
                  <a:lnTo>
                    <a:pt x="12" y="218"/>
                  </a:lnTo>
                  <a:lnTo>
                    <a:pt x="8" y="231"/>
                  </a:lnTo>
                  <a:lnTo>
                    <a:pt x="3" y="239"/>
                  </a:lnTo>
                  <a:lnTo>
                    <a:pt x="0" y="250"/>
                  </a:lnTo>
                  <a:lnTo>
                    <a:pt x="0" y="263"/>
                  </a:lnTo>
                  <a:lnTo>
                    <a:pt x="2" y="272"/>
                  </a:lnTo>
                  <a:lnTo>
                    <a:pt x="6" y="280"/>
                  </a:lnTo>
                  <a:lnTo>
                    <a:pt x="7" y="288"/>
                  </a:lnTo>
                  <a:lnTo>
                    <a:pt x="9" y="294"/>
                  </a:lnTo>
                  <a:lnTo>
                    <a:pt x="13" y="296"/>
                  </a:lnTo>
                  <a:lnTo>
                    <a:pt x="18" y="297"/>
                  </a:lnTo>
                  <a:lnTo>
                    <a:pt x="24" y="300"/>
                  </a:lnTo>
                  <a:lnTo>
                    <a:pt x="29" y="303"/>
                  </a:lnTo>
                  <a:lnTo>
                    <a:pt x="30" y="308"/>
                  </a:lnTo>
                  <a:lnTo>
                    <a:pt x="31" y="315"/>
                  </a:lnTo>
                  <a:lnTo>
                    <a:pt x="33" y="323"/>
                  </a:lnTo>
                  <a:lnTo>
                    <a:pt x="35" y="331"/>
                  </a:lnTo>
                  <a:lnTo>
                    <a:pt x="36" y="334"/>
                  </a:lnTo>
                  <a:lnTo>
                    <a:pt x="41" y="334"/>
                  </a:lnTo>
                  <a:lnTo>
                    <a:pt x="46" y="333"/>
                  </a:lnTo>
                  <a:lnTo>
                    <a:pt x="52" y="333"/>
                  </a:lnTo>
                  <a:lnTo>
                    <a:pt x="56" y="333"/>
                  </a:lnTo>
                  <a:lnTo>
                    <a:pt x="61" y="334"/>
                  </a:lnTo>
                  <a:lnTo>
                    <a:pt x="65" y="335"/>
                  </a:lnTo>
                  <a:lnTo>
                    <a:pt x="68" y="337"/>
                  </a:lnTo>
                  <a:lnTo>
                    <a:pt x="71" y="340"/>
                  </a:lnTo>
                  <a:lnTo>
                    <a:pt x="74" y="331"/>
                  </a:lnTo>
                  <a:lnTo>
                    <a:pt x="74" y="320"/>
                  </a:lnTo>
                  <a:lnTo>
                    <a:pt x="74" y="311"/>
                  </a:lnTo>
                  <a:lnTo>
                    <a:pt x="74" y="307"/>
                  </a:lnTo>
                  <a:lnTo>
                    <a:pt x="78" y="304"/>
                  </a:lnTo>
                  <a:lnTo>
                    <a:pt x="83" y="301"/>
                  </a:lnTo>
                  <a:lnTo>
                    <a:pt x="86" y="297"/>
                  </a:lnTo>
                  <a:lnTo>
                    <a:pt x="88" y="292"/>
                  </a:lnTo>
                  <a:lnTo>
                    <a:pt x="88" y="285"/>
                  </a:lnTo>
                  <a:lnTo>
                    <a:pt x="88" y="279"/>
                  </a:lnTo>
                  <a:lnTo>
                    <a:pt x="88" y="272"/>
                  </a:lnTo>
                  <a:lnTo>
                    <a:pt x="90" y="266"/>
                  </a:lnTo>
                  <a:lnTo>
                    <a:pt x="91" y="258"/>
                  </a:lnTo>
                  <a:lnTo>
                    <a:pt x="91" y="249"/>
                  </a:lnTo>
                  <a:lnTo>
                    <a:pt x="91" y="238"/>
                  </a:lnTo>
                  <a:lnTo>
                    <a:pt x="91" y="228"/>
                  </a:lnTo>
                  <a:lnTo>
                    <a:pt x="90" y="214"/>
                  </a:lnTo>
                  <a:lnTo>
                    <a:pt x="90" y="202"/>
                  </a:lnTo>
                  <a:lnTo>
                    <a:pt x="93" y="190"/>
                  </a:lnTo>
                  <a:lnTo>
                    <a:pt x="103" y="179"/>
                  </a:lnTo>
                  <a:lnTo>
                    <a:pt x="108" y="174"/>
                  </a:lnTo>
                  <a:lnTo>
                    <a:pt x="116" y="167"/>
                  </a:lnTo>
                  <a:lnTo>
                    <a:pt x="128" y="158"/>
                  </a:lnTo>
                  <a:lnTo>
                    <a:pt x="142" y="148"/>
                  </a:lnTo>
                  <a:lnTo>
                    <a:pt x="154" y="137"/>
                  </a:lnTo>
                  <a:lnTo>
                    <a:pt x="166" y="127"/>
                  </a:lnTo>
                  <a:lnTo>
                    <a:pt x="174" y="118"/>
                  </a:lnTo>
                  <a:lnTo>
                    <a:pt x="180" y="110"/>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38" name="Rectangle 172"/>
            <p:cNvSpPr>
              <a:spLocks noChangeArrowheads="1"/>
            </p:cNvSpPr>
            <p:nvPr/>
          </p:nvSpPr>
          <p:spPr bwMode="auto">
            <a:xfrm flipH="1">
              <a:off x="2236" y="2735"/>
              <a:ext cx="7" cy="39"/>
            </a:xfrm>
            <a:prstGeom prst="rect">
              <a:avLst/>
            </a:prstGeom>
            <a:solidFill>
              <a:srgbClr val="B2C1D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l-GR"/>
            </a:p>
          </p:txBody>
        </p:sp>
        <p:sp>
          <p:nvSpPr>
            <p:cNvPr id="339" name="Freeform 173"/>
            <p:cNvSpPr>
              <a:spLocks/>
            </p:cNvSpPr>
            <p:nvPr/>
          </p:nvSpPr>
          <p:spPr bwMode="auto">
            <a:xfrm flipH="1">
              <a:off x="2205" y="2524"/>
              <a:ext cx="151" cy="182"/>
            </a:xfrm>
            <a:custGeom>
              <a:avLst/>
              <a:gdLst>
                <a:gd name="T0" fmla="*/ 1 w 300"/>
                <a:gd name="T1" fmla="*/ 1 h 364"/>
                <a:gd name="T2" fmla="*/ 1 w 300"/>
                <a:gd name="T3" fmla="*/ 1 h 364"/>
                <a:gd name="T4" fmla="*/ 1 w 300"/>
                <a:gd name="T5" fmla="*/ 1 h 364"/>
                <a:gd name="T6" fmla="*/ 1 w 300"/>
                <a:gd name="T7" fmla="*/ 1 h 364"/>
                <a:gd name="T8" fmla="*/ 1 w 300"/>
                <a:gd name="T9" fmla="*/ 1 h 364"/>
                <a:gd name="T10" fmla="*/ 1 w 300"/>
                <a:gd name="T11" fmla="*/ 1 h 364"/>
                <a:gd name="T12" fmla="*/ 1 w 300"/>
                <a:gd name="T13" fmla="*/ 1 h 364"/>
                <a:gd name="T14" fmla="*/ 1 w 300"/>
                <a:gd name="T15" fmla="*/ 1 h 364"/>
                <a:gd name="T16" fmla="*/ 1 w 300"/>
                <a:gd name="T17" fmla="*/ 1 h 364"/>
                <a:gd name="T18" fmla="*/ 1 w 300"/>
                <a:gd name="T19" fmla="*/ 1 h 364"/>
                <a:gd name="T20" fmla="*/ 1 w 300"/>
                <a:gd name="T21" fmla="*/ 1 h 364"/>
                <a:gd name="T22" fmla="*/ 1 w 300"/>
                <a:gd name="T23" fmla="*/ 1 h 364"/>
                <a:gd name="T24" fmla="*/ 1 w 300"/>
                <a:gd name="T25" fmla="*/ 1 h 364"/>
                <a:gd name="T26" fmla="*/ 1 w 300"/>
                <a:gd name="T27" fmla="*/ 1 h 364"/>
                <a:gd name="T28" fmla="*/ 1 w 300"/>
                <a:gd name="T29" fmla="*/ 1 h 364"/>
                <a:gd name="T30" fmla="*/ 1 w 300"/>
                <a:gd name="T31" fmla="*/ 1 h 364"/>
                <a:gd name="T32" fmla="*/ 1 w 300"/>
                <a:gd name="T33" fmla="*/ 1 h 364"/>
                <a:gd name="T34" fmla="*/ 1 w 300"/>
                <a:gd name="T35" fmla="*/ 1 h 364"/>
                <a:gd name="T36" fmla="*/ 1 w 300"/>
                <a:gd name="T37" fmla="*/ 1 h 364"/>
                <a:gd name="T38" fmla="*/ 1 w 300"/>
                <a:gd name="T39" fmla="*/ 1 h 364"/>
                <a:gd name="T40" fmla="*/ 1 w 300"/>
                <a:gd name="T41" fmla="*/ 1 h 364"/>
                <a:gd name="T42" fmla="*/ 1 w 300"/>
                <a:gd name="T43" fmla="*/ 1 h 364"/>
                <a:gd name="T44" fmla="*/ 0 w 300"/>
                <a:gd name="T45" fmla="*/ 1 h 364"/>
                <a:gd name="T46" fmla="*/ 1 w 300"/>
                <a:gd name="T47" fmla="*/ 1 h 364"/>
                <a:gd name="T48" fmla="*/ 1 w 300"/>
                <a:gd name="T49" fmla="*/ 1 h 364"/>
                <a:gd name="T50" fmla="*/ 1 w 300"/>
                <a:gd name="T51" fmla="*/ 1 h 364"/>
                <a:gd name="T52" fmla="*/ 1 w 300"/>
                <a:gd name="T53" fmla="*/ 1 h 364"/>
                <a:gd name="T54" fmla="*/ 1 w 300"/>
                <a:gd name="T55" fmla="*/ 1 h 364"/>
                <a:gd name="T56" fmla="*/ 1 w 300"/>
                <a:gd name="T57" fmla="*/ 0 h 364"/>
                <a:gd name="T58" fmla="*/ 1 w 300"/>
                <a:gd name="T59" fmla="*/ 0 h 364"/>
                <a:gd name="T60" fmla="*/ 1 w 300"/>
                <a:gd name="T61" fmla="*/ 1 h 364"/>
                <a:gd name="T62" fmla="*/ 1 w 300"/>
                <a:gd name="T63" fmla="*/ 1 h 364"/>
                <a:gd name="T64" fmla="*/ 1 w 300"/>
                <a:gd name="T65" fmla="*/ 1 h 364"/>
                <a:gd name="T66" fmla="*/ 1 w 300"/>
                <a:gd name="T67" fmla="*/ 1 h 364"/>
                <a:gd name="T68" fmla="*/ 1 w 300"/>
                <a:gd name="T69" fmla="*/ 1 h 364"/>
                <a:gd name="T70" fmla="*/ 1 w 300"/>
                <a:gd name="T71" fmla="*/ 1 h 364"/>
                <a:gd name="T72" fmla="*/ 1 w 300"/>
                <a:gd name="T73" fmla="*/ 1 h 364"/>
                <a:gd name="T74" fmla="*/ 1 w 300"/>
                <a:gd name="T75" fmla="*/ 1 h 364"/>
                <a:gd name="T76" fmla="*/ 1 w 300"/>
                <a:gd name="T77" fmla="*/ 1 h 364"/>
                <a:gd name="T78" fmla="*/ 1 w 300"/>
                <a:gd name="T79" fmla="*/ 1 h 364"/>
                <a:gd name="T80" fmla="*/ 1 w 300"/>
                <a:gd name="T81" fmla="*/ 1 h 364"/>
                <a:gd name="T82" fmla="*/ 1 w 300"/>
                <a:gd name="T83" fmla="*/ 1 h 364"/>
                <a:gd name="T84" fmla="*/ 1 w 300"/>
                <a:gd name="T85" fmla="*/ 1 h 364"/>
                <a:gd name="T86" fmla="*/ 1 w 300"/>
                <a:gd name="T87" fmla="*/ 1 h 364"/>
                <a:gd name="T88" fmla="*/ 1 w 300"/>
                <a:gd name="T89" fmla="*/ 1 h 364"/>
                <a:gd name="T90" fmla="*/ 1 w 300"/>
                <a:gd name="T91" fmla="*/ 1 h 36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300"/>
                <a:gd name="T139" fmla="*/ 0 h 364"/>
                <a:gd name="T140" fmla="*/ 300 w 300"/>
                <a:gd name="T141" fmla="*/ 364 h 36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300" h="364">
                  <a:moveTo>
                    <a:pt x="68" y="332"/>
                  </a:moveTo>
                  <a:lnTo>
                    <a:pt x="300" y="332"/>
                  </a:lnTo>
                  <a:lnTo>
                    <a:pt x="300" y="357"/>
                  </a:lnTo>
                  <a:lnTo>
                    <a:pt x="293" y="364"/>
                  </a:lnTo>
                  <a:lnTo>
                    <a:pt x="105" y="364"/>
                  </a:lnTo>
                  <a:lnTo>
                    <a:pt x="98" y="357"/>
                  </a:lnTo>
                  <a:lnTo>
                    <a:pt x="98" y="346"/>
                  </a:lnTo>
                  <a:lnTo>
                    <a:pt x="90" y="346"/>
                  </a:lnTo>
                  <a:lnTo>
                    <a:pt x="83" y="346"/>
                  </a:lnTo>
                  <a:lnTo>
                    <a:pt x="78" y="346"/>
                  </a:lnTo>
                  <a:lnTo>
                    <a:pt x="73" y="346"/>
                  </a:lnTo>
                  <a:lnTo>
                    <a:pt x="70" y="346"/>
                  </a:lnTo>
                  <a:lnTo>
                    <a:pt x="67" y="346"/>
                  </a:lnTo>
                  <a:lnTo>
                    <a:pt x="62" y="346"/>
                  </a:lnTo>
                  <a:lnTo>
                    <a:pt x="56" y="346"/>
                  </a:lnTo>
                  <a:lnTo>
                    <a:pt x="42" y="345"/>
                  </a:lnTo>
                  <a:lnTo>
                    <a:pt x="31" y="341"/>
                  </a:lnTo>
                  <a:lnTo>
                    <a:pt x="22" y="335"/>
                  </a:lnTo>
                  <a:lnTo>
                    <a:pt x="14" y="327"/>
                  </a:lnTo>
                  <a:lnTo>
                    <a:pt x="8" y="317"/>
                  </a:lnTo>
                  <a:lnTo>
                    <a:pt x="3" y="305"/>
                  </a:lnTo>
                  <a:lnTo>
                    <a:pt x="1" y="292"/>
                  </a:lnTo>
                  <a:lnTo>
                    <a:pt x="0" y="275"/>
                  </a:lnTo>
                  <a:lnTo>
                    <a:pt x="4" y="233"/>
                  </a:lnTo>
                  <a:lnTo>
                    <a:pt x="16" y="173"/>
                  </a:lnTo>
                  <a:lnTo>
                    <a:pt x="27" y="118"/>
                  </a:lnTo>
                  <a:lnTo>
                    <a:pt x="32" y="87"/>
                  </a:lnTo>
                  <a:lnTo>
                    <a:pt x="18" y="87"/>
                  </a:lnTo>
                  <a:lnTo>
                    <a:pt x="18" y="0"/>
                  </a:lnTo>
                  <a:lnTo>
                    <a:pt x="46" y="0"/>
                  </a:lnTo>
                  <a:lnTo>
                    <a:pt x="46" y="11"/>
                  </a:lnTo>
                  <a:lnTo>
                    <a:pt x="46" y="36"/>
                  </a:lnTo>
                  <a:lnTo>
                    <a:pt x="46" y="65"/>
                  </a:lnTo>
                  <a:lnTo>
                    <a:pt x="46" y="87"/>
                  </a:lnTo>
                  <a:lnTo>
                    <a:pt x="41" y="119"/>
                  </a:lnTo>
                  <a:lnTo>
                    <a:pt x="31" y="174"/>
                  </a:lnTo>
                  <a:lnTo>
                    <a:pt x="20" y="232"/>
                  </a:lnTo>
                  <a:lnTo>
                    <a:pt x="16" y="275"/>
                  </a:lnTo>
                  <a:lnTo>
                    <a:pt x="16" y="289"/>
                  </a:lnTo>
                  <a:lnTo>
                    <a:pt x="18" y="301"/>
                  </a:lnTo>
                  <a:lnTo>
                    <a:pt x="20" y="310"/>
                  </a:lnTo>
                  <a:lnTo>
                    <a:pt x="25" y="318"/>
                  </a:lnTo>
                  <a:lnTo>
                    <a:pt x="32" y="324"/>
                  </a:lnTo>
                  <a:lnTo>
                    <a:pt x="41" y="328"/>
                  </a:lnTo>
                  <a:lnTo>
                    <a:pt x="53" y="331"/>
                  </a:lnTo>
                  <a:lnTo>
                    <a:pt x="68" y="332"/>
                  </a:lnTo>
                  <a:close/>
                </a:path>
              </a:pathLst>
            </a:custGeom>
            <a:solidFill>
              <a:srgbClr val="7F99B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40" name="Freeform 174"/>
            <p:cNvSpPr>
              <a:spLocks/>
            </p:cNvSpPr>
            <p:nvPr/>
          </p:nvSpPr>
          <p:spPr bwMode="auto">
            <a:xfrm flipH="1">
              <a:off x="2166" y="2685"/>
              <a:ext cx="158" cy="5"/>
            </a:xfrm>
            <a:custGeom>
              <a:avLst/>
              <a:gdLst>
                <a:gd name="T0" fmla="*/ 1 w 316"/>
                <a:gd name="T1" fmla="*/ 1 h 9"/>
                <a:gd name="T2" fmla="*/ 1 w 316"/>
                <a:gd name="T3" fmla="*/ 1 h 9"/>
                <a:gd name="T4" fmla="*/ 1 w 316"/>
                <a:gd name="T5" fmla="*/ 1 h 9"/>
                <a:gd name="T6" fmla="*/ 1 w 316"/>
                <a:gd name="T7" fmla="*/ 1 h 9"/>
                <a:gd name="T8" fmla="*/ 1 w 316"/>
                <a:gd name="T9" fmla="*/ 1 h 9"/>
                <a:gd name="T10" fmla="*/ 1 w 316"/>
                <a:gd name="T11" fmla="*/ 0 h 9"/>
                <a:gd name="T12" fmla="*/ 1 w 316"/>
                <a:gd name="T13" fmla="*/ 0 h 9"/>
                <a:gd name="T14" fmla="*/ 1 w 316"/>
                <a:gd name="T15" fmla="*/ 1 h 9"/>
                <a:gd name="T16" fmla="*/ 0 w 316"/>
                <a:gd name="T17" fmla="*/ 1 h 9"/>
                <a:gd name="T18" fmla="*/ 1 w 316"/>
                <a:gd name="T19" fmla="*/ 1 h 9"/>
                <a:gd name="T20" fmla="*/ 1 w 316"/>
                <a:gd name="T21" fmla="*/ 1 h 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6"/>
                <a:gd name="T34" fmla="*/ 0 h 9"/>
                <a:gd name="T35" fmla="*/ 316 w 316"/>
                <a:gd name="T36" fmla="*/ 9 h 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6" h="9">
                  <a:moveTo>
                    <a:pt x="5" y="9"/>
                  </a:moveTo>
                  <a:lnTo>
                    <a:pt x="312" y="9"/>
                  </a:lnTo>
                  <a:lnTo>
                    <a:pt x="315" y="8"/>
                  </a:lnTo>
                  <a:lnTo>
                    <a:pt x="316" y="4"/>
                  </a:lnTo>
                  <a:lnTo>
                    <a:pt x="315" y="1"/>
                  </a:lnTo>
                  <a:lnTo>
                    <a:pt x="312" y="0"/>
                  </a:lnTo>
                  <a:lnTo>
                    <a:pt x="5" y="0"/>
                  </a:lnTo>
                  <a:lnTo>
                    <a:pt x="1" y="1"/>
                  </a:lnTo>
                  <a:lnTo>
                    <a:pt x="0" y="4"/>
                  </a:lnTo>
                  <a:lnTo>
                    <a:pt x="1" y="8"/>
                  </a:lnTo>
                  <a:lnTo>
                    <a:pt x="5" y="9"/>
                  </a:lnTo>
                  <a:close/>
                </a:path>
              </a:pathLst>
            </a:custGeom>
            <a:solidFill>
              <a:srgbClr val="2870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41" name="Freeform 175"/>
            <p:cNvSpPr>
              <a:spLocks/>
            </p:cNvSpPr>
            <p:nvPr/>
          </p:nvSpPr>
          <p:spPr bwMode="auto">
            <a:xfrm flipH="1">
              <a:off x="2312" y="2474"/>
              <a:ext cx="21" cy="112"/>
            </a:xfrm>
            <a:custGeom>
              <a:avLst/>
              <a:gdLst>
                <a:gd name="T0" fmla="*/ 1 w 40"/>
                <a:gd name="T1" fmla="*/ 0 h 226"/>
                <a:gd name="T2" fmla="*/ 1 w 40"/>
                <a:gd name="T3" fmla="*/ 0 h 226"/>
                <a:gd name="T4" fmla="*/ 1 w 40"/>
                <a:gd name="T5" fmla="*/ 0 h 226"/>
                <a:gd name="T6" fmla="*/ 1 w 40"/>
                <a:gd name="T7" fmla="*/ 0 h 226"/>
                <a:gd name="T8" fmla="*/ 1 w 40"/>
                <a:gd name="T9" fmla="*/ 0 h 226"/>
                <a:gd name="T10" fmla="*/ 1 w 40"/>
                <a:gd name="T11" fmla="*/ 0 h 226"/>
                <a:gd name="T12" fmla="*/ 1 w 40"/>
                <a:gd name="T13" fmla="*/ 0 h 226"/>
                <a:gd name="T14" fmla="*/ 1 w 40"/>
                <a:gd name="T15" fmla="*/ 0 h 226"/>
                <a:gd name="T16" fmla="*/ 1 w 40"/>
                <a:gd name="T17" fmla="*/ 0 h 226"/>
                <a:gd name="T18" fmla="*/ 1 w 40"/>
                <a:gd name="T19" fmla="*/ 0 h 226"/>
                <a:gd name="T20" fmla="*/ 1 w 40"/>
                <a:gd name="T21" fmla="*/ 0 h 226"/>
                <a:gd name="T22" fmla="*/ 1 w 40"/>
                <a:gd name="T23" fmla="*/ 0 h 226"/>
                <a:gd name="T24" fmla="*/ 1 w 40"/>
                <a:gd name="T25" fmla="*/ 0 h 226"/>
                <a:gd name="T26" fmla="*/ 1 w 40"/>
                <a:gd name="T27" fmla="*/ 0 h 226"/>
                <a:gd name="T28" fmla="*/ 1 w 40"/>
                <a:gd name="T29" fmla="*/ 0 h 226"/>
                <a:gd name="T30" fmla="*/ 1 w 40"/>
                <a:gd name="T31" fmla="*/ 0 h 226"/>
                <a:gd name="T32" fmla="*/ 0 w 40"/>
                <a:gd name="T33" fmla="*/ 0 h 226"/>
                <a:gd name="T34" fmla="*/ 0 w 40"/>
                <a:gd name="T35" fmla="*/ 0 h 226"/>
                <a:gd name="T36" fmla="*/ 0 w 40"/>
                <a:gd name="T37" fmla="*/ 0 h 226"/>
                <a:gd name="T38" fmla="*/ 0 w 40"/>
                <a:gd name="T39" fmla="*/ 0 h 226"/>
                <a:gd name="T40" fmla="*/ 0 w 40"/>
                <a:gd name="T41" fmla="*/ 0 h 226"/>
                <a:gd name="T42" fmla="*/ 1 w 40"/>
                <a:gd name="T43" fmla="*/ 0 h 226"/>
                <a:gd name="T44" fmla="*/ 1 w 40"/>
                <a:gd name="T45" fmla="*/ 0 h 226"/>
                <a:gd name="T46" fmla="*/ 1 w 40"/>
                <a:gd name="T47" fmla="*/ 0 h 226"/>
                <a:gd name="T48" fmla="*/ 1 w 40"/>
                <a:gd name="T49" fmla="*/ 0 h 2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0"/>
                <a:gd name="T76" fmla="*/ 0 h 226"/>
                <a:gd name="T77" fmla="*/ 40 w 40"/>
                <a:gd name="T78" fmla="*/ 226 h 2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0" h="226">
                  <a:moveTo>
                    <a:pt x="12" y="222"/>
                  </a:moveTo>
                  <a:lnTo>
                    <a:pt x="23" y="212"/>
                  </a:lnTo>
                  <a:lnTo>
                    <a:pt x="32" y="200"/>
                  </a:lnTo>
                  <a:lnTo>
                    <a:pt x="38" y="187"/>
                  </a:lnTo>
                  <a:lnTo>
                    <a:pt x="40" y="172"/>
                  </a:lnTo>
                  <a:lnTo>
                    <a:pt x="40" y="150"/>
                  </a:lnTo>
                  <a:lnTo>
                    <a:pt x="40" y="112"/>
                  </a:lnTo>
                  <a:lnTo>
                    <a:pt x="40" y="71"/>
                  </a:lnTo>
                  <a:lnTo>
                    <a:pt x="40" y="44"/>
                  </a:lnTo>
                  <a:lnTo>
                    <a:pt x="37" y="29"/>
                  </a:lnTo>
                  <a:lnTo>
                    <a:pt x="29" y="15"/>
                  </a:lnTo>
                  <a:lnTo>
                    <a:pt x="19" y="5"/>
                  </a:lnTo>
                  <a:lnTo>
                    <a:pt x="12" y="0"/>
                  </a:lnTo>
                  <a:lnTo>
                    <a:pt x="8" y="0"/>
                  </a:lnTo>
                  <a:lnTo>
                    <a:pt x="3" y="2"/>
                  </a:lnTo>
                  <a:lnTo>
                    <a:pt x="1" y="7"/>
                  </a:lnTo>
                  <a:lnTo>
                    <a:pt x="0" y="14"/>
                  </a:lnTo>
                  <a:lnTo>
                    <a:pt x="0" y="43"/>
                  </a:lnTo>
                  <a:lnTo>
                    <a:pt x="0" y="106"/>
                  </a:lnTo>
                  <a:lnTo>
                    <a:pt x="0" y="175"/>
                  </a:lnTo>
                  <a:lnTo>
                    <a:pt x="0" y="215"/>
                  </a:lnTo>
                  <a:lnTo>
                    <a:pt x="1" y="222"/>
                  </a:lnTo>
                  <a:lnTo>
                    <a:pt x="3" y="226"/>
                  </a:lnTo>
                  <a:lnTo>
                    <a:pt x="8" y="226"/>
                  </a:lnTo>
                  <a:lnTo>
                    <a:pt x="12" y="222"/>
                  </a:lnTo>
                  <a:close/>
                </a:path>
              </a:pathLst>
            </a:custGeom>
            <a:solidFill>
              <a:srgbClr val="0AA3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42" name="Freeform 176"/>
            <p:cNvSpPr>
              <a:spLocks/>
            </p:cNvSpPr>
            <p:nvPr/>
          </p:nvSpPr>
          <p:spPr bwMode="auto">
            <a:xfrm flipH="1">
              <a:off x="2160" y="2654"/>
              <a:ext cx="170" cy="31"/>
            </a:xfrm>
            <a:custGeom>
              <a:avLst/>
              <a:gdLst>
                <a:gd name="T0" fmla="*/ 1 w 339"/>
                <a:gd name="T1" fmla="*/ 0 h 64"/>
                <a:gd name="T2" fmla="*/ 1 w 339"/>
                <a:gd name="T3" fmla="*/ 0 h 64"/>
                <a:gd name="T4" fmla="*/ 1 w 339"/>
                <a:gd name="T5" fmla="*/ 0 h 64"/>
                <a:gd name="T6" fmla="*/ 1 w 339"/>
                <a:gd name="T7" fmla="*/ 0 h 64"/>
                <a:gd name="T8" fmla="*/ 1 w 339"/>
                <a:gd name="T9" fmla="*/ 0 h 64"/>
                <a:gd name="T10" fmla="*/ 1 w 339"/>
                <a:gd name="T11" fmla="*/ 0 h 64"/>
                <a:gd name="T12" fmla="*/ 1 w 339"/>
                <a:gd name="T13" fmla="*/ 0 h 64"/>
                <a:gd name="T14" fmla="*/ 1 w 339"/>
                <a:gd name="T15" fmla="*/ 0 h 64"/>
                <a:gd name="T16" fmla="*/ 1 w 339"/>
                <a:gd name="T17" fmla="*/ 0 h 64"/>
                <a:gd name="T18" fmla="*/ 1 w 339"/>
                <a:gd name="T19" fmla="*/ 0 h 64"/>
                <a:gd name="T20" fmla="*/ 1 w 339"/>
                <a:gd name="T21" fmla="*/ 0 h 64"/>
                <a:gd name="T22" fmla="*/ 1 w 339"/>
                <a:gd name="T23" fmla="*/ 0 h 64"/>
                <a:gd name="T24" fmla="*/ 1 w 339"/>
                <a:gd name="T25" fmla="*/ 0 h 64"/>
                <a:gd name="T26" fmla="*/ 1 w 339"/>
                <a:gd name="T27" fmla="*/ 0 h 64"/>
                <a:gd name="T28" fmla="*/ 1 w 339"/>
                <a:gd name="T29" fmla="*/ 0 h 64"/>
                <a:gd name="T30" fmla="*/ 1 w 339"/>
                <a:gd name="T31" fmla="*/ 0 h 64"/>
                <a:gd name="T32" fmla="*/ 1 w 339"/>
                <a:gd name="T33" fmla="*/ 0 h 64"/>
                <a:gd name="T34" fmla="*/ 1 w 339"/>
                <a:gd name="T35" fmla="*/ 0 h 64"/>
                <a:gd name="T36" fmla="*/ 1 w 339"/>
                <a:gd name="T37" fmla="*/ 0 h 64"/>
                <a:gd name="T38" fmla="*/ 1 w 339"/>
                <a:gd name="T39" fmla="*/ 0 h 64"/>
                <a:gd name="T40" fmla="*/ 1 w 339"/>
                <a:gd name="T41" fmla="*/ 0 h 64"/>
                <a:gd name="T42" fmla="*/ 1 w 339"/>
                <a:gd name="T43" fmla="*/ 0 h 64"/>
                <a:gd name="T44" fmla="*/ 1 w 339"/>
                <a:gd name="T45" fmla="*/ 0 h 64"/>
                <a:gd name="T46" fmla="*/ 1 w 339"/>
                <a:gd name="T47" fmla="*/ 0 h 64"/>
                <a:gd name="T48" fmla="*/ 1 w 339"/>
                <a:gd name="T49" fmla="*/ 0 h 64"/>
                <a:gd name="T50" fmla="*/ 1 w 339"/>
                <a:gd name="T51" fmla="*/ 0 h 64"/>
                <a:gd name="T52" fmla="*/ 1 w 339"/>
                <a:gd name="T53" fmla="*/ 0 h 64"/>
                <a:gd name="T54" fmla="*/ 1 w 339"/>
                <a:gd name="T55" fmla="*/ 0 h 64"/>
                <a:gd name="T56" fmla="*/ 1 w 339"/>
                <a:gd name="T57" fmla="*/ 0 h 64"/>
                <a:gd name="T58" fmla="*/ 0 w 339"/>
                <a:gd name="T59" fmla="*/ 0 h 64"/>
                <a:gd name="T60" fmla="*/ 0 w 339"/>
                <a:gd name="T61" fmla="*/ 0 h 64"/>
                <a:gd name="T62" fmla="*/ 1 w 339"/>
                <a:gd name="T63" fmla="*/ 0 h 64"/>
                <a:gd name="T64" fmla="*/ 1 w 339"/>
                <a:gd name="T65" fmla="*/ 0 h 64"/>
                <a:gd name="T66" fmla="*/ 1 w 339"/>
                <a:gd name="T67" fmla="*/ 0 h 6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39"/>
                <a:gd name="T103" fmla="*/ 0 h 64"/>
                <a:gd name="T104" fmla="*/ 339 w 339"/>
                <a:gd name="T105" fmla="*/ 64 h 6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39" h="64">
                  <a:moveTo>
                    <a:pt x="16" y="64"/>
                  </a:moveTo>
                  <a:lnTo>
                    <a:pt x="323" y="64"/>
                  </a:lnTo>
                  <a:lnTo>
                    <a:pt x="328" y="58"/>
                  </a:lnTo>
                  <a:lnTo>
                    <a:pt x="332" y="50"/>
                  </a:lnTo>
                  <a:lnTo>
                    <a:pt x="337" y="39"/>
                  </a:lnTo>
                  <a:lnTo>
                    <a:pt x="339" y="28"/>
                  </a:lnTo>
                  <a:lnTo>
                    <a:pt x="339" y="18"/>
                  </a:lnTo>
                  <a:lnTo>
                    <a:pt x="337" y="8"/>
                  </a:lnTo>
                  <a:lnTo>
                    <a:pt x="330" y="3"/>
                  </a:lnTo>
                  <a:lnTo>
                    <a:pt x="319" y="0"/>
                  </a:lnTo>
                  <a:lnTo>
                    <a:pt x="309" y="0"/>
                  </a:lnTo>
                  <a:lnTo>
                    <a:pt x="297" y="0"/>
                  </a:lnTo>
                  <a:lnTo>
                    <a:pt x="281" y="0"/>
                  </a:lnTo>
                  <a:lnTo>
                    <a:pt x="262" y="0"/>
                  </a:lnTo>
                  <a:lnTo>
                    <a:pt x="241" y="0"/>
                  </a:lnTo>
                  <a:lnTo>
                    <a:pt x="220" y="0"/>
                  </a:lnTo>
                  <a:lnTo>
                    <a:pt x="197" y="0"/>
                  </a:lnTo>
                  <a:lnTo>
                    <a:pt x="174" y="0"/>
                  </a:lnTo>
                  <a:lnTo>
                    <a:pt x="149" y="0"/>
                  </a:lnTo>
                  <a:lnTo>
                    <a:pt x="127" y="0"/>
                  </a:lnTo>
                  <a:lnTo>
                    <a:pt x="107" y="0"/>
                  </a:lnTo>
                  <a:lnTo>
                    <a:pt x="87" y="0"/>
                  </a:lnTo>
                  <a:lnTo>
                    <a:pt x="71" y="0"/>
                  </a:lnTo>
                  <a:lnTo>
                    <a:pt x="57" y="0"/>
                  </a:lnTo>
                  <a:lnTo>
                    <a:pt x="47" y="0"/>
                  </a:lnTo>
                  <a:lnTo>
                    <a:pt x="41" y="0"/>
                  </a:lnTo>
                  <a:lnTo>
                    <a:pt x="23" y="3"/>
                  </a:lnTo>
                  <a:lnTo>
                    <a:pt x="10" y="7"/>
                  </a:lnTo>
                  <a:lnTo>
                    <a:pt x="3" y="14"/>
                  </a:lnTo>
                  <a:lnTo>
                    <a:pt x="0" y="23"/>
                  </a:lnTo>
                  <a:lnTo>
                    <a:pt x="0" y="34"/>
                  </a:lnTo>
                  <a:lnTo>
                    <a:pt x="3" y="44"/>
                  </a:lnTo>
                  <a:lnTo>
                    <a:pt x="9" y="54"/>
                  </a:lnTo>
                  <a:lnTo>
                    <a:pt x="16" y="64"/>
                  </a:lnTo>
                  <a:close/>
                </a:path>
              </a:pathLst>
            </a:custGeom>
            <a:solidFill>
              <a:srgbClr val="0AA3A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43" name="Freeform 177"/>
            <p:cNvSpPr>
              <a:spLocks/>
            </p:cNvSpPr>
            <p:nvPr/>
          </p:nvSpPr>
          <p:spPr bwMode="auto">
            <a:xfrm flipH="1">
              <a:off x="2126" y="2769"/>
              <a:ext cx="228" cy="96"/>
            </a:xfrm>
            <a:custGeom>
              <a:avLst/>
              <a:gdLst>
                <a:gd name="T0" fmla="*/ 1 w 456"/>
                <a:gd name="T1" fmla="*/ 1 h 192"/>
                <a:gd name="T2" fmla="*/ 1 w 456"/>
                <a:gd name="T3" fmla="*/ 1 h 192"/>
                <a:gd name="T4" fmla="*/ 1 w 456"/>
                <a:gd name="T5" fmla="*/ 1 h 192"/>
                <a:gd name="T6" fmla="*/ 1 w 456"/>
                <a:gd name="T7" fmla="*/ 1 h 192"/>
                <a:gd name="T8" fmla="*/ 1 w 456"/>
                <a:gd name="T9" fmla="*/ 1 h 192"/>
                <a:gd name="T10" fmla="*/ 1 w 456"/>
                <a:gd name="T11" fmla="*/ 1 h 192"/>
                <a:gd name="T12" fmla="*/ 1 w 456"/>
                <a:gd name="T13" fmla="*/ 1 h 192"/>
                <a:gd name="T14" fmla="*/ 1 w 456"/>
                <a:gd name="T15" fmla="*/ 1 h 192"/>
                <a:gd name="T16" fmla="*/ 1 w 456"/>
                <a:gd name="T17" fmla="*/ 1 h 192"/>
                <a:gd name="T18" fmla="*/ 1 w 456"/>
                <a:gd name="T19" fmla="*/ 1 h 192"/>
                <a:gd name="T20" fmla="*/ 1 w 456"/>
                <a:gd name="T21" fmla="*/ 1 h 192"/>
                <a:gd name="T22" fmla="*/ 1 w 456"/>
                <a:gd name="T23" fmla="*/ 1 h 192"/>
                <a:gd name="T24" fmla="*/ 1 w 456"/>
                <a:gd name="T25" fmla="*/ 1 h 192"/>
                <a:gd name="T26" fmla="*/ 1 w 456"/>
                <a:gd name="T27" fmla="*/ 1 h 192"/>
                <a:gd name="T28" fmla="*/ 1 w 456"/>
                <a:gd name="T29" fmla="*/ 1 h 192"/>
                <a:gd name="T30" fmla="*/ 1 w 456"/>
                <a:gd name="T31" fmla="*/ 1 h 192"/>
                <a:gd name="T32" fmla="*/ 1 w 456"/>
                <a:gd name="T33" fmla="*/ 1 h 192"/>
                <a:gd name="T34" fmla="*/ 1 w 456"/>
                <a:gd name="T35" fmla="*/ 1 h 192"/>
                <a:gd name="T36" fmla="*/ 1 w 456"/>
                <a:gd name="T37" fmla="*/ 1 h 192"/>
                <a:gd name="T38" fmla="*/ 1 w 456"/>
                <a:gd name="T39" fmla="*/ 1 h 192"/>
                <a:gd name="T40" fmla="*/ 1 w 456"/>
                <a:gd name="T41" fmla="*/ 1 h 192"/>
                <a:gd name="T42" fmla="*/ 1 w 456"/>
                <a:gd name="T43" fmla="*/ 1 h 192"/>
                <a:gd name="T44" fmla="*/ 1 w 456"/>
                <a:gd name="T45" fmla="*/ 0 h 192"/>
                <a:gd name="T46" fmla="*/ 1 w 456"/>
                <a:gd name="T47" fmla="*/ 1 h 192"/>
                <a:gd name="T48" fmla="*/ 1 w 456"/>
                <a:gd name="T49" fmla="*/ 1 h 192"/>
                <a:gd name="T50" fmla="*/ 1 w 456"/>
                <a:gd name="T51" fmla="*/ 1 h 192"/>
                <a:gd name="T52" fmla="*/ 1 w 456"/>
                <a:gd name="T53" fmla="*/ 1 h 192"/>
                <a:gd name="T54" fmla="*/ 1 w 456"/>
                <a:gd name="T55" fmla="*/ 1 h 192"/>
                <a:gd name="T56" fmla="*/ 1 w 456"/>
                <a:gd name="T57" fmla="*/ 1 h 192"/>
                <a:gd name="T58" fmla="*/ 1 w 456"/>
                <a:gd name="T59" fmla="*/ 1 h 192"/>
                <a:gd name="T60" fmla="*/ 1 w 456"/>
                <a:gd name="T61" fmla="*/ 1 h 192"/>
                <a:gd name="T62" fmla="*/ 1 w 456"/>
                <a:gd name="T63" fmla="*/ 1 h 192"/>
                <a:gd name="T64" fmla="*/ 1 w 456"/>
                <a:gd name="T65" fmla="*/ 1 h 192"/>
                <a:gd name="T66" fmla="*/ 1 w 456"/>
                <a:gd name="T67" fmla="*/ 1 h 192"/>
                <a:gd name="T68" fmla="*/ 1 w 456"/>
                <a:gd name="T69" fmla="*/ 1 h 192"/>
                <a:gd name="T70" fmla="*/ 1 w 456"/>
                <a:gd name="T71" fmla="*/ 1 h 192"/>
                <a:gd name="T72" fmla="*/ 1 w 456"/>
                <a:gd name="T73" fmla="*/ 1 h 192"/>
                <a:gd name="T74" fmla="*/ 1 w 456"/>
                <a:gd name="T75" fmla="*/ 1 h 192"/>
                <a:gd name="T76" fmla="*/ 1 w 456"/>
                <a:gd name="T77" fmla="*/ 1 h 192"/>
                <a:gd name="T78" fmla="*/ 1 w 456"/>
                <a:gd name="T79" fmla="*/ 1 h 192"/>
                <a:gd name="T80" fmla="*/ 1 w 456"/>
                <a:gd name="T81" fmla="*/ 1 h 192"/>
                <a:gd name="T82" fmla="*/ 1 w 456"/>
                <a:gd name="T83" fmla="*/ 1 h 192"/>
                <a:gd name="T84" fmla="*/ 1 w 456"/>
                <a:gd name="T85" fmla="*/ 1 h 192"/>
                <a:gd name="T86" fmla="*/ 1 w 456"/>
                <a:gd name="T87" fmla="*/ 1 h 192"/>
                <a:gd name="T88" fmla="*/ 1 w 456"/>
                <a:gd name="T89" fmla="*/ 1 h 192"/>
                <a:gd name="T90" fmla="*/ 1 w 456"/>
                <a:gd name="T91" fmla="*/ 1 h 192"/>
                <a:gd name="T92" fmla="*/ 1 w 456"/>
                <a:gd name="T93" fmla="*/ 1 h 192"/>
                <a:gd name="T94" fmla="*/ 1 w 456"/>
                <a:gd name="T95" fmla="*/ 1 h 192"/>
                <a:gd name="T96" fmla="*/ 1 w 456"/>
                <a:gd name="T97" fmla="*/ 1 h 192"/>
                <a:gd name="T98" fmla="*/ 1 w 456"/>
                <a:gd name="T99" fmla="*/ 1 h 192"/>
                <a:gd name="T100" fmla="*/ 1 w 456"/>
                <a:gd name="T101" fmla="*/ 1 h 192"/>
                <a:gd name="T102" fmla="*/ 1 w 456"/>
                <a:gd name="T103" fmla="*/ 1 h 192"/>
                <a:gd name="T104" fmla="*/ 1 w 456"/>
                <a:gd name="T105" fmla="*/ 1 h 19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56"/>
                <a:gd name="T160" fmla="*/ 0 h 192"/>
                <a:gd name="T161" fmla="*/ 456 w 456"/>
                <a:gd name="T162" fmla="*/ 192 h 19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56" h="192">
                  <a:moveTo>
                    <a:pt x="247" y="101"/>
                  </a:moveTo>
                  <a:lnTo>
                    <a:pt x="280" y="102"/>
                  </a:lnTo>
                  <a:lnTo>
                    <a:pt x="310" y="103"/>
                  </a:lnTo>
                  <a:lnTo>
                    <a:pt x="338" y="107"/>
                  </a:lnTo>
                  <a:lnTo>
                    <a:pt x="361" y="109"/>
                  </a:lnTo>
                  <a:lnTo>
                    <a:pt x="380" y="112"/>
                  </a:lnTo>
                  <a:lnTo>
                    <a:pt x="396" y="116"/>
                  </a:lnTo>
                  <a:lnTo>
                    <a:pt x="407" y="118"/>
                  </a:lnTo>
                  <a:lnTo>
                    <a:pt x="411" y="119"/>
                  </a:lnTo>
                  <a:lnTo>
                    <a:pt x="416" y="122"/>
                  </a:lnTo>
                  <a:lnTo>
                    <a:pt x="418" y="124"/>
                  </a:lnTo>
                  <a:lnTo>
                    <a:pt x="421" y="127"/>
                  </a:lnTo>
                  <a:lnTo>
                    <a:pt x="421" y="132"/>
                  </a:lnTo>
                  <a:lnTo>
                    <a:pt x="418" y="134"/>
                  </a:lnTo>
                  <a:lnTo>
                    <a:pt x="417" y="138"/>
                  </a:lnTo>
                  <a:lnTo>
                    <a:pt x="416" y="141"/>
                  </a:lnTo>
                  <a:lnTo>
                    <a:pt x="416" y="146"/>
                  </a:lnTo>
                  <a:lnTo>
                    <a:pt x="417" y="154"/>
                  </a:lnTo>
                  <a:lnTo>
                    <a:pt x="422" y="161"/>
                  </a:lnTo>
                  <a:lnTo>
                    <a:pt x="429" y="165"/>
                  </a:lnTo>
                  <a:lnTo>
                    <a:pt x="436" y="166"/>
                  </a:lnTo>
                  <a:lnTo>
                    <a:pt x="444" y="165"/>
                  </a:lnTo>
                  <a:lnTo>
                    <a:pt x="451" y="161"/>
                  </a:lnTo>
                  <a:lnTo>
                    <a:pt x="455" y="154"/>
                  </a:lnTo>
                  <a:lnTo>
                    <a:pt x="456" y="146"/>
                  </a:lnTo>
                  <a:lnTo>
                    <a:pt x="455" y="140"/>
                  </a:lnTo>
                  <a:lnTo>
                    <a:pt x="453" y="134"/>
                  </a:lnTo>
                  <a:lnTo>
                    <a:pt x="449" y="130"/>
                  </a:lnTo>
                  <a:lnTo>
                    <a:pt x="444" y="127"/>
                  </a:lnTo>
                  <a:lnTo>
                    <a:pt x="444" y="125"/>
                  </a:lnTo>
                  <a:lnTo>
                    <a:pt x="444" y="124"/>
                  </a:lnTo>
                  <a:lnTo>
                    <a:pt x="444" y="122"/>
                  </a:lnTo>
                  <a:lnTo>
                    <a:pt x="444" y="119"/>
                  </a:lnTo>
                  <a:lnTo>
                    <a:pt x="444" y="116"/>
                  </a:lnTo>
                  <a:lnTo>
                    <a:pt x="441" y="111"/>
                  </a:lnTo>
                  <a:lnTo>
                    <a:pt x="437" y="107"/>
                  </a:lnTo>
                  <a:lnTo>
                    <a:pt x="430" y="103"/>
                  </a:lnTo>
                  <a:lnTo>
                    <a:pt x="422" y="100"/>
                  </a:lnTo>
                  <a:lnTo>
                    <a:pt x="408" y="96"/>
                  </a:lnTo>
                  <a:lnTo>
                    <a:pt x="391" y="92"/>
                  </a:lnTo>
                  <a:lnTo>
                    <a:pt x="372" y="87"/>
                  </a:lnTo>
                  <a:lnTo>
                    <a:pt x="352" y="82"/>
                  </a:lnTo>
                  <a:lnTo>
                    <a:pt x="332" y="79"/>
                  </a:lnTo>
                  <a:lnTo>
                    <a:pt x="314" y="76"/>
                  </a:lnTo>
                  <a:lnTo>
                    <a:pt x="297" y="74"/>
                  </a:lnTo>
                  <a:lnTo>
                    <a:pt x="300" y="74"/>
                  </a:lnTo>
                  <a:lnTo>
                    <a:pt x="304" y="72"/>
                  </a:lnTo>
                  <a:lnTo>
                    <a:pt x="312" y="71"/>
                  </a:lnTo>
                  <a:lnTo>
                    <a:pt x="322" y="69"/>
                  </a:lnTo>
                  <a:lnTo>
                    <a:pt x="331" y="66"/>
                  </a:lnTo>
                  <a:lnTo>
                    <a:pt x="340" y="64"/>
                  </a:lnTo>
                  <a:lnTo>
                    <a:pt x="348" y="62"/>
                  </a:lnTo>
                  <a:lnTo>
                    <a:pt x="353" y="61"/>
                  </a:lnTo>
                  <a:lnTo>
                    <a:pt x="358" y="61"/>
                  </a:lnTo>
                  <a:lnTo>
                    <a:pt x="363" y="63"/>
                  </a:lnTo>
                  <a:lnTo>
                    <a:pt x="364" y="65"/>
                  </a:lnTo>
                  <a:lnTo>
                    <a:pt x="365" y="69"/>
                  </a:lnTo>
                  <a:lnTo>
                    <a:pt x="363" y="71"/>
                  </a:lnTo>
                  <a:lnTo>
                    <a:pt x="361" y="74"/>
                  </a:lnTo>
                  <a:lnTo>
                    <a:pt x="360" y="79"/>
                  </a:lnTo>
                  <a:lnTo>
                    <a:pt x="360" y="84"/>
                  </a:lnTo>
                  <a:lnTo>
                    <a:pt x="361" y="90"/>
                  </a:lnTo>
                  <a:lnTo>
                    <a:pt x="365" y="97"/>
                  </a:lnTo>
                  <a:lnTo>
                    <a:pt x="372" y="102"/>
                  </a:lnTo>
                  <a:lnTo>
                    <a:pt x="379" y="103"/>
                  </a:lnTo>
                  <a:lnTo>
                    <a:pt x="387" y="102"/>
                  </a:lnTo>
                  <a:lnTo>
                    <a:pt x="394" y="97"/>
                  </a:lnTo>
                  <a:lnTo>
                    <a:pt x="399" y="90"/>
                  </a:lnTo>
                  <a:lnTo>
                    <a:pt x="400" y="84"/>
                  </a:lnTo>
                  <a:lnTo>
                    <a:pt x="399" y="77"/>
                  </a:lnTo>
                  <a:lnTo>
                    <a:pt x="396" y="71"/>
                  </a:lnTo>
                  <a:lnTo>
                    <a:pt x="392" y="66"/>
                  </a:lnTo>
                  <a:lnTo>
                    <a:pt x="386" y="64"/>
                  </a:lnTo>
                  <a:lnTo>
                    <a:pt x="384" y="56"/>
                  </a:lnTo>
                  <a:lnTo>
                    <a:pt x="379" y="48"/>
                  </a:lnTo>
                  <a:lnTo>
                    <a:pt x="372" y="43"/>
                  </a:lnTo>
                  <a:lnTo>
                    <a:pt x="365" y="42"/>
                  </a:lnTo>
                  <a:lnTo>
                    <a:pt x="355" y="43"/>
                  </a:lnTo>
                  <a:lnTo>
                    <a:pt x="339" y="46"/>
                  </a:lnTo>
                  <a:lnTo>
                    <a:pt x="320" y="48"/>
                  </a:lnTo>
                  <a:lnTo>
                    <a:pt x="300" y="51"/>
                  </a:lnTo>
                  <a:lnTo>
                    <a:pt x="280" y="56"/>
                  </a:lnTo>
                  <a:lnTo>
                    <a:pt x="264" y="58"/>
                  </a:lnTo>
                  <a:lnTo>
                    <a:pt x="252" y="61"/>
                  </a:lnTo>
                  <a:lnTo>
                    <a:pt x="248" y="62"/>
                  </a:lnTo>
                  <a:lnTo>
                    <a:pt x="248" y="8"/>
                  </a:lnTo>
                  <a:lnTo>
                    <a:pt x="247" y="5"/>
                  </a:lnTo>
                  <a:lnTo>
                    <a:pt x="246" y="3"/>
                  </a:lnTo>
                  <a:lnTo>
                    <a:pt x="243" y="1"/>
                  </a:lnTo>
                  <a:lnTo>
                    <a:pt x="241" y="0"/>
                  </a:lnTo>
                  <a:lnTo>
                    <a:pt x="235" y="0"/>
                  </a:lnTo>
                  <a:lnTo>
                    <a:pt x="228" y="0"/>
                  </a:lnTo>
                  <a:lnTo>
                    <a:pt x="221" y="0"/>
                  </a:lnTo>
                  <a:lnTo>
                    <a:pt x="217" y="0"/>
                  </a:lnTo>
                  <a:lnTo>
                    <a:pt x="213" y="1"/>
                  </a:lnTo>
                  <a:lnTo>
                    <a:pt x="211" y="3"/>
                  </a:lnTo>
                  <a:lnTo>
                    <a:pt x="210" y="5"/>
                  </a:lnTo>
                  <a:lnTo>
                    <a:pt x="209" y="8"/>
                  </a:lnTo>
                  <a:lnTo>
                    <a:pt x="209" y="62"/>
                  </a:lnTo>
                  <a:lnTo>
                    <a:pt x="204" y="61"/>
                  </a:lnTo>
                  <a:lnTo>
                    <a:pt x="193" y="58"/>
                  </a:lnTo>
                  <a:lnTo>
                    <a:pt x="176" y="56"/>
                  </a:lnTo>
                  <a:lnTo>
                    <a:pt x="157" y="51"/>
                  </a:lnTo>
                  <a:lnTo>
                    <a:pt x="137" y="48"/>
                  </a:lnTo>
                  <a:lnTo>
                    <a:pt x="118" y="46"/>
                  </a:lnTo>
                  <a:lnTo>
                    <a:pt x="103" y="43"/>
                  </a:lnTo>
                  <a:lnTo>
                    <a:pt x="92" y="42"/>
                  </a:lnTo>
                  <a:lnTo>
                    <a:pt x="84" y="43"/>
                  </a:lnTo>
                  <a:lnTo>
                    <a:pt x="79" y="48"/>
                  </a:lnTo>
                  <a:lnTo>
                    <a:pt x="74" y="56"/>
                  </a:lnTo>
                  <a:lnTo>
                    <a:pt x="72" y="64"/>
                  </a:lnTo>
                  <a:lnTo>
                    <a:pt x="66" y="66"/>
                  </a:lnTo>
                  <a:lnTo>
                    <a:pt x="61" y="71"/>
                  </a:lnTo>
                  <a:lnTo>
                    <a:pt x="58" y="77"/>
                  </a:lnTo>
                  <a:lnTo>
                    <a:pt x="57" y="84"/>
                  </a:lnTo>
                  <a:lnTo>
                    <a:pt x="58" y="90"/>
                  </a:lnTo>
                  <a:lnTo>
                    <a:pt x="62" y="97"/>
                  </a:lnTo>
                  <a:lnTo>
                    <a:pt x="69" y="102"/>
                  </a:lnTo>
                  <a:lnTo>
                    <a:pt x="77" y="103"/>
                  </a:lnTo>
                  <a:lnTo>
                    <a:pt x="85" y="102"/>
                  </a:lnTo>
                  <a:lnTo>
                    <a:pt x="92" y="97"/>
                  </a:lnTo>
                  <a:lnTo>
                    <a:pt x="97" y="90"/>
                  </a:lnTo>
                  <a:lnTo>
                    <a:pt x="98" y="84"/>
                  </a:lnTo>
                  <a:lnTo>
                    <a:pt x="97" y="79"/>
                  </a:lnTo>
                  <a:lnTo>
                    <a:pt x="96" y="74"/>
                  </a:lnTo>
                  <a:lnTo>
                    <a:pt x="93" y="71"/>
                  </a:lnTo>
                  <a:lnTo>
                    <a:pt x="91" y="69"/>
                  </a:lnTo>
                  <a:lnTo>
                    <a:pt x="92" y="65"/>
                  </a:lnTo>
                  <a:lnTo>
                    <a:pt x="95" y="63"/>
                  </a:lnTo>
                  <a:lnTo>
                    <a:pt x="99" y="61"/>
                  </a:lnTo>
                  <a:lnTo>
                    <a:pt x="105" y="61"/>
                  </a:lnTo>
                  <a:lnTo>
                    <a:pt x="110" y="62"/>
                  </a:lnTo>
                  <a:lnTo>
                    <a:pt x="117" y="64"/>
                  </a:lnTo>
                  <a:lnTo>
                    <a:pt x="126" y="66"/>
                  </a:lnTo>
                  <a:lnTo>
                    <a:pt x="136" y="69"/>
                  </a:lnTo>
                  <a:lnTo>
                    <a:pt x="145" y="71"/>
                  </a:lnTo>
                  <a:lnTo>
                    <a:pt x="152" y="72"/>
                  </a:lnTo>
                  <a:lnTo>
                    <a:pt x="158" y="74"/>
                  </a:lnTo>
                  <a:lnTo>
                    <a:pt x="160" y="74"/>
                  </a:lnTo>
                  <a:lnTo>
                    <a:pt x="144" y="76"/>
                  </a:lnTo>
                  <a:lnTo>
                    <a:pt x="126" y="79"/>
                  </a:lnTo>
                  <a:lnTo>
                    <a:pt x="105" y="82"/>
                  </a:lnTo>
                  <a:lnTo>
                    <a:pt x="85" y="87"/>
                  </a:lnTo>
                  <a:lnTo>
                    <a:pt x="66" y="92"/>
                  </a:lnTo>
                  <a:lnTo>
                    <a:pt x="49" y="96"/>
                  </a:lnTo>
                  <a:lnTo>
                    <a:pt x="35" y="100"/>
                  </a:lnTo>
                  <a:lnTo>
                    <a:pt x="27" y="103"/>
                  </a:lnTo>
                  <a:lnTo>
                    <a:pt x="20" y="107"/>
                  </a:lnTo>
                  <a:lnTo>
                    <a:pt x="15" y="111"/>
                  </a:lnTo>
                  <a:lnTo>
                    <a:pt x="13" y="116"/>
                  </a:lnTo>
                  <a:lnTo>
                    <a:pt x="13" y="119"/>
                  </a:lnTo>
                  <a:lnTo>
                    <a:pt x="13" y="122"/>
                  </a:lnTo>
                  <a:lnTo>
                    <a:pt x="13" y="124"/>
                  </a:lnTo>
                  <a:lnTo>
                    <a:pt x="13" y="125"/>
                  </a:lnTo>
                  <a:lnTo>
                    <a:pt x="13" y="127"/>
                  </a:lnTo>
                  <a:lnTo>
                    <a:pt x="8" y="130"/>
                  </a:lnTo>
                  <a:lnTo>
                    <a:pt x="4" y="134"/>
                  </a:lnTo>
                  <a:lnTo>
                    <a:pt x="1" y="140"/>
                  </a:lnTo>
                  <a:lnTo>
                    <a:pt x="0" y="146"/>
                  </a:lnTo>
                  <a:lnTo>
                    <a:pt x="1" y="154"/>
                  </a:lnTo>
                  <a:lnTo>
                    <a:pt x="6" y="161"/>
                  </a:lnTo>
                  <a:lnTo>
                    <a:pt x="13" y="165"/>
                  </a:lnTo>
                  <a:lnTo>
                    <a:pt x="21" y="166"/>
                  </a:lnTo>
                  <a:lnTo>
                    <a:pt x="29" y="165"/>
                  </a:lnTo>
                  <a:lnTo>
                    <a:pt x="36" y="161"/>
                  </a:lnTo>
                  <a:lnTo>
                    <a:pt x="40" y="154"/>
                  </a:lnTo>
                  <a:lnTo>
                    <a:pt x="42" y="146"/>
                  </a:lnTo>
                  <a:lnTo>
                    <a:pt x="42" y="141"/>
                  </a:lnTo>
                  <a:lnTo>
                    <a:pt x="40" y="138"/>
                  </a:lnTo>
                  <a:lnTo>
                    <a:pt x="38" y="134"/>
                  </a:lnTo>
                  <a:lnTo>
                    <a:pt x="36" y="132"/>
                  </a:lnTo>
                  <a:lnTo>
                    <a:pt x="36" y="127"/>
                  </a:lnTo>
                  <a:lnTo>
                    <a:pt x="38" y="124"/>
                  </a:lnTo>
                  <a:lnTo>
                    <a:pt x="40" y="122"/>
                  </a:lnTo>
                  <a:lnTo>
                    <a:pt x="45" y="119"/>
                  </a:lnTo>
                  <a:lnTo>
                    <a:pt x="50" y="118"/>
                  </a:lnTo>
                  <a:lnTo>
                    <a:pt x="60" y="116"/>
                  </a:lnTo>
                  <a:lnTo>
                    <a:pt x="76" y="112"/>
                  </a:lnTo>
                  <a:lnTo>
                    <a:pt x="96" y="109"/>
                  </a:lnTo>
                  <a:lnTo>
                    <a:pt x="119" y="107"/>
                  </a:lnTo>
                  <a:lnTo>
                    <a:pt x="146" y="103"/>
                  </a:lnTo>
                  <a:lnTo>
                    <a:pt x="176" y="102"/>
                  </a:lnTo>
                  <a:lnTo>
                    <a:pt x="210" y="101"/>
                  </a:lnTo>
                  <a:lnTo>
                    <a:pt x="208" y="110"/>
                  </a:lnTo>
                  <a:lnTo>
                    <a:pt x="205" y="120"/>
                  </a:lnTo>
                  <a:lnTo>
                    <a:pt x="204" y="131"/>
                  </a:lnTo>
                  <a:lnTo>
                    <a:pt x="204" y="137"/>
                  </a:lnTo>
                  <a:lnTo>
                    <a:pt x="204" y="140"/>
                  </a:lnTo>
                  <a:lnTo>
                    <a:pt x="204" y="143"/>
                  </a:lnTo>
                  <a:lnTo>
                    <a:pt x="204" y="149"/>
                  </a:lnTo>
                  <a:lnTo>
                    <a:pt x="204" y="156"/>
                  </a:lnTo>
                  <a:lnTo>
                    <a:pt x="201" y="160"/>
                  </a:lnTo>
                  <a:lnTo>
                    <a:pt x="199" y="163"/>
                  </a:lnTo>
                  <a:lnTo>
                    <a:pt x="197" y="168"/>
                  </a:lnTo>
                  <a:lnTo>
                    <a:pt x="197" y="172"/>
                  </a:lnTo>
                  <a:lnTo>
                    <a:pt x="198" y="179"/>
                  </a:lnTo>
                  <a:lnTo>
                    <a:pt x="203" y="186"/>
                  </a:lnTo>
                  <a:lnTo>
                    <a:pt x="210" y="191"/>
                  </a:lnTo>
                  <a:lnTo>
                    <a:pt x="218" y="192"/>
                  </a:lnTo>
                  <a:lnTo>
                    <a:pt x="226" y="191"/>
                  </a:lnTo>
                  <a:lnTo>
                    <a:pt x="233" y="186"/>
                  </a:lnTo>
                  <a:lnTo>
                    <a:pt x="237" y="179"/>
                  </a:lnTo>
                  <a:lnTo>
                    <a:pt x="239" y="172"/>
                  </a:lnTo>
                  <a:lnTo>
                    <a:pt x="237" y="168"/>
                  </a:lnTo>
                  <a:lnTo>
                    <a:pt x="236" y="162"/>
                  </a:lnTo>
                  <a:lnTo>
                    <a:pt x="233" y="158"/>
                  </a:lnTo>
                  <a:lnTo>
                    <a:pt x="229" y="155"/>
                  </a:lnTo>
                  <a:lnTo>
                    <a:pt x="229" y="149"/>
                  </a:lnTo>
                  <a:lnTo>
                    <a:pt x="229" y="145"/>
                  </a:lnTo>
                  <a:lnTo>
                    <a:pt x="229" y="141"/>
                  </a:lnTo>
                  <a:lnTo>
                    <a:pt x="229" y="138"/>
                  </a:lnTo>
                  <a:lnTo>
                    <a:pt x="231" y="131"/>
                  </a:lnTo>
                  <a:lnTo>
                    <a:pt x="233" y="120"/>
                  </a:lnTo>
                  <a:lnTo>
                    <a:pt x="239" y="110"/>
                  </a:lnTo>
                  <a:lnTo>
                    <a:pt x="247" y="101"/>
                  </a:lnTo>
                  <a:close/>
                </a:path>
              </a:pathLst>
            </a:custGeom>
            <a:solidFill>
              <a:srgbClr val="0047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44" name="Freeform 178"/>
            <p:cNvSpPr>
              <a:spLocks/>
            </p:cNvSpPr>
            <p:nvPr/>
          </p:nvSpPr>
          <p:spPr bwMode="auto">
            <a:xfrm flipH="1">
              <a:off x="2230" y="2706"/>
              <a:ext cx="20" cy="38"/>
            </a:xfrm>
            <a:custGeom>
              <a:avLst/>
              <a:gdLst>
                <a:gd name="T0" fmla="*/ 0 w 39"/>
                <a:gd name="T1" fmla="*/ 0 h 76"/>
                <a:gd name="T2" fmla="*/ 0 w 39"/>
                <a:gd name="T3" fmla="*/ 1 h 76"/>
                <a:gd name="T4" fmla="*/ 1 w 39"/>
                <a:gd name="T5" fmla="*/ 1 h 76"/>
                <a:gd name="T6" fmla="*/ 1 w 39"/>
                <a:gd name="T7" fmla="*/ 1 h 76"/>
                <a:gd name="T8" fmla="*/ 1 w 39"/>
                <a:gd name="T9" fmla="*/ 1 h 76"/>
                <a:gd name="T10" fmla="*/ 1 w 39"/>
                <a:gd name="T11" fmla="*/ 1 h 76"/>
                <a:gd name="T12" fmla="*/ 1 w 39"/>
                <a:gd name="T13" fmla="*/ 1 h 76"/>
                <a:gd name="T14" fmla="*/ 1 w 39"/>
                <a:gd name="T15" fmla="*/ 1 h 76"/>
                <a:gd name="T16" fmla="*/ 1 w 39"/>
                <a:gd name="T17" fmla="*/ 1 h 76"/>
                <a:gd name="T18" fmla="*/ 1 w 39"/>
                <a:gd name="T19" fmla="*/ 1 h 76"/>
                <a:gd name="T20" fmla="*/ 1 w 39"/>
                <a:gd name="T21" fmla="*/ 1 h 76"/>
                <a:gd name="T22" fmla="*/ 1 w 39"/>
                <a:gd name="T23" fmla="*/ 1 h 76"/>
                <a:gd name="T24" fmla="*/ 1 w 39"/>
                <a:gd name="T25" fmla="*/ 1 h 76"/>
                <a:gd name="T26" fmla="*/ 1 w 39"/>
                <a:gd name="T27" fmla="*/ 1 h 76"/>
                <a:gd name="T28" fmla="*/ 1 w 39"/>
                <a:gd name="T29" fmla="*/ 0 h 76"/>
                <a:gd name="T30" fmla="*/ 0 w 39"/>
                <a:gd name="T31" fmla="*/ 0 h 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9"/>
                <a:gd name="T49" fmla="*/ 0 h 76"/>
                <a:gd name="T50" fmla="*/ 39 w 39"/>
                <a:gd name="T51" fmla="*/ 76 h 7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9" h="76">
                  <a:moveTo>
                    <a:pt x="0" y="0"/>
                  </a:moveTo>
                  <a:lnTo>
                    <a:pt x="0" y="68"/>
                  </a:lnTo>
                  <a:lnTo>
                    <a:pt x="1" y="70"/>
                  </a:lnTo>
                  <a:lnTo>
                    <a:pt x="2" y="73"/>
                  </a:lnTo>
                  <a:lnTo>
                    <a:pt x="4" y="74"/>
                  </a:lnTo>
                  <a:lnTo>
                    <a:pt x="8" y="75"/>
                  </a:lnTo>
                  <a:lnTo>
                    <a:pt x="12" y="76"/>
                  </a:lnTo>
                  <a:lnTo>
                    <a:pt x="19" y="76"/>
                  </a:lnTo>
                  <a:lnTo>
                    <a:pt x="26" y="76"/>
                  </a:lnTo>
                  <a:lnTo>
                    <a:pt x="32" y="75"/>
                  </a:lnTo>
                  <a:lnTo>
                    <a:pt x="34" y="74"/>
                  </a:lnTo>
                  <a:lnTo>
                    <a:pt x="37" y="73"/>
                  </a:lnTo>
                  <a:lnTo>
                    <a:pt x="38" y="70"/>
                  </a:lnTo>
                  <a:lnTo>
                    <a:pt x="39" y="68"/>
                  </a:lnTo>
                  <a:lnTo>
                    <a:pt x="39" y="0"/>
                  </a:lnTo>
                  <a:lnTo>
                    <a:pt x="0" y="0"/>
                  </a:lnTo>
                  <a:close/>
                </a:path>
              </a:pathLst>
            </a:custGeom>
            <a:solidFill>
              <a:srgbClr val="0047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45" name="Freeform 179"/>
            <p:cNvSpPr>
              <a:spLocks/>
            </p:cNvSpPr>
            <p:nvPr/>
          </p:nvSpPr>
          <p:spPr bwMode="auto">
            <a:xfrm flipH="1">
              <a:off x="2246" y="2714"/>
              <a:ext cx="42" cy="33"/>
            </a:xfrm>
            <a:custGeom>
              <a:avLst/>
              <a:gdLst>
                <a:gd name="T0" fmla="*/ 0 w 85"/>
                <a:gd name="T1" fmla="*/ 1 h 66"/>
                <a:gd name="T2" fmla="*/ 0 w 85"/>
                <a:gd name="T3" fmla="*/ 1 h 66"/>
                <a:gd name="T4" fmla="*/ 0 w 85"/>
                <a:gd name="T5" fmla="*/ 1 h 66"/>
                <a:gd name="T6" fmla="*/ 0 w 85"/>
                <a:gd name="T7" fmla="*/ 1 h 66"/>
                <a:gd name="T8" fmla="*/ 0 w 85"/>
                <a:gd name="T9" fmla="*/ 1 h 66"/>
                <a:gd name="T10" fmla="*/ 0 w 85"/>
                <a:gd name="T11" fmla="*/ 0 h 66"/>
                <a:gd name="T12" fmla="*/ 0 w 85"/>
                <a:gd name="T13" fmla="*/ 1 h 66"/>
                <a:gd name="T14" fmla="*/ 0 w 85"/>
                <a:gd name="T15" fmla="*/ 1 h 66"/>
                <a:gd name="T16" fmla="*/ 0 w 85"/>
                <a:gd name="T17" fmla="*/ 1 h 66"/>
                <a:gd name="T18" fmla="*/ 0 w 85"/>
                <a:gd name="T19" fmla="*/ 1 h 66"/>
                <a:gd name="T20" fmla="*/ 0 w 85"/>
                <a:gd name="T21" fmla="*/ 1 h 66"/>
                <a:gd name="T22" fmla="*/ 0 w 85"/>
                <a:gd name="T23" fmla="*/ 1 h 6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85"/>
                <a:gd name="T37" fmla="*/ 0 h 66"/>
                <a:gd name="T38" fmla="*/ 85 w 85"/>
                <a:gd name="T39" fmla="*/ 66 h 6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85" h="66">
                  <a:moveTo>
                    <a:pt x="1" y="64"/>
                  </a:moveTo>
                  <a:lnTo>
                    <a:pt x="0" y="55"/>
                  </a:lnTo>
                  <a:lnTo>
                    <a:pt x="6" y="47"/>
                  </a:lnTo>
                  <a:lnTo>
                    <a:pt x="16" y="42"/>
                  </a:lnTo>
                  <a:lnTo>
                    <a:pt x="24" y="42"/>
                  </a:lnTo>
                  <a:lnTo>
                    <a:pt x="81" y="0"/>
                  </a:lnTo>
                  <a:lnTo>
                    <a:pt x="85" y="5"/>
                  </a:lnTo>
                  <a:lnTo>
                    <a:pt x="27" y="47"/>
                  </a:lnTo>
                  <a:lnTo>
                    <a:pt x="26" y="55"/>
                  </a:lnTo>
                  <a:lnTo>
                    <a:pt x="18" y="62"/>
                  </a:lnTo>
                  <a:lnTo>
                    <a:pt x="9" y="66"/>
                  </a:lnTo>
                  <a:lnTo>
                    <a:pt x="1" y="64"/>
                  </a:lnTo>
                  <a:close/>
                </a:path>
              </a:pathLst>
            </a:custGeom>
            <a:solidFill>
              <a:srgbClr val="00474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46" name="Freeform 180"/>
            <p:cNvSpPr>
              <a:spLocks/>
            </p:cNvSpPr>
            <p:nvPr/>
          </p:nvSpPr>
          <p:spPr bwMode="auto">
            <a:xfrm flipH="1">
              <a:off x="2098" y="2532"/>
              <a:ext cx="74" cy="24"/>
            </a:xfrm>
            <a:custGeom>
              <a:avLst/>
              <a:gdLst>
                <a:gd name="T0" fmla="*/ 0 w 149"/>
                <a:gd name="T1" fmla="*/ 0 h 49"/>
                <a:gd name="T2" fmla="*/ 0 w 149"/>
                <a:gd name="T3" fmla="*/ 0 h 49"/>
                <a:gd name="T4" fmla="*/ 0 w 149"/>
                <a:gd name="T5" fmla="*/ 0 h 49"/>
                <a:gd name="T6" fmla="*/ 0 w 149"/>
                <a:gd name="T7" fmla="*/ 0 h 49"/>
                <a:gd name="T8" fmla="*/ 0 w 149"/>
                <a:gd name="T9" fmla="*/ 0 h 49"/>
                <a:gd name="T10" fmla="*/ 0 w 149"/>
                <a:gd name="T11" fmla="*/ 0 h 49"/>
                <a:gd name="T12" fmla="*/ 0 w 149"/>
                <a:gd name="T13" fmla="*/ 0 h 49"/>
                <a:gd name="T14" fmla="*/ 0 w 149"/>
                <a:gd name="T15" fmla="*/ 0 h 49"/>
                <a:gd name="T16" fmla="*/ 0 w 149"/>
                <a:gd name="T17" fmla="*/ 0 h 49"/>
                <a:gd name="T18" fmla="*/ 0 w 149"/>
                <a:gd name="T19" fmla="*/ 0 h 49"/>
                <a:gd name="T20" fmla="*/ 0 w 149"/>
                <a:gd name="T21" fmla="*/ 0 h 49"/>
                <a:gd name="T22" fmla="*/ 0 w 149"/>
                <a:gd name="T23" fmla="*/ 0 h 49"/>
                <a:gd name="T24" fmla="*/ 0 w 149"/>
                <a:gd name="T25" fmla="*/ 0 h 49"/>
                <a:gd name="T26" fmla="*/ 0 w 149"/>
                <a:gd name="T27" fmla="*/ 0 h 49"/>
                <a:gd name="T28" fmla="*/ 0 w 149"/>
                <a:gd name="T29" fmla="*/ 0 h 49"/>
                <a:gd name="T30" fmla="*/ 0 w 149"/>
                <a:gd name="T31" fmla="*/ 0 h 49"/>
                <a:gd name="T32" fmla="*/ 0 w 149"/>
                <a:gd name="T33" fmla="*/ 0 h 49"/>
                <a:gd name="T34" fmla="*/ 0 w 149"/>
                <a:gd name="T35" fmla="*/ 0 h 49"/>
                <a:gd name="T36" fmla="*/ 0 w 149"/>
                <a:gd name="T37" fmla="*/ 0 h 49"/>
                <a:gd name="T38" fmla="*/ 0 w 149"/>
                <a:gd name="T39" fmla="*/ 0 h 49"/>
                <a:gd name="T40" fmla="*/ 0 w 149"/>
                <a:gd name="T41" fmla="*/ 0 h 49"/>
                <a:gd name="T42" fmla="*/ 0 w 149"/>
                <a:gd name="T43" fmla="*/ 0 h 49"/>
                <a:gd name="T44" fmla="*/ 0 w 149"/>
                <a:gd name="T45" fmla="*/ 0 h 49"/>
                <a:gd name="T46" fmla="*/ 0 w 149"/>
                <a:gd name="T47" fmla="*/ 0 h 49"/>
                <a:gd name="T48" fmla="*/ 0 w 149"/>
                <a:gd name="T49" fmla="*/ 0 h 49"/>
                <a:gd name="T50" fmla="*/ 0 w 149"/>
                <a:gd name="T51" fmla="*/ 0 h 49"/>
                <a:gd name="T52" fmla="*/ 0 w 149"/>
                <a:gd name="T53" fmla="*/ 0 h 49"/>
                <a:gd name="T54" fmla="*/ 0 w 149"/>
                <a:gd name="T55" fmla="*/ 0 h 49"/>
                <a:gd name="T56" fmla="*/ 0 w 149"/>
                <a:gd name="T57" fmla="*/ 0 h 49"/>
                <a:gd name="T58" fmla="*/ 0 w 149"/>
                <a:gd name="T59" fmla="*/ 0 h 49"/>
                <a:gd name="T60" fmla="*/ 0 w 149"/>
                <a:gd name="T61" fmla="*/ 0 h 49"/>
                <a:gd name="T62" fmla="*/ 0 w 149"/>
                <a:gd name="T63" fmla="*/ 0 h 49"/>
                <a:gd name="T64" fmla="*/ 0 w 149"/>
                <a:gd name="T65" fmla="*/ 0 h 49"/>
                <a:gd name="T66" fmla="*/ 0 w 149"/>
                <a:gd name="T67" fmla="*/ 0 h 49"/>
                <a:gd name="T68" fmla="*/ 0 w 149"/>
                <a:gd name="T69" fmla="*/ 0 h 49"/>
                <a:gd name="T70" fmla="*/ 0 w 149"/>
                <a:gd name="T71" fmla="*/ 0 h 49"/>
                <a:gd name="T72" fmla="*/ 0 w 149"/>
                <a:gd name="T73" fmla="*/ 0 h 49"/>
                <a:gd name="T74" fmla="*/ 0 w 149"/>
                <a:gd name="T75" fmla="*/ 0 h 49"/>
                <a:gd name="T76" fmla="*/ 0 w 149"/>
                <a:gd name="T77" fmla="*/ 0 h 49"/>
                <a:gd name="T78" fmla="*/ 0 w 149"/>
                <a:gd name="T79" fmla="*/ 0 h 49"/>
                <a:gd name="T80" fmla="*/ 0 w 149"/>
                <a:gd name="T81" fmla="*/ 0 h 49"/>
                <a:gd name="T82" fmla="*/ 0 w 149"/>
                <a:gd name="T83" fmla="*/ 0 h 49"/>
                <a:gd name="T84" fmla="*/ 0 w 149"/>
                <a:gd name="T85" fmla="*/ 0 h 49"/>
                <a:gd name="T86" fmla="*/ 0 w 149"/>
                <a:gd name="T87" fmla="*/ 0 h 49"/>
                <a:gd name="T88" fmla="*/ 0 w 149"/>
                <a:gd name="T89" fmla="*/ 0 h 49"/>
                <a:gd name="T90" fmla="*/ 0 w 149"/>
                <a:gd name="T91" fmla="*/ 0 h 49"/>
                <a:gd name="T92" fmla="*/ 0 w 149"/>
                <a:gd name="T93" fmla="*/ 0 h 49"/>
                <a:gd name="T94" fmla="*/ 0 w 149"/>
                <a:gd name="T95" fmla="*/ 0 h 49"/>
                <a:gd name="T96" fmla="*/ 0 w 149"/>
                <a:gd name="T97" fmla="*/ 0 h 49"/>
                <a:gd name="T98" fmla="*/ 0 w 149"/>
                <a:gd name="T99" fmla="*/ 0 h 49"/>
                <a:gd name="T100" fmla="*/ 0 w 149"/>
                <a:gd name="T101" fmla="*/ 0 h 49"/>
                <a:gd name="T102" fmla="*/ 0 w 149"/>
                <a:gd name="T103" fmla="*/ 0 h 49"/>
                <a:gd name="T104" fmla="*/ 0 w 149"/>
                <a:gd name="T105" fmla="*/ 0 h 49"/>
                <a:gd name="T106" fmla="*/ 0 w 149"/>
                <a:gd name="T107" fmla="*/ 0 h 49"/>
                <a:gd name="T108" fmla="*/ 0 w 149"/>
                <a:gd name="T109" fmla="*/ 0 h 49"/>
                <a:gd name="T110" fmla="*/ 0 w 149"/>
                <a:gd name="T111" fmla="*/ 0 h 49"/>
                <a:gd name="T112" fmla="*/ 0 w 149"/>
                <a:gd name="T113" fmla="*/ 0 h 49"/>
                <a:gd name="T114" fmla="*/ 0 w 149"/>
                <a:gd name="T115" fmla="*/ 0 h 49"/>
                <a:gd name="T116" fmla="*/ 0 w 149"/>
                <a:gd name="T117" fmla="*/ 0 h 49"/>
                <a:gd name="T118" fmla="*/ 0 w 149"/>
                <a:gd name="T119" fmla="*/ 0 h 49"/>
                <a:gd name="T120" fmla="*/ 0 w 149"/>
                <a:gd name="T121" fmla="*/ 0 h 4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9"/>
                <a:gd name="T184" fmla="*/ 0 h 49"/>
                <a:gd name="T185" fmla="*/ 149 w 149"/>
                <a:gd name="T186" fmla="*/ 49 h 4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9" h="49">
                  <a:moveTo>
                    <a:pt x="1" y="27"/>
                  </a:moveTo>
                  <a:lnTo>
                    <a:pt x="0" y="32"/>
                  </a:lnTo>
                  <a:lnTo>
                    <a:pt x="3" y="35"/>
                  </a:lnTo>
                  <a:lnTo>
                    <a:pt x="6" y="37"/>
                  </a:lnTo>
                  <a:lnTo>
                    <a:pt x="11" y="40"/>
                  </a:lnTo>
                  <a:lnTo>
                    <a:pt x="14" y="41"/>
                  </a:lnTo>
                  <a:lnTo>
                    <a:pt x="20" y="42"/>
                  </a:lnTo>
                  <a:lnTo>
                    <a:pt x="24" y="44"/>
                  </a:lnTo>
                  <a:lnTo>
                    <a:pt x="31" y="45"/>
                  </a:lnTo>
                  <a:lnTo>
                    <a:pt x="36" y="48"/>
                  </a:lnTo>
                  <a:lnTo>
                    <a:pt x="42" y="49"/>
                  </a:lnTo>
                  <a:lnTo>
                    <a:pt x="45" y="49"/>
                  </a:lnTo>
                  <a:lnTo>
                    <a:pt x="47" y="49"/>
                  </a:lnTo>
                  <a:lnTo>
                    <a:pt x="50" y="48"/>
                  </a:lnTo>
                  <a:lnTo>
                    <a:pt x="55" y="45"/>
                  </a:lnTo>
                  <a:lnTo>
                    <a:pt x="61" y="43"/>
                  </a:lnTo>
                  <a:lnTo>
                    <a:pt x="69" y="40"/>
                  </a:lnTo>
                  <a:lnTo>
                    <a:pt x="76" y="37"/>
                  </a:lnTo>
                  <a:lnTo>
                    <a:pt x="84" y="35"/>
                  </a:lnTo>
                  <a:lnTo>
                    <a:pt x="90" y="34"/>
                  </a:lnTo>
                  <a:lnTo>
                    <a:pt x="95" y="34"/>
                  </a:lnTo>
                  <a:lnTo>
                    <a:pt x="98" y="34"/>
                  </a:lnTo>
                  <a:lnTo>
                    <a:pt x="104" y="34"/>
                  </a:lnTo>
                  <a:lnTo>
                    <a:pt x="108" y="35"/>
                  </a:lnTo>
                  <a:lnTo>
                    <a:pt x="114" y="35"/>
                  </a:lnTo>
                  <a:lnTo>
                    <a:pt x="120" y="36"/>
                  </a:lnTo>
                  <a:lnTo>
                    <a:pt x="125" y="36"/>
                  </a:lnTo>
                  <a:lnTo>
                    <a:pt x="129" y="37"/>
                  </a:lnTo>
                  <a:lnTo>
                    <a:pt x="133" y="37"/>
                  </a:lnTo>
                  <a:lnTo>
                    <a:pt x="138" y="38"/>
                  </a:lnTo>
                  <a:lnTo>
                    <a:pt x="143" y="40"/>
                  </a:lnTo>
                  <a:lnTo>
                    <a:pt x="147" y="40"/>
                  </a:lnTo>
                  <a:lnTo>
                    <a:pt x="149" y="37"/>
                  </a:lnTo>
                  <a:lnTo>
                    <a:pt x="148" y="34"/>
                  </a:lnTo>
                  <a:lnTo>
                    <a:pt x="143" y="28"/>
                  </a:lnTo>
                  <a:lnTo>
                    <a:pt x="136" y="24"/>
                  </a:lnTo>
                  <a:lnTo>
                    <a:pt x="129" y="19"/>
                  </a:lnTo>
                  <a:lnTo>
                    <a:pt x="122" y="15"/>
                  </a:lnTo>
                  <a:lnTo>
                    <a:pt x="115" y="14"/>
                  </a:lnTo>
                  <a:lnTo>
                    <a:pt x="110" y="12"/>
                  </a:lnTo>
                  <a:lnTo>
                    <a:pt x="104" y="10"/>
                  </a:lnTo>
                  <a:lnTo>
                    <a:pt x="98" y="6"/>
                  </a:lnTo>
                  <a:lnTo>
                    <a:pt x="92" y="4"/>
                  </a:lnTo>
                  <a:lnTo>
                    <a:pt x="87" y="2"/>
                  </a:lnTo>
                  <a:lnTo>
                    <a:pt x="82" y="0"/>
                  </a:lnTo>
                  <a:lnTo>
                    <a:pt x="79" y="0"/>
                  </a:lnTo>
                  <a:lnTo>
                    <a:pt x="74" y="2"/>
                  </a:lnTo>
                  <a:lnTo>
                    <a:pt x="68" y="4"/>
                  </a:lnTo>
                  <a:lnTo>
                    <a:pt x="61" y="6"/>
                  </a:lnTo>
                  <a:lnTo>
                    <a:pt x="54" y="9"/>
                  </a:lnTo>
                  <a:lnTo>
                    <a:pt x="47" y="12"/>
                  </a:lnTo>
                  <a:lnTo>
                    <a:pt x="42" y="13"/>
                  </a:lnTo>
                  <a:lnTo>
                    <a:pt x="38" y="14"/>
                  </a:lnTo>
                  <a:lnTo>
                    <a:pt x="35" y="14"/>
                  </a:lnTo>
                  <a:lnTo>
                    <a:pt x="30" y="14"/>
                  </a:lnTo>
                  <a:lnTo>
                    <a:pt x="24" y="14"/>
                  </a:lnTo>
                  <a:lnTo>
                    <a:pt x="19" y="15"/>
                  </a:lnTo>
                  <a:lnTo>
                    <a:pt x="13" y="17"/>
                  </a:lnTo>
                  <a:lnTo>
                    <a:pt x="8" y="19"/>
                  </a:lnTo>
                  <a:lnTo>
                    <a:pt x="4" y="22"/>
                  </a:lnTo>
                  <a:lnTo>
                    <a:pt x="1" y="27"/>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47" name="Freeform 181"/>
            <p:cNvSpPr>
              <a:spLocks/>
            </p:cNvSpPr>
            <p:nvPr/>
          </p:nvSpPr>
          <p:spPr bwMode="auto">
            <a:xfrm flipH="1">
              <a:off x="2160" y="2542"/>
              <a:ext cx="10" cy="9"/>
            </a:xfrm>
            <a:custGeom>
              <a:avLst/>
              <a:gdLst>
                <a:gd name="T0" fmla="*/ 1 w 19"/>
                <a:gd name="T1" fmla="*/ 1 h 18"/>
                <a:gd name="T2" fmla="*/ 1 w 19"/>
                <a:gd name="T3" fmla="*/ 1 h 18"/>
                <a:gd name="T4" fmla="*/ 1 w 19"/>
                <a:gd name="T5" fmla="*/ 1 h 18"/>
                <a:gd name="T6" fmla="*/ 1 w 19"/>
                <a:gd name="T7" fmla="*/ 1 h 18"/>
                <a:gd name="T8" fmla="*/ 1 w 19"/>
                <a:gd name="T9" fmla="*/ 0 h 18"/>
                <a:gd name="T10" fmla="*/ 1 w 19"/>
                <a:gd name="T11" fmla="*/ 0 h 18"/>
                <a:gd name="T12" fmla="*/ 1 w 19"/>
                <a:gd name="T13" fmla="*/ 1 h 18"/>
                <a:gd name="T14" fmla="*/ 1 w 19"/>
                <a:gd name="T15" fmla="*/ 1 h 18"/>
                <a:gd name="T16" fmla="*/ 1 w 19"/>
                <a:gd name="T17" fmla="*/ 1 h 18"/>
                <a:gd name="T18" fmla="*/ 0 w 19"/>
                <a:gd name="T19" fmla="*/ 1 h 18"/>
                <a:gd name="T20" fmla="*/ 1 w 19"/>
                <a:gd name="T21" fmla="*/ 1 h 18"/>
                <a:gd name="T22" fmla="*/ 1 w 19"/>
                <a:gd name="T23" fmla="*/ 1 h 18"/>
                <a:gd name="T24" fmla="*/ 1 w 19"/>
                <a:gd name="T25" fmla="*/ 1 h 18"/>
                <a:gd name="T26" fmla="*/ 1 w 19"/>
                <a:gd name="T27" fmla="*/ 1 h 18"/>
                <a:gd name="T28" fmla="*/ 1 w 19"/>
                <a:gd name="T29" fmla="*/ 1 h 18"/>
                <a:gd name="T30" fmla="*/ 1 w 19"/>
                <a:gd name="T31" fmla="*/ 1 h 18"/>
                <a:gd name="T32" fmla="*/ 1 w 19"/>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19" y="12"/>
                  </a:moveTo>
                  <a:lnTo>
                    <a:pt x="19" y="8"/>
                  </a:lnTo>
                  <a:lnTo>
                    <a:pt x="18" y="5"/>
                  </a:lnTo>
                  <a:lnTo>
                    <a:pt x="16" y="1"/>
                  </a:lnTo>
                  <a:lnTo>
                    <a:pt x="12" y="0"/>
                  </a:lnTo>
                  <a:lnTo>
                    <a:pt x="8" y="0"/>
                  </a:lnTo>
                  <a:lnTo>
                    <a:pt x="6" y="1"/>
                  </a:lnTo>
                  <a:lnTo>
                    <a:pt x="2" y="4"/>
                  </a:lnTo>
                  <a:lnTo>
                    <a:pt x="1" y="7"/>
                  </a:lnTo>
                  <a:lnTo>
                    <a:pt x="0" y="12"/>
                  </a:lnTo>
                  <a:lnTo>
                    <a:pt x="1" y="14"/>
                  </a:lnTo>
                  <a:lnTo>
                    <a:pt x="4" y="17"/>
                  </a:lnTo>
                  <a:lnTo>
                    <a:pt x="8" y="18"/>
                  </a:lnTo>
                  <a:lnTo>
                    <a:pt x="11" y="18"/>
                  </a:lnTo>
                  <a:lnTo>
                    <a:pt x="15" y="17"/>
                  </a:lnTo>
                  <a:lnTo>
                    <a:pt x="18" y="15"/>
                  </a:lnTo>
                  <a:lnTo>
                    <a:pt x="19" y="12"/>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48" name="Freeform 182"/>
            <p:cNvSpPr>
              <a:spLocks/>
            </p:cNvSpPr>
            <p:nvPr/>
          </p:nvSpPr>
          <p:spPr bwMode="auto">
            <a:xfrm flipH="1">
              <a:off x="2158" y="2405"/>
              <a:ext cx="129" cy="147"/>
            </a:xfrm>
            <a:custGeom>
              <a:avLst/>
              <a:gdLst>
                <a:gd name="T0" fmla="*/ 1 w 258"/>
                <a:gd name="T1" fmla="*/ 0 h 295"/>
                <a:gd name="T2" fmla="*/ 1 w 258"/>
                <a:gd name="T3" fmla="*/ 0 h 295"/>
                <a:gd name="T4" fmla="*/ 1 w 258"/>
                <a:gd name="T5" fmla="*/ 0 h 295"/>
                <a:gd name="T6" fmla="*/ 1 w 258"/>
                <a:gd name="T7" fmla="*/ 0 h 295"/>
                <a:gd name="T8" fmla="*/ 1 w 258"/>
                <a:gd name="T9" fmla="*/ 0 h 295"/>
                <a:gd name="T10" fmla="*/ 1 w 258"/>
                <a:gd name="T11" fmla="*/ 0 h 295"/>
                <a:gd name="T12" fmla="*/ 1 w 258"/>
                <a:gd name="T13" fmla="*/ 0 h 295"/>
                <a:gd name="T14" fmla="*/ 1 w 258"/>
                <a:gd name="T15" fmla="*/ 0 h 295"/>
                <a:gd name="T16" fmla="*/ 1 w 258"/>
                <a:gd name="T17" fmla="*/ 0 h 295"/>
                <a:gd name="T18" fmla="*/ 1 w 258"/>
                <a:gd name="T19" fmla="*/ 0 h 295"/>
                <a:gd name="T20" fmla="*/ 1 w 258"/>
                <a:gd name="T21" fmla="*/ 0 h 295"/>
                <a:gd name="T22" fmla="*/ 1 w 258"/>
                <a:gd name="T23" fmla="*/ 0 h 295"/>
                <a:gd name="T24" fmla="*/ 1 w 258"/>
                <a:gd name="T25" fmla="*/ 0 h 295"/>
                <a:gd name="T26" fmla="*/ 1 w 258"/>
                <a:gd name="T27" fmla="*/ 0 h 295"/>
                <a:gd name="T28" fmla="*/ 1 w 258"/>
                <a:gd name="T29" fmla="*/ 0 h 295"/>
                <a:gd name="T30" fmla="*/ 1 w 258"/>
                <a:gd name="T31" fmla="*/ 0 h 295"/>
                <a:gd name="T32" fmla="*/ 1 w 258"/>
                <a:gd name="T33" fmla="*/ 0 h 295"/>
                <a:gd name="T34" fmla="*/ 1 w 258"/>
                <a:gd name="T35" fmla="*/ 0 h 295"/>
                <a:gd name="T36" fmla="*/ 1 w 258"/>
                <a:gd name="T37" fmla="*/ 0 h 295"/>
                <a:gd name="T38" fmla="*/ 1 w 258"/>
                <a:gd name="T39" fmla="*/ 0 h 295"/>
                <a:gd name="T40" fmla="*/ 1 w 258"/>
                <a:gd name="T41" fmla="*/ 0 h 295"/>
                <a:gd name="T42" fmla="*/ 1 w 258"/>
                <a:gd name="T43" fmla="*/ 0 h 295"/>
                <a:gd name="T44" fmla="*/ 1 w 258"/>
                <a:gd name="T45" fmla="*/ 0 h 295"/>
                <a:gd name="T46" fmla="*/ 1 w 258"/>
                <a:gd name="T47" fmla="*/ 0 h 295"/>
                <a:gd name="T48" fmla="*/ 1 w 258"/>
                <a:gd name="T49" fmla="*/ 0 h 295"/>
                <a:gd name="T50" fmla="*/ 1 w 258"/>
                <a:gd name="T51" fmla="*/ 0 h 295"/>
                <a:gd name="T52" fmla="*/ 1 w 258"/>
                <a:gd name="T53" fmla="*/ 0 h 295"/>
                <a:gd name="T54" fmla="*/ 1 w 258"/>
                <a:gd name="T55" fmla="*/ 0 h 295"/>
                <a:gd name="T56" fmla="*/ 1 w 258"/>
                <a:gd name="T57" fmla="*/ 0 h 295"/>
                <a:gd name="T58" fmla="*/ 1 w 258"/>
                <a:gd name="T59" fmla="*/ 0 h 295"/>
                <a:gd name="T60" fmla="*/ 1 w 258"/>
                <a:gd name="T61" fmla="*/ 0 h 295"/>
                <a:gd name="T62" fmla="*/ 1 w 258"/>
                <a:gd name="T63" fmla="*/ 0 h 295"/>
                <a:gd name="T64" fmla="*/ 1 w 258"/>
                <a:gd name="T65" fmla="*/ 0 h 295"/>
                <a:gd name="T66" fmla="*/ 1 w 258"/>
                <a:gd name="T67" fmla="*/ 0 h 295"/>
                <a:gd name="T68" fmla="*/ 1 w 258"/>
                <a:gd name="T69" fmla="*/ 0 h 295"/>
                <a:gd name="T70" fmla="*/ 1 w 258"/>
                <a:gd name="T71" fmla="*/ 0 h 295"/>
                <a:gd name="T72" fmla="*/ 1 w 258"/>
                <a:gd name="T73" fmla="*/ 0 h 295"/>
                <a:gd name="T74" fmla="*/ 1 w 258"/>
                <a:gd name="T75" fmla="*/ 0 h 295"/>
                <a:gd name="T76" fmla="*/ 1 w 258"/>
                <a:gd name="T77" fmla="*/ 0 h 295"/>
                <a:gd name="T78" fmla="*/ 1 w 258"/>
                <a:gd name="T79" fmla="*/ 0 h 295"/>
                <a:gd name="T80" fmla="*/ 1 w 258"/>
                <a:gd name="T81" fmla="*/ 0 h 295"/>
                <a:gd name="T82" fmla="*/ 1 w 258"/>
                <a:gd name="T83" fmla="*/ 0 h 295"/>
                <a:gd name="T84" fmla="*/ 1 w 258"/>
                <a:gd name="T85" fmla="*/ 0 h 295"/>
                <a:gd name="T86" fmla="*/ 1 w 258"/>
                <a:gd name="T87" fmla="*/ 0 h 295"/>
                <a:gd name="T88" fmla="*/ 1 w 258"/>
                <a:gd name="T89" fmla="*/ 0 h 295"/>
                <a:gd name="T90" fmla="*/ 1 w 258"/>
                <a:gd name="T91" fmla="*/ 0 h 29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58"/>
                <a:gd name="T139" fmla="*/ 0 h 295"/>
                <a:gd name="T140" fmla="*/ 258 w 258"/>
                <a:gd name="T141" fmla="*/ 295 h 295"/>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58" h="295">
                  <a:moveTo>
                    <a:pt x="170" y="0"/>
                  </a:moveTo>
                  <a:lnTo>
                    <a:pt x="161" y="0"/>
                  </a:lnTo>
                  <a:lnTo>
                    <a:pt x="153" y="2"/>
                  </a:lnTo>
                  <a:lnTo>
                    <a:pt x="145" y="5"/>
                  </a:lnTo>
                  <a:lnTo>
                    <a:pt x="137" y="9"/>
                  </a:lnTo>
                  <a:lnTo>
                    <a:pt x="130" y="14"/>
                  </a:lnTo>
                  <a:lnTo>
                    <a:pt x="123" y="20"/>
                  </a:lnTo>
                  <a:lnTo>
                    <a:pt x="117" y="25"/>
                  </a:lnTo>
                  <a:lnTo>
                    <a:pt x="113" y="31"/>
                  </a:lnTo>
                  <a:lnTo>
                    <a:pt x="107" y="40"/>
                  </a:lnTo>
                  <a:lnTo>
                    <a:pt x="101" y="48"/>
                  </a:lnTo>
                  <a:lnTo>
                    <a:pt x="95" y="58"/>
                  </a:lnTo>
                  <a:lnTo>
                    <a:pt x="91" y="66"/>
                  </a:lnTo>
                  <a:lnTo>
                    <a:pt x="86" y="73"/>
                  </a:lnTo>
                  <a:lnTo>
                    <a:pt x="83" y="78"/>
                  </a:lnTo>
                  <a:lnTo>
                    <a:pt x="79" y="83"/>
                  </a:lnTo>
                  <a:lnTo>
                    <a:pt x="77" y="86"/>
                  </a:lnTo>
                  <a:lnTo>
                    <a:pt x="70" y="93"/>
                  </a:lnTo>
                  <a:lnTo>
                    <a:pt x="61" y="104"/>
                  </a:lnTo>
                  <a:lnTo>
                    <a:pt x="50" y="115"/>
                  </a:lnTo>
                  <a:lnTo>
                    <a:pt x="44" y="126"/>
                  </a:lnTo>
                  <a:lnTo>
                    <a:pt x="39" y="134"/>
                  </a:lnTo>
                  <a:lnTo>
                    <a:pt x="33" y="144"/>
                  </a:lnTo>
                  <a:lnTo>
                    <a:pt x="26" y="152"/>
                  </a:lnTo>
                  <a:lnTo>
                    <a:pt x="22" y="159"/>
                  </a:lnTo>
                  <a:lnTo>
                    <a:pt x="15" y="170"/>
                  </a:lnTo>
                  <a:lnTo>
                    <a:pt x="7" y="190"/>
                  </a:lnTo>
                  <a:lnTo>
                    <a:pt x="1" y="210"/>
                  </a:lnTo>
                  <a:lnTo>
                    <a:pt x="0" y="221"/>
                  </a:lnTo>
                  <a:lnTo>
                    <a:pt x="3" y="225"/>
                  </a:lnTo>
                  <a:lnTo>
                    <a:pt x="11" y="229"/>
                  </a:lnTo>
                  <a:lnTo>
                    <a:pt x="21" y="235"/>
                  </a:lnTo>
                  <a:lnTo>
                    <a:pt x="32" y="241"/>
                  </a:lnTo>
                  <a:lnTo>
                    <a:pt x="45" y="246"/>
                  </a:lnTo>
                  <a:lnTo>
                    <a:pt x="57" y="251"/>
                  </a:lnTo>
                  <a:lnTo>
                    <a:pt x="69" y="256"/>
                  </a:lnTo>
                  <a:lnTo>
                    <a:pt x="78" y="259"/>
                  </a:lnTo>
                  <a:lnTo>
                    <a:pt x="100" y="266"/>
                  </a:lnTo>
                  <a:lnTo>
                    <a:pt x="125" y="273"/>
                  </a:lnTo>
                  <a:lnTo>
                    <a:pt x="152" y="279"/>
                  </a:lnTo>
                  <a:lnTo>
                    <a:pt x="177" y="284"/>
                  </a:lnTo>
                  <a:lnTo>
                    <a:pt x="201" y="289"/>
                  </a:lnTo>
                  <a:lnTo>
                    <a:pt x="221" y="292"/>
                  </a:lnTo>
                  <a:lnTo>
                    <a:pt x="237" y="295"/>
                  </a:lnTo>
                  <a:lnTo>
                    <a:pt x="245" y="295"/>
                  </a:lnTo>
                  <a:lnTo>
                    <a:pt x="250" y="294"/>
                  </a:lnTo>
                  <a:lnTo>
                    <a:pt x="253" y="291"/>
                  </a:lnTo>
                  <a:lnTo>
                    <a:pt x="257" y="288"/>
                  </a:lnTo>
                  <a:lnTo>
                    <a:pt x="258" y="283"/>
                  </a:lnTo>
                  <a:lnTo>
                    <a:pt x="257" y="279"/>
                  </a:lnTo>
                  <a:lnTo>
                    <a:pt x="254" y="274"/>
                  </a:lnTo>
                  <a:lnTo>
                    <a:pt x="251" y="272"/>
                  </a:lnTo>
                  <a:lnTo>
                    <a:pt x="247" y="269"/>
                  </a:lnTo>
                  <a:lnTo>
                    <a:pt x="243" y="267"/>
                  </a:lnTo>
                  <a:lnTo>
                    <a:pt x="234" y="263"/>
                  </a:lnTo>
                  <a:lnTo>
                    <a:pt x="221" y="256"/>
                  </a:lnTo>
                  <a:lnTo>
                    <a:pt x="206" y="249"/>
                  </a:lnTo>
                  <a:lnTo>
                    <a:pt x="191" y="242"/>
                  </a:lnTo>
                  <a:lnTo>
                    <a:pt x="178" y="235"/>
                  </a:lnTo>
                  <a:lnTo>
                    <a:pt x="168" y="229"/>
                  </a:lnTo>
                  <a:lnTo>
                    <a:pt x="162" y="226"/>
                  </a:lnTo>
                  <a:lnTo>
                    <a:pt x="158" y="222"/>
                  </a:lnTo>
                  <a:lnTo>
                    <a:pt x="152" y="219"/>
                  </a:lnTo>
                  <a:lnTo>
                    <a:pt x="145" y="214"/>
                  </a:lnTo>
                  <a:lnTo>
                    <a:pt x="137" y="208"/>
                  </a:lnTo>
                  <a:lnTo>
                    <a:pt x="128" y="204"/>
                  </a:lnTo>
                  <a:lnTo>
                    <a:pt x="118" y="199"/>
                  </a:lnTo>
                  <a:lnTo>
                    <a:pt x="108" y="197"/>
                  </a:lnTo>
                  <a:lnTo>
                    <a:pt x="99" y="195"/>
                  </a:lnTo>
                  <a:lnTo>
                    <a:pt x="105" y="181"/>
                  </a:lnTo>
                  <a:lnTo>
                    <a:pt x="113" y="170"/>
                  </a:lnTo>
                  <a:lnTo>
                    <a:pt x="123" y="161"/>
                  </a:lnTo>
                  <a:lnTo>
                    <a:pt x="132" y="151"/>
                  </a:lnTo>
                  <a:lnTo>
                    <a:pt x="137" y="144"/>
                  </a:lnTo>
                  <a:lnTo>
                    <a:pt x="144" y="136"/>
                  </a:lnTo>
                  <a:lnTo>
                    <a:pt x="151" y="127"/>
                  </a:lnTo>
                  <a:lnTo>
                    <a:pt x="159" y="118"/>
                  </a:lnTo>
                  <a:lnTo>
                    <a:pt x="167" y="108"/>
                  </a:lnTo>
                  <a:lnTo>
                    <a:pt x="175" y="100"/>
                  </a:lnTo>
                  <a:lnTo>
                    <a:pt x="183" y="92"/>
                  </a:lnTo>
                  <a:lnTo>
                    <a:pt x="189" y="88"/>
                  </a:lnTo>
                  <a:lnTo>
                    <a:pt x="200" y="78"/>
                  </a:lnTo>
                  <a:lnTo>
                    <a:pt x="208" y="65"/>
                  </a:lnTo>
                  <a:lnTo>
                    <a:pt x="214" y="51"/>
                  </a:lnTo>
                  <a:lnTo>
                    <a:pt x="216" y="38"/>
                  </a:lnTo>
                  <a:lnTo>
                    <a:pt x="215" y="32"/>
                  </a:lnTo>
                  <a:lnTo>
                    <a:pt x="214" y="27"/>
                  </a:lnTo>
                  <a:lnTo>
                    <a:pt x="211" y="21"/>
                  </a:lnTo>
                  <a:lnTo>
                    <a:pt x="206" y="15"/>
                  </a:lnTo>
                  <a:lnTo>
                    <a:pt x="199" y="9"/>
                  </a:lnTo>
                  <a:lnTo>
                    <a:pt x="191" y="5"/>
                  </a:lnTo>
                  <a:lnTo>
                    <a:pt x="182" y="1"/>
                  </a:lnTo>
                  <a:lnTo>
                    <a:pt x="170" y="0"/>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49" name="Freeform 183"/>
            <p:cNvSpPr>
              <a:spLocks/>
            </p:cNvSpPr>
            <p:nvPr/>
          </p:nvSpPr>
          <p:spPr bwMode="auto">
            <a:xfrm flipH="1">
              <a:off x="2160" y="2542"/>
              <a:ext cx="9" cy="9"/>
            </a:xfrm>
            <a:custGeom>
              <a:avLst/>
              <a:gdLst>
                <a:gd name="T0" fmla="*/ 1 w 18"/>
                <a:gd name="T1" fmla="*/ 1 h 18"/>
                <a:gd name="T2" fmla="*/ 1 w 18"/>
                <a:gd name="T3" fmla="*/ 1 h 18"/>
                <a:gd name="T4" fmla="*/ 1 w 18"/>
                <a:gd name="T5" fmla="*/ 1 h 18"/>
                <a:gd name="T6" fmla="*/ 1 w 18"/>
                <a:gd name="T7" fmla="*/ 1 h 18"/>
                <a:gd name="T8" fmla="*/ 1 w 18"/>
                <a:gd name="T9" fmla="*/ 1 h 18"/>
                <a:gd name="T10" fmla="*/ 1 w 18"/>
                <a:gd name="T11" fmla="*/ 1 h 18"/>
                <a:gd name="T12" fmla="*/ 1 w 18"/>
                <a:gd name="T13" fmla="*/ 1 h 18"/>
                <a:gd name="T14" fmla="*/ 1 w 18"/>
                <a:gd name="T15" fmla="*/ 1 h 18"/>
                <a:gd name="T16" fmla="*/ 1 w 18"/>
                <a:gd name="T17" fmla="*/ 0 h 18"/>
                <a:gd name="T18" fmla="*/ 1 w 18"/>
                <a:gd name="T19" fmla="*/ 0 h 18"/>
                <a:gd name="T20" fmla="*/ 1 w 18"/>
                <a:gd name="T21" fmla="*/ 1 h 18"/>
                <a:gd name="T22" fmla="*/ 1 w 18"/>
                <a:gd name="T23" fmla="*/ 1 h 18"/>
                <a:gd name="T24" fmla="*/ 0 w 18"/>
                <a:gd name="T25" fmla="*/ 1 h 18"/>
                <a:gd name="T26" fmla="*/ 0 w 18"/>
                <a:gd name="T27" fmla="*/ 1 h 18"/>
                <a:gd name="T28" fmla="*/ 1 w 18"/>
                <a:gd name="T29" fmla="*/ 1 h 18"/>
                <a:gd name="T30" fmla="*/ 1 w 18"/>
                <a:gd name="T31" fmla="*/ 1 h 18"/>
                <a:gd name="T32" fmla="*/ 1 w 18"/>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8"/>
                <a:gd name="T53" fmla="*/ 18 w 18"/>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8">
                  <a:moveTo>
                    <a:pt x="9" y="18"/>
                  </a:moveTo>
                  <a:lnTo>
                    <a:pt x="13" y="18"/>
                  </a:lnTo>
                  <a:lnTo>
                    <a:pt x="16" y="16"/>
                  </a:lnTo>
                  <a:lnTo>
                    <a:pt x="17" y="13"/>
                  </a:lnTo>
                  <a:lnTo>
                    <a:pt x="18" y="9"/>
                  </a:lnTo>
                  <a:lnTo>
                    <a:pt x="18" y="6"/>
                  </a:lnTo>
                  <a:lnTo>
                    <a:pt x="16" y="2"/>
                  </a:lnTo>
                  <a:lnTo>
                    <a:pt x="14" y="1"/>
                  </a:lnTo>
                  <a:lnTo>
                    <a:pt x="9" y="0"/>
                  </a:lnTo>
                  <a:lnTo>
                    <a:pt x="6" y="0"/>
                  </a:lnTo>
                  <a:lnTo>
                    <a:pt x="3" y="2"/>
                  </a:lnTo>
                  <a:lnTo>
                    <a:pt x="1" y="5"/>
                  </a:lnTo>
                  <a:lnTo>
                    <a:pt x="0" y="9"/>
                  </a:lnTo>
                  <a:lnTo>
                    <a:pt x="0" y="13"/>
                  </a:lnTo>
                  <a:lnTo>
                    <a:pt x="2" y="15"/>
                  </a:lnTo>
                  <a:lnTo>
                    <a:pt x="6" y="17"/>
                  </a:lnTo>
                  <a:lnTo>
                    <a:pt x="9"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50" name="Freeform 184"/>
            <p:cNvSpPr>
              <a:spLocks/>
            </p:cNvSpPr>
            <p:nvPr/>
          </p:nvSpPr>
          <p:spPr bwMode="auto">
            <a:xfrm flipH="1">
              <a:off x="2202" y="2422"/>
              <a:ext cx="10" cy="10"/>
            </a:xfrm>
            <a:custGeom>
              <a:avLst/>
              <a:gdLst>
                <a:gd name="T0" fmla="*/ 1 w 19"/>
                <a:gd name="T1" fmla="*/ 1 h 20"/>
                <a:gd name="T2" fmla="*/ 1 w 19"/>
                <a:gd name="T3" fmla="*/ 1 h 20"/>
                <a:gd name="T4" fmla="*/ 1 w 19"/>
                <a:gd name="T5" fmla="*/ 1 h 20"/>
                <a:gd name="T6" fmla="*/ 1 w 19"/>
                <a:gd name="T7" fmla="*/ 1 h 20"/>
                <a:gd name="T8" fmla="*/ 1 w 19"/>
                <a:gd name="T9" fmla="*/ 1 h 20"/>
                <a:gd name="T10" fmla="*/ 1 w 19"/>
                <a:gd name="T11" fmla="*/ 1 h 20"/>
                <a:gd name="T12" fmla="*/ 1 w 19"/>
                <a:gd name="T13" fmla="*/ 1 h 20"/>
                <a:gd name="T14" fmla="*/ 1 w 19"/>
                <a:gd name="T15" fmla="*/ 1 h 20"/>
                <a:gd name="T16" fmla="*/ 1 w 19"/>
                <a:gd name="T17" fmla="*/ 0 h 20"/>
                <a:gd name="T18" fmla="*/ 1 w 19"/>
                <a:gd name="T19" fmla="*/ 1 h 20"/>
                <a:gd name="T20" fmla="*/ 1 w 19"/>
                <a:gd name="T21" fmla="*/ 1 h 20"/>
                <a:gd name="T22" fmla="*/ 1 w 19"/>
                <a:gd name="T23" fmla="*/ 1 h 20"/>
                <a:gd name="T24" fmla="*/ 0 w 19"/>
                <a:gd name="T25" fmla="*/ 1 h 20"/>
                <a:gd name="T26" fmla="*/ 1 w 19"/>
                <a:gd name="T27" fmla="*/ 1 h 20"/>
                <a:gd name="T28" fmla="*/ 1 w 19"/>
                <a:gd name="T29" fmla="*/ 1 h 20"/>
                <a:gd name="T30" fmla="*/ 1 w 19"/>
                <a:gd name="T31" fmla="*/ 1 h 20"/>
                <a:gd name="T32" fmla="*/ 1 w 19"/>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9" y="20"/>
                  </a:moveTo>
                  <a:lnTo>
                    <a:pt x="14" y="19"/>
                  </a:lnTo>
                  <a:lnTo>
                    <a:pt x="16" y="18"/>
                  </a:lnTo>
                  <a:lnTo>
                    <a:pt x="18" y="14"/>
                  </a:lnTo>
                  <a:lnTo>
                    <a:pt x="19" y="11"/>
                  </a:lnTo>
                  <a:lnTo>
                    <a:pt x="18" y="7"/>
                  </a:lnTo>
                  <a:lnTo>
                    <a:pt x="17" y="4"/>
                  </a:lnTo>
                  <a:lnTo>
                    <a:pt x="14" y="2"/>
                  </a:lnTo>
                  <a:lnTo>
                    <a:pt x="10" y="0"/>
                  </a:lnTo>
                  <a:lnTo>
                    <a:pt x="5" y="2"/>
                  </a:lnTo>
                  <a:lnTo>
                    <a:pt x="3" y="3"/>
                  </a:lnTo>
                  <a:lnTo>
                    <a:pt x="1" y="6"/>
                  </a:lnTo>
                  <a:lnTo>
                    <a:pt x="0" y="10"/>
                  </a:lnTo>
                  <a:lnTo>
                    <a:pt x="1" y="14"/>
                  </a:lnTo>
                  <a:lnTo>
                    <a:pt x="3" y="17"/>
                  </a:lnTo>
                  <a:lnTo>
                    <a:pt x="5" y="19"/>
                  </a:lnTo>
                  <a:lnTo>
                    <a:pt x="9" y="2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51" name="Freeform 185"/>
            <p:cNvSpPr>
              <a:spLocks/>
            </p:cNvSpPr>
            <p:nvPr/>
          </p:nvSpPr>
          <p:spPr bwMode="auto">
            <a:xfrm flipH="1">
              <a:off x="2178" y="2403"/>
              <a:ext cx="97" cy="96"/>
            </a:xfrm>
            <a:custGeom>
              <a:avLst/>
              <a:gdLst>
                <a:gd name="T0" fmla="*/ 0 w 195"/>
                <a:gd name="T1" fmla="*/ 0 h 194"/>
                <a:gd name="T2" fmla="*/ 0 w 195"/>
                <a:gd name="T3" fmla="*/ 0 h 194"/>
                <a:gd name="T4" fmla="*/ 0 w 195"/>
                <a:gd name="T5" fmla="*/ 0 h 194"/>
                <a:gd name="T6" fmla="*/ 0 w 195"/>
                <a:gd name="T7" fmla="*/ 0 h 194"/>
                <a:gd name="T8" fmla="*/ 0 w 195"/>
                <a:gd name="T9" fmla="*/ 0 h 194"/>
                <a:gd name="T10" fmla="*/ 0 w 195"/>
                <a:gd name="T11" fmla="*/ 0 h 194"/>
                <a:gd name="T12" fmla="*/ 0 w 195"/>
                <a:gd name="T13" fmla="*/ 0 h 194"/>
                <a:gd name="T14" fmla="*/ 0 w 195"/>
                <a:gd name="T15" fmla="*/ 0 h 194"/>
                <a:gd name="T16" fmla="*/ 0 w 195"/>
                <a:gd name="T17" fmla="*/ 0 h 194"/>
                <a:gd name="T18" fmla="*/ 0 w 195"/>
                <a:gd name="T19" fmla="*/ 0 h 194"/>
                <a:gd name="T20" fmla="*/ 0 w 195"/>
                <a:gd name="T21" fmla="*/ 0 h 194"/>
                <a:gd name="T22" fmla="*/ 0 w 195"/>
                <a:gd name="T23" fmla="*/ 0 h 194"/>
                <a:gd name="T24" fmla="*/ 0 w 195"/>
                <a:gd name="T25" fmla="*/ 0 h 194"/>
                <a:gd name="T26" fmla="*/ 0 w 195"/>
                <a:gd name="T27" fmla="*/ 0 h 194"/>
                <a:gd name="T28" fmla="*/ 0 w 195"/>
                <a:gd name="T29" fmla="*/ 0 h 194"/>
                <a:gd name="T30" fmla="*/ 0 w 195"/>
                <a:gd name="T31" fmla="*/ 0 h 194"/>
                <a:gd name="T32" fmla="*/ 0 w 195"/>
                <a:gd name="T33" fmla="*/ 0 h 194"/>
                <a:gd name="T34" fmla="*/ 0 w 195"/>
                <a:gd name="T35" fmla="*/ 0 h 194"/>
                <a:gd name="T36" fmla="*/ 0 w 195"/>
                <a:gd name="T37" fmla="*/ 0 h 194"/>
                <a:gd name="T38" fmla="*/ 0 w 195"/>
                <a:gd name="T39" fmla="*/ 0 h 194"/>
                <a:gd name="T40" fmla="*/ 0 w 195"/>
                <a:gd name="T41" fmla="*/ 0 h 194"/>
                <a:gd name="T42" fmla="*/ 0 w 195"/>
                <a:gd name="T43" fmla="*/ 0 h 194"/>
                <a:gd name="T44" fmla="*/ 0 w 195"/>
                <a:gd name="T45" fmla="*/ 0 h 194"/>
                <a:gd name="T46" fmla="*/ 0 w 195"/>
                <a:gd name="T47" fmla="*/ 0 h 194"/>
                <a:gd name="T48" fmla="*/ 0 w 195"/>
                <a:gd name="T49" fmla="*/ 0 h 194"/>
                <a:gd name="T50" fmla="*/ 0 w 195"/>
                <a:gd name="T51" fmla="*/ 0 h 194"/>
                <a:gd name="T52" fmla="*/ 0 w 195"/>
                <a:gd name="T53" fmla="*/ 0 h 194"/>
                <a:gd name="T54" fmla="*/ 0 w 195"/>
                <a:gd name="T55" fmla="*/ 0 h 194"/>
                <a:gd name="T56" fmla="*/ 0 w 195"/>
                <a:gd name="T57" fmla="*/ 0 h 194"/>
                <a:gd name="T58" fmla="*/ 0 w 195"/>
                <a:gd name="T59" fmla="*/ 0 h 194"/>
                <a:gd name="T60" fmla="*/ 0 w 195"/>
                <a:gd name="T61" fmla="*/ 0 h 194"/>
                <a:gd name="T62" fmla="*/ 0 w 195"/>
                <a:gd name="T63" fmla="*/ 0 h 194"/>
                <a:gd name="T64" fmla="*/ 0 w 195"/>
                <a:gd name="T65" fmla="*/ 0 h 194"/>
                <a:gd name="T66" fmla="*/ 0 w 195"/>
                <a:gd name="T67" fmla="*/ 0 h 194"/>
                <a:gd name="T68" fmla="*/ 0 w 195"/>
                <a:gd name="T69" fmla="*/ 0 h 194"/>
                <a:gd name="T70" fmla="*/ 0 w 195"/>
                <a:gd name="T71" fmla="*/ 0 h 194"/>
                <a:gd name="T72" fmla="*/ 0 w 195"/>
                <a:gd name="T73" fmla="*/ 0 h 194"/>
                <a:gd name="T74" fmla="*/ 0 w 195"/>
                <a:gd name="T75" fmla="*/ 0 h 194"/>
                <a:gd name="T76" fmla="*/ 0 w 195"/>
                <a:gd name="T77" fmla="*/ 0 h 194"/>
                <a:gd name="T78" fmla="*/ 0 w 195"/>
                <a:gd name="T79" fmla="*/ 0 h 194"/>
                <a:gd name="T80" fmla="*/ 0 w 195"/>
                <a:gd name="T81" fmla="*/ 0 h 19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95"/>
                <a:gd name="T124" fmla="*/ 0 h 194"/>
                <a:gd name="T125" fmla="*/ 195 w 195"/>
                <a:gd name="T126" fmla="*/ 194 h 19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95" h="194">
                  <a:moveTo>
                    <a:pt x="0" y="157"/>
                  </a:moveTo>
                  <a:lnTo>
                    <a:pt x="6" y="163"/>
                  </a:lnTo>
                  <a:lnTo>
                    <a:pt x="15" y="170"/>
                  </a:lnTo>
                  <a:lnTo>
                    <a:pt x="25" y="174"/>
                  </a:lnTo>
                  <a:lnTo>
                    <a:pt x="38" y="180"/>
                  </a:lnTo>
                  <a:lnTo>
                    <a:pt x="51" y="185"/>
                  </a:lnTo>
                  <a:lnTo>
                    <a:pt x="63" y="188"/>
                  </a:lnTo>
                  <a:lnTo>
                    <a:pt x="75" y="192"/>
                  </a:lnTo>
                  <a:lnTo>
                    <a:pt x="84" y="194"/>
                  </a:lnTo>
                  <a:lnTo>
                    <a:pt x="97" y="181"/>
                  </a:lnTo>
                  <a:lnTo>
                    <a:pt x="113" y="164"/>
                  </a:lnTo>
                  <a:lnTo>
                    <a:pt x="130" y="146"/>
                  </a:lnTo>
                  <a:lnTo>
                    <a:pt x="147" y="126"/>
                  </a:lnTo>
                  <a:lnTo>
                    <a:pt x="165" y="106"/>
                  </a:lnTo>
                  <a:lnTo>
                    <a:pt x="179" y="88"/>
                  </a:lnTo>
                  <a:lnTo>
                    <a:pt x="189" y="73"/>
                  </a:lnTo>
                  <a:lnTo>
                    <a:pt x="194" y="62"/>
                  </a:lnTo>
                  <a:lnTo>
                    <a:pt x="195" y="52"/>
                  </a:lnTo>
                  <a:lnTo>
                    <a:pt x="195" y="42"/>
                  </a:lnTo>
                  <a:lnTo>
                    <a:pt x="194" y="33"/>
                  </a:lnTo>
                  <a:lnTo>
                    <a:pt x="191" y="25"/>
                  </a:lnTo>
                  <a:lnTo>
                    <a:pt x="187" y="17"/>
                  </a:lnTo>
                  <a:lnTo>
                    <a:pt x="181" y="11"/>
                  </a:lnTo>
                  <a:lnTo>
                    <a:pt x="172" y="5"/>
                  </a:lnTo>
                  <a:lnTo>
                    <a:pt x="160" y="2"/>
                  </a:lnTo>
                  <a:lnTo>
                    <a:pt x="147" y="0"/>
                  </a:lnTo>
                  <a:lnTo>
                    <a:pt x="135" y="2"/>
                  </a:lnTo>
                  <a:lnTo>
                    <a:pt x="123" y="4"/>
                  </a:lnTo>
                  <a:lnTo>
                    <a:pt x="113" y="9"/>
                  </a:lnTo>
                  <a:lnTo>
                    <a:pt x="104" y="13"/>
                  </a:lnTo>
                  <a:lnTo>
                    <a:pt x="96" y="19"/>
                  </a:lnTo>
                  <a:lnTo>
                    <a:pt x="89" y="26"/>
                  </a:lnTo>
                  <a:lnTo>
                    <a:pt x="83" y="32"/>
                  </a:lnTo>
                  <a:lnTo>
                    <a:pt x="76" y="41"/>
                  </a:lnTo>
                  <a:lnTo>
                    <a:pt x="66" y="57"/>
                  </a:lnTo>
                  <a:lnTo>
                    <a:pt x="52" y="75"/>
                  </a:lnTo>
                  <a:lnTo>
                    <a:pt x="38" y="95"/>
                  </a:lnTo>
                  <a:lnTo>
                    <a:pt x="24" y="116"/>
                  </a:lnTo>
                  <a:lnTo>
                    <a:pt x="13" y="134"/>
                  </a:lnTo>
                  <a:lnTo>
                    <a:pt x="5" y="148"/>
                  </a:lnTo>
                  <a:lnTo>
                    <a:pt x="0" y="157"/>
                  </a:lnTo>
                  <a:close/>
                </a:path>
              </a:pathLst>
            </a:custGeom>
            <a:solidFill>
              <a:srgbClr val="FFDD7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52" name="Freeform 186"/>
            <p:cNvSpPr>
              <a:spLocks/>
            </p:cNvSpPr>
            <p:nvPr/>
          </p:nvSpPr>
          <p:spPr bwMode="auto">
            <a:xfrm flipH="1">
              <a:off x="2086" y="2593"/>
              <a:ext cx="210" cy="246"/>
            </a:xfrm>
            <a:custGeom>
              <a:avLst/>
              <a:gdLst>
                <a:gd name="T0" fmla="*/ 0 w 422"/>
                <a:gd name="T1" fmla="*/ 0 h 493"/>
                <a:gd name="T2" fmla="*/ 0 w 422"/>
                <a:gd name="T3" fmla="*/ 0 h 493"/>
                <a:gd name="T4" fmla="*/ 0 w 422"/>
                <a:gd name="T5" fmla="*/ 0 h 493"/>
                <a:gd name="T6" fmla="*/ 0 w 422"/>
                <a:gd name="T7" fmla="*/ 0 h 493"/>
                <a:gd name="T8" fmla="*/ 0 w 422"/>
                <a:gd name="T9" fmla="*/ 0 h 493"/>
                <a:gd name="T10" fmla="*/ 0 w 422"/>
                <a:gd name="T11" fmla="*/ 0 h 493"/>
                <a:gd name="T12" fmla="*/ 0 w 422"/>
                <a:gd name="T13" fmla="*/ 0 h 493"/>
                <a:gd name="T14" fmla="*/ 0 w 422"/>
                <a:gd name="T15" fmla="*/ 0 h 493"/>
                <a:gd name="T16" fmla="*/ 0 w 422"/>
                <a:gd name="T17" fmla="*/ 0 h 493"/>
                <a:gd name="T18" fmla="*/ 0 w 422"/>
                <a:gd name="T19" fmla="*/ 0 h 493"/>
                <a:gd name="T20" fmla="*/ 0 w 422"/>
                <a:gd name="T21" fmla="*/ 0 h 493"/>
                <a:gd name="T22" fmla="*/ 0 w 422"/>
                <a:gd name="T23" fmla="*/ 0 h 493"/>
                <a:gd name="T24" fmla="*/ 0 w 422"/>
                <a:gd name="T25" fmla="*/ 0 h 493"/>
                <a:gd name="T26" fmla="*/ 0 w 422"/>
                <a:gd name="T27" fmla="*/ 0 h 493"/>
                <a:gd name="T28" fmla="*/ 0 w 422"/>
                <a:gd name="T29" fmla="*/ 0 h 493"/>
                <a:gd name="T30" fmla="*/ 0 w 422"/>
                <a:gd name="T31" fmla="*/ 0 h 493"/>
                <a:gd name="T32" fmla="*/ 0 w 422"/>
                <a:gd name="T33" fmla="*/ 0 h 493"/>
                <a:gd name="T34" fmla="*/ 0 w 422"/>
                <a:gd name="T35" fmla="*/ 0 h 493"/>
                <a:gd name="T36" fmla="*/ 0 w 422"/>
                <a:gd name="T37" fmla="*/ 0 h 493"/>
                <a:gd name="T38" fmla="*/ 0 w 422"/>
                <a:gd name="T39" fmla="*/ 0 h 493"/>
                <a:gd name="T40" fmla="*/ 0 w 422"/>
                <a:gd name="T41" fmla="*/ 0 h 493"/>
                <a:gd name="T42" fmla="*/ 0 w 422"/>
                <a:gd name="T43" fmla="*/ 0 h 493"/>
                <a:gd name="T44" fmla="*/ 0 w 422"/>
                <a:gd name="T45" fmla="*/ 0 h 493"/>
                <a:gd name="T46" fmla="*/ 0 w 422"/>
                <a:gd name="T47" fmla="*/ 0 h 493"/>
                <a:gd name="T48" fmla="*/ 0 w 422"/>
                <a:gd name="T49" fmla="*/ 0 h 493"/>
                <a:gd name="T50" fmla="*/ 0 w 422"/>
                <a:gd name="T51" fmla="*/ 0 h 493"/>
                <a:gd name="T52" fmla="*/ 0 w 422"/>
                <a:gd name="T53" fmla="*/ 0 h 493"/>
                <a:gd name="T54" fmla="*/ 0 w 422"/>
                <a:gd name="T55" fmla="*/ 0 h 493"/>
                <a:gd name="T56" fmla="*/ 0 w 422"/>
                <a:gd name="T57" fmla="*/ 0 h 493"/>
                <a:gd name="T58" fmla="*/ 0 w 422"/>
                <a:gd name="T59" fmla="*/ 0 h 493"/>
                <a:gd name="T60" fmla="*/ 0 w 422"/>
                <a:gd name="T61" fmla="*/ 0 h 493"/>
                <a:gd name="T62" fmla="*/ 0 w 422"/>
                <a:gd name="T63" fmla="*/ 0 h 493"/>
                <a:gd name="T64" fmla="*/ 0 w 422"/>
                <a:gd name="T65" fmla="*/ 0 h 493"/>
                <a:gd name="T66" fmla="*/ 0 w 422"/>
                <a:gd name="T67" fmla="*/ 0 h 493"/>
                <a:gd name="T68" fmla="*/ 0 w 422"/>
                <a:gd name="T69" fmla="*/ 0 h 493"/>
                <a:gd name="T70" fmla="*/ 0 w 422"/>
                <a:gd name="T71" fmla="*/ 0 h 493"/>
                <a:gd name="T72" fmla="*/ 0 w 422"/>
                <a:gd name="T73" fmla="*/ 0 h 493"/>
                <a:gd name="T74" fmla="*/ 0 w 422"/>
                <a:gd name="T75" fmla="*/ 0 h 493"/>
                <a:gd name="T76" fmla="*/ 0 w 422"/>
                <a:gd name="T77" fmla="*/ 0 h 493"/>
                <a:gd name="T78" fmla="*/ 0 w 422"/>
                <a:gd name="T79" fmla="*/ 0 h 493"/>
                <a:gd name="T80" fmla="*/ 0 w 422"/>
                <a:gd name="T81" fmla="*/ 0 h 493"/>
                <a:gd name="T82" fmla="*/ 0 w 422"/>
                <a:gd name="T83" fmla="*/ 0 h 493"/>
                <a:gd name="T84" fmla="*/ 0 w 422"/>
                <a:gd name="T85" fmla="*/ 0 h 493"/>
                <a:gd name="T86" fmla="*/ 0 w 422"/>
                <a:gd name="T87" fmla="*/ 0 h 493"/>
                <a:gd name="T88" fmla="*/ 0 w 422"/>
                <a:gd name="T89" fmla="*/ 0 h 493"/>
                <a:gd name="T90" fmla="*/ 0 w 422"/>
                <a:gd name="T91" fmla="*/ 0 h 493"/>
                <a:gd name="T92" fmla="*/ 0 w 422"/>
                <a:gd name="T93" fmla="*/ 0 h 493"/>
                <a:gd name="T94" fmla="*/ 0 w 422"/>
                <a:gd name="T95" fmla="*/ 0 h 493"/>
                <a:gd name="T96" fmla="*/ 0 w 422"/>
                <a:gd name="T97" fmla="*/ 0 h 493"/>
                <a:gd name="T98" fmla="*/ 0 w 422"/>
                <a:gd name="T99" fmla="*/ 0 h 49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22"/>
                <a:gd name="T151" fmla="*/ 0 h 493"/>
                <a:gd name="T152" fmla="*/ 422 w 422"/>
                <a:gd name="T153" fmla="*/ 493 h 49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22" h="493">
                  <a:moveTo>
                    <a:pt x="33" y="135"/>
                  </a:moveTo>
                  <a:lnTo>
                    <a:pt x="21" y="126"/>
                  </a:lnTo>
                  <a:lnTo>
                    <a:pt x="13" y="117"/>
                  </a:lnTo>
                  <a:lnTo>
                    <a:pt x="6" y="104"/>
                  </a:lnTo>
                  <a:lnTo>
                    <a:pt x="2" y="92"/>
                  </a:lnTo>
                  <a:lnTo>
                    <a:pt x="0" y="79"/>
                  </a:lnTo>
                  <a:lnTo>
                    <a:pt x="0" y="66"/>
                  </a:lnTo>
                  <a:lnTo>
                    <a:pt x="5" y="52"/>
                  </a:lnTo>
                  <a:lnTo>
                    <a:pt x="12" y="39"/>
                  </a:lnTo>
                  <a:lnTo>
                    <a:pt x="22" y="27"/>
                  </a:lnTo>
                  <a:lnTo>
                    <a:pt x="34" y="18"/>
                  </a:lnTo>
                  <a:lnTo>
                    <a:pt x="48" y="11"/>
                  </a:lnTo>
                  <a:lnTo>
                    <a:pt x="61" y="5"/>
                  </a:lnTo>
                  <a:lnTo>
                    <a:pt x="76" y="1"/>
                  </a:lnTo>
                  <a:lnTo>
                    <a:pt x="93" y="0"/>
                  </a:lnTo>
                  <a:lnTo>
                    <a:pt x="110" y="0"/>
                  </a:lnTo>
                  <a:lnTo>
                    <a:pt x="128" y="3"/>
                  </a:lnTo>
                  <a:lnTo>
                    <a:pt x="147" y="5"/>
                  </a:lnTo>
                  <a:lnTo>
                    <a:pt x="166" y="10"/>
                  </a:lnTo>
                  <a:lnTo>
                    <a:pt x="187" y="14"/>
                  </a:lnTo>
                  <a:lnTo>
                    <a:pt x="208" y="20"/>
                  </a:lnTo>
                  <a:lnTo>
                    <a:pt x="230" y="26"/>
                  </a:lnTo>
                  <a:lnTo>
                    <a:pt x="250" y="31"/>
                  </a:lnTo>
                  <a:lnTo>
                    <a:pt x="273" y="38"/>
                  </a:lnTo>
                  <a:lnTo>
                    <a:pt x="295" y="44"/>
                  </a:lnTo>
                  <a:lnTo>
                    <a:pt x="303" y="46"/>
                  </a:lnTo>
                  <a:lnTo>
                    <a:pt x="313" y="49"/>
                  </a:lnTo>
                  <a:lnTo>
                    <a:pt x="322" y="52"/>
                  </a:lnTo>
                  <a:lnTo>
                    <a:pt x="331" y="54"/>
                  </a:lnTo>
                  <a:lnTo>
                    <a:pt x="340" y="57"/>
                  </a:lnTo>
                  <a:lnTo>
                    <a:pt x="349" y="59"/>
                  </a:lnTo>
                  <a:lnTo>
                    <a:pt x="357" y="61"/>
                  </a:lnTo>
                  <a:lnTo>
                    <a:pt x="366" y="62"/>
                  </a:lnTo>
                  <a:lnTo>
                    <a:pt x="372" y="64"/>
                  </a:lnTo>
                  <a:lnTo>
                    <a:pt x="381" y="66"/>
                  </a:lnTo>
                  <a:lnTo>
                    <a:pt x="387" y="68"/>
                  </a:lnTo>
                  <a:lnTo>
                    <a:pt x="396" y="72"/>
                  </a:lnTo>
                  <a:lnTo>
                    <a:pt x="401" y="75"/>
                  </a:lnTo>
                  <a:lnTo>
                    <a:pt x="408" y="80"/>
                  </a:lnTo>
                  <a:lnTo>
                    <a:pt x="413" y="83"/>
                  </a:lnTo>
                  <a:lnTo>
                    <a:pt x="417" y="88"/>
                  </a:lnTo>
                  <a:lnTo>
                    <a:pt x="422" y="98"/>
                  </a:lnTo>
                  <a:lnTo>
                    <a:pt x="422" y="112"/>
                  </a:lnTo>
                  <a:lnTo>
                    <a:pt x="417" y="127"/>
                  </a:lnTo>
                  <a:lnTo>
                    <a:pt x="410" y="141"/>
                  </a:lnTo>
                  <a:lnTo>
                    <a:pt x="402" y="158"/>
                  </a:lnTo>
                  <a:lnTo>
                    <a:pt x="394" y="180"/>
                  </a:lnTo>
                  <a:lnTo>
                    <a:pt x="389" y="202"/>
                  </a:lnTo>
                  <a:lnTo>
                    <a:pt x="384" y="217"/>
                  </a:lnTo>
                  <a:lnTo>
                    <a:pt x="378" y="233"/>
                  </a:lnTo>
                  <a:lnTo>
                    <a:pt x="367" y="265"/>
                  </a:lnTo>
                  <a:lnTo>
                    <a:pt x="352" y="310"/>
                  </a:lnTo>
                  <a:lnTo>
                    <a:pt x="334" y="359"/>
                  </a:lnTo>
                  <a:lnTo>
                    <a:pt x="316" y="408"/>
                  </a:lnTo>
                  <a:lnTo>
                    <a:pt x="301" y="450"/>
                  </a:lnTo>
                  <a:lnTo>
                    <a:pt x="288" y="481"/>
                  </a:lnTo>
                  <a:lnTo>
                    <a:pt x="283" y="493"/>
                  </a:lnTo>
                  <a:lnTo>
                    <a:pt x="278" y="490"/>
                  </a:lnTo>
                  <a:lnTo>
                    <a:pt x="273" y="480"/>
                  </a:lnTo>
                  <a:lnTo>
                    <a:pt x="270" y="467"/>
                  </a:lnTo>
                  <a:lnTo>
                    <a:pt x="268" y="454"/>
                  </a:lnTo>
                  <a:lnTo>
                    <a:pt x="266" y="434"/>
                  </a:lnTo>
                  <a:lnTo>
                    <a:pt x="269" y="406"/>
                  </a:lnTo>
                  <a:lnTo>
                    <a:pt x="271" y="377"/>
                  </a:lnTo>
                  <a:lnTo>
                    <a:pt x="273" y="355"/>
                  </a:lnTo>
                  <a:lnTo>
                    <a:pt x="273" y="334"/>
                  </a:lnTo>
                  <a:lnTo>
                    <a:pt x="273" y="304"/>
                  </a:lnTo>
                  <a:lnTo>
                    <a:pt x="275" y="270"/>
                  </a:lnTo>
                  <a:lnTo>
                    <a:pt x="279" y="233"/>
                  </a:lnTo>
                  <a:lnTo>
                    <a:pt x="288" y="202"/>
                  </a:lnTo>
                  <a:lnTo>
                    <a:pt x="298" y="180"/>
                  </a:lnTo>
                  <a:lnTo>
                    <a:pt x="306" y="166"/>
                  </a:lnTo>
                  <a:lnTo>
                    <a:pt x="310" y="158"/>
                  </a:lnTo>
                  <a:lnTo>
                    <a:pt x="309" y="152"/>
                  </a:lnTo>
                  <a:lnTo>
                    <a:pt x="303" y="150"/>
                  </a:lnTo>
                  <a:lnTo>
                    <a:pt x="295" y="149"/>
                  </a:lnTo>
                  <a:lnTo>
                    <a:pt x="286" y="148"/>
                  </a:lnTo>
                  <a:lnTo>
                    <a:pt x="277" y="147"/>
                  </a:lnTo>
                  <a:lnTo>
                    <a:pt x="264" y="147"/>
                  </a:lnTo>
                  <a:lnTo>
                    <a:pt x="250" y="148"/>
                  </a:lnTo>
                  <a:lnTo>
                    <a:pt x="234" y="149"/>
                  </a:lnTo>
                  <a:lnTo>
                    <a:pt x="219" y="150"/>
                  </a:lnTo>
                  <a:lnTo>
                    <a:pt x="204" y="151"/>
                  </a:lnTo>
                  <a:lnTo>
                    <a:pt x="193" y="152"/>
                  </a:lnTo>
                  <a:lnTo>
                    <a:pt x="184" y="153"/>
                  </a:lnTo>
                  <a:lnTo>
                    <a:pt x="175" y="153"/>
                  </a:lnTo>
                  <a:lnTo>
                    <a:pt x="166" y="153"/>
                  </a:lnTo>
                  <a:lnTo>
                    <a:pt x="156" y="153"/>
                  </a:lnTo>
                  <a:lnTo>
                    <a:pt x="144" y="153"/>
                  </a:lnTo>
                  <a:lnTo>
                    <a:pt x="133" y="153"/>
                  </a:lnTo>
                  <a:lnTo>
                    <a:pt x="124" y="152"/>
                  </a:lnTo>
                  <a:lnTo>
                    <a:pt x="114" y="152"/>
                  </a:lnTo>
                  <a:lnTo>
                    <a:pt x="109" y="152"/>
                  </a:lnTo>
                  <a:lnTo>
                    <a:pt x="102" y="152"/>
                  </a:lnTo>
                  <a:lnTo>
                    <a:pt x="93" y="151"/>
                  </a:lnTo>
                  <a:lnTo>
                    <a:pt x="83" y="150"/>
                  </a:lnTo>
                  <a:lnTo>
                    <a:pt x="73" y="149"/>
                  </a:lnTo>
                  <a:lnTo>
                    <a:pt x="61" y="147"/>
                  </a:lnTo>
                  <a:lnTo>
                    <a:pt x="51" y="143"/>
                  </a:lnTo>
                  <a:lnTo>
                    <a:pt x="41" y="140"/>
                  </a:lnTo>
                  <a:lnTo>
                    <a:pt x="33" y="135"/>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53" name="Freeform 187"/>
            <p:cNvSpPr>
              <a:spLocks/>
            </p:cNvSpPr>
            <p:nvPr/>
          </p:nvSpPr>
          <p:spPr bwMode="auto">
            <a:xfrm flipH="1">
              <a:off x="2150" y="2811"/>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0 h 19"/>
                <a:gd name="T12" fmla="*/ 1 w 20"/>
                <a:gd name="T13" fmla="*/ 0 h 19"/>
                <a:gd name="T14" fmla="*/ 1 w 20"/>
                <a:gd name="T15" fmla="*/ 1 h 19"/>
                <a:gd name="T16" fmla="*/ 1 w 20"/>
                <a:gd name="T17" fmla="*/ 1 h 19"/>
                <a:gd name="T18" fmla="*/ 0 w 20"/>
                <a:gd name="T19" fmla="*/ 1 h 19"/>
                <a:gd name="T20" fmla="*/ 0 w 20"/>
                <a:gd name="T21" fmla="*/ 1 h 19"/>
                <a:gd name="T22" fmla="*/ 1 w 20"/>
                <a:gd name="T23" fmla="*/ 1 h 19"/>
                <a:gd name="T24" fmla="*/ 1 w 20"/>
                <a:gd name="T25" fmla="*/ 1 h 19"/>
                <a:gd name="T26" fmla="*/ 1 w 20"/>
                <a:gd name="T27" fmla="*/ 1 h 19"/>
                <a:gd name="T28" fmla="*/ 1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18" y="16"/>
                  </a:moveTo>
                  <a:lnTo>
                    <a:pt x="20" y="12"/>
                  </a:lnTo>
                  <a:lnTo>
                    <a:pt x="20" y="9"/>
                  </a:lnTo>
                  <a:lnTo>
                    <a:pt x="19" y="5"/>
                  </a:lnTo>
                  <a:lnTo>
                    <a:pt x="17" y="2"/>
                  </a:lnTo>
                  <a:lnTo>
                    <a:pt x="13" y="0"/>
                  </a:lnTo>
                  <a:lnTo>
                    <a:pt x="10" y="0"/>
                  </a:lnTo>
                  <a:lnTo>
                    <a:pt x="6" y="2"/>
                  </a:lnTo>
                  <a:lnTo>
                    <a:pt x="3" y="4"/>
                  </a:lnTo>
                  <a:lnTo>
                    <a:pt x="0" y="8"/>
                  </a:lnTo>
                  <a:lnTo>
                    <a:pt x="0" y="11"/>
                  </a:lnTo>
                  <a:lnTo>
                    <a:pt x="3" y="15"/>
                  </a:lnTo>
                  <a:lnTo>
                    <a:pt x="5" y="18"/>
                  </a:lnTo>
                  <a:lnTo>
                    <a:pt x="8" y="19"/>
                  </a:lnTo>
                  <a:lnTo>
                    <a:pt x="12" y="19"/>
                  </a:lnTo>
                  <a:lnTo>
                    <a:pt x="15" y="18"/>
                  </a:lnTo>
                  <a:lnTo>
                    <a:pt x="18" y="16"/>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54" name="Freeform 188"/>
            <p:cNvSpPr>
              <a:spLocks/>
            </p:cNvSpPr>
            <p:nvPr/>
          </p:nvSpPr>
          <p:spPr bwMode="auto">
            <a:xfrm flipH="1">
              <a:off x="2270" y="2627"/>
              <a:ext cx="10" cy="10"/>
            </a:xfrm>
            <a:custGeom>
              <a:avLst/>
              <a:gdLst>
                <a:gd name="T0" fmla="*/ 1 w 19"/>
                <a:gd name="T1" fmla="*/ 1 h 20"/>
                <a:gd name="T2" fmla="*/ 1 w 19"/>
                <a:gd name="T3" fmla="*/ 1 h 20"/>
                <a:gd name="T4" fmla="*/ 1 w 19"/>
                <a:gd name="T5" fmla="*/ 1 h 20"/>
                <a:gd name="T6" fmla="*/ 1 w 19"/>
                <a:gd name="T7" fmla="*/ 1 h 20"/>
                <a:gd name="T8" fmla="*/ 1 w 19"/>
                <a:gd name="T9" fmla="*/ 1 h 20"/>
                <a:gd name="T10" fmla="*/ 1 w 19"/>
                <a:gd name="T11" fmla="*/ 0 h 20"/>
                <a:gd name="T12" fmla="*/ 1 w 19"/>
                <a:gd name="T13" fmla="*/ 0 h 20"/>
                <a:gd name="T14" fmla="*/ 1 w 19"/>
                <a:gd name="T15" fmla="*/ 1 h 20"/>
                <a:gd name="T16" fmla="*/ 1 w 19"/>
                <a:gd name="T17" fmla="*/ 1 h 20"/>
                <a:gd name="T18" fmla="*/ 0 w 19"/>
                <a:gd name="T19" fmla="*/ 1 h 20"/>
                <a:gd name="T20" fmla="*/ 0 w 19"/>
                <a:gd name="T21" fmla="*/ 1 h 20"/>
                <a:gd name="T22" fmla="*/ 1 w 19"/>
                <a:gd name="T23" fmla="*/ 1 h 20"/>
                <a:gd name="T24" fmla="*/ 1 w 19"/>
                <a:gd name="T25" fmla="*/ 1 h 20"/>
                <a:gd name="T26" fmla="*/ 1 w 19"/>
                <a:gd name="T27" fmla="*/ 1 h 20"/>
                <a:gd name="T28" fmla="*/ 1 w 19"/>
                <a:gd name="T29" fmla="*/ 1 h 20"/>
                <a:gd name="T30" fmla="*/ 1 w 19"/>
                <a:gd name="T31" fmla="*/ 1 h 20"/>
                <a:gd name="T32" fmla="*/ 1 w 19"/>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18" y="15"/>
                  </a:moveTo>
                  <a:lnTo>
                    <a:pt x="19" y="12"/>
                  </a:lnTo>
                  <a:lnTo>
                    <a:pt x="19" y="8"/>
                  </a:lnTo>
                  <a:lnTo>
                    <a:pt x="18" y="5"/>
                  </a:lnTo>
                  <a:lnTo>
                    <a:pt x="16" y="2"/>
                  </a:lnTo>
                  <a:lnTo>
                    <a:pt x="12" y="0"/>
                  </a:lnTo>
                  <a:lnTo>
                    <a:pt x="9" y="0"/>
                  </a:lnTo>
                  <a:lnTo>
                    <a:pt x="6" y="2"/>
                  </a:lnTo>
                  <a:lnTo>
                    <a:pt x="2" y="4"/>
                  </a:lnTo>
                  <a:lnTo>
                    <a:pt x="0" y="7"/>
                  </a:lnTo>
                  <a:lnTo>
                    <a:pt x="0" y="11"/>
                  </a:lnTo>
                  <a:lnTo>
                    <a:pt x="2" y="14"/>
                  </a:lnTo>
                  <a:lnTo>
                    <a:pt x="4" y="18"/>
                  </a:lnTo>
                  <a:lnTo>
                    <a:pt x="8" y="20"/>
                  </a:lnTo>
                  <a:lnTo>
                    <a:pt x="11" y="20"/>
                  </a:lnTo>
                  <a:lnTo>
                    <a:pt x="15" y="18"/>
                  </a:lnTo>
                  <a:lnTo>
                    <a:pt x="18" y="15"/>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55" name="Freeform 189"/>
            <p:cNvSpPr>
              <a:spLocks/>
            </p:cNvSpPr>
            <p:nvPr/>
          </p:nvSpPr>
          <p:spPr bwMode="auto">
            <a:xfrm flipH="1">
              <a:off x="2086" y="2806"/>
              <a:ext cx="86" cy="46"/>
            </a:xfrm>
            <a:custGeom>
              <a:avLst/>
              <a:gdLst>
                <a:gd name="T0" fmla="*/ 0 w 174"/>
                <a:gd name="T1" fmla="*/ 0 h 93"/>
                <a:gd name="T2" fmla="*/ 0 w 174"/>
                <a:gd name="T3" fmla="*/ 0 h 93"/>
                <a:gd name="T4" fmla="*/ 0 w 174"/>
                <a:gd name="T5" fmla="*/ 0 h 93"/>
                <a:gd name="T6" fmla="*/ 0 w 174"/>
                <a:gd name="T7" fmla="*/ 0 h 93"/>
                <a:gd name="T8" fmla="*/ 0 w 174"/>
                <a:gd name="T9" fmla="*/ 0 h 93"/>
                <a:gd name="T10" fmla="*/ 0 w 174"/>
                <a:gd name="T11" fmla="*/ 0 h 93"/>
                <a:gd name="T12" fmla="*/ 0 w 174"/>
                <a:gd name="T13" fmla="*/ 0 h 93"/>
                <a:gd name="T14" fmla="*/ 0 w 174"/>
                <a:gd name="T15" fmla="*/ 0 h 93"/>
                <a:gd name="T16" fmla="*/ 0 w 174"/>
                <a:gd name="T17" fmla="*/ 0 h 93"/>
                <a:gd name="T18" fmla="*/ 0 w 174"/>
                <a:gd name="T19" fmla="*/ 0 h 93"/>
                <a:gd name="T20" fmla="*/ 0 w 174"/>
                <a:gd name="T21" fmla="*/ 0 h 93"/>
                <a:gd name="T22" fmla="*/ 0 w 174"/>
                <a:gd name="T23" fmla="*/ 0 h 93"/>
                <a:gd name="T24" fmla="*/ 0 w 174"/>
                <a:gd name="T25" fmla="*/ 0 h 93"/>
                <a:gd name="T26" fmla="*/ 0 w 174"/>
                <a:gd name="T27" fmla="*/ 0 h 93"/>
                <a:gd name="T28" fmla="*/ 0 w 174"/>
                <a:gd name="T29" fmla="*/ 0 h 93"/>
                <a:gd name="T30" fmla="*/ 0 w 174"/>
                <a:gd name="T31" fmla="*/ 0 h 93"/>
                <a:gd name="T32" fmla="*/ 0 w 174"/>
                <a:gd name="T33" fmla="*/ 0 h 93"/>
                <a:gd name="T34" fmla="*/ 0 w 174"/>
                <a:gd name="T35" fmla="*/ 0 h 93"/>
                <a:gd name="T36" fmla="*/ 0 w 174"/>
                <a:gd name="T37" fmla="*/ 0 h 93"/>
                <a:gd name="T38" fmla="*/ 0 w 174"/>
                <a:gd name="T39" fmla="*/ 0 h 93"/>
                <a:gd name="T40" fmla="*/ 0 w 174"/>
                <a:gd name="T41" fmla="*/ 0 h 93"/>
                <a:gd name="T42" fmla="*/ 0 w 174"/>
                <a:gd name="T43" fmla="*/ 0 h 93"/>
                <a:gd name="T44" fmla="*/ 0 w 174"/>
                <a:gd name="T45" fmla="*/ 0 h 93"/>
                <a:gd name="T46" fmla="*/ 0 w 174"/>
                <a:gd name="T47" fmla="*/ 0 h 93"/>
                <a:gd name="T48" fmla="*/ 0 w 174"/>
                <a:gd name="T49" fmla="*/ 0 h 93"/>
                <a:gd name="T50" fmla="*/ 0 w 174"/>
                <a:gd name="T51" fmla="*/ 0 h 93"/>
                <a:gd name="T52" fmla="*/ 0 w 174"/>
                <a:gd name="T53" fmla="*/ 0 h 93"/>
                <a:gd name="T54" fmla="*/ 0 w 174"/>
                <a:gd name="T55" fmla="*/ 0 h 93"/>
                <a:gd name="T56" fmla="*/ 0 w 174"/>
                <a:gd name="T57" fmla="*/ 0 h 93"/>
                <a:gd name="T58" fmla="*/ 0 w 174"/>
                <a:gd name="T59" fmla="*/ 0 h 93"/>
                <a:gd name="T60" fmla="*/ 0 w 174"/>
                <a:gd name="T61" fmla="*/ 0 h 93"/>
                <a:gd name="T62" fmla="*/ 0 w 174"/>
                <a:gd name="T63" fmla="*/ 0 h 93"/>
                <a:gd name="T64" fmla="*/ 0 w 174"/>
                <a:gd name="T65" fmla="*/ 0 h 93"/>
                <a:gd name="T66" fmla="*/ 0 w 174"/>
                <a:gd name="T67" fmla="*/ 0 h 93"/>
                <a:gd name="T68" fmla="*/ 0 w 174"/>
                <a:gd name="T69" fmla="*/ 0 h 93"/>
                <a:gd name="T70" fmla="*/ 0 w 174"/>
                <a:gd name="T71" fmla="*/ 0 h 93"/>
                <a:gd name="T72" fmla="*/ 0 w 174"/>
                <a:gd name="T73" fmla="*/ 0 h 93"/>
                <a:gd name="T74" fmla="*/ 0 w 174"/>
                <a:gd name="T75" fmla="*/ 0 h 93"/>
                <a:gd name="T76" fmla="*/ 0 w 174"/>
                <a:gd name="T77" fmla="*/ 0 h 93"/>
                <a:gd name="T78" fmla="*/ 0 w 174"/>
                <a:gd name="T79" fmla="*/ 0 h 93"/>
                <a:gd name="T80" fmla="*/ 0 w 174"/>
                <a:gd name="T81" fmla="*/ 0 h 93"/>
                <a:gd name="T82" fmla="*/ 0 w 174"/>
                <a:gd name="T83" fmla="*/ 0 h 93"/>
                <a:gd name="T84" fmla="*/ 0 w 174"/>
                <a:gd name="T85" fmla="*/ 0 h 93"/>
                <a:gd name="T86" fmla="*/ 0 w 174"/>
                <a:gd name="T87" fmla="*/ 0 h 93"/>
                <a:gd name="T88" fmla="*/ 0 w 174"/>
                <a:gd name="T89" fmla="*/ 0 h 93"/>
                <a:gd name="T90" fmla="*/ 0 w 174"/>
                <a:gd name="T91" fmla="*/ 0 h 93"/>
                <a:gd name="T92" fmla="*/ 0 w 174"/>
                <a:gd name="T93" fmla="*/ 0 h 93"/>
                <a:gd name="T94" fmla="*/ 0 w 174"/>
                <a:gd name="T95" fmla="*/ 0 h 93"/>
                <a:gd name="T96" fmla="*/ 0 w 174"/>
                <a:gd name="T97" fmla="*/ 0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4"/>
                <a:gd name="T148" fmla="*/ 0 h 93"/>
                <a:gd name="T149" fmla="*/ 174 w 174"/>
                <a:gd name="T150" fmla="*/ 93 h 9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4" h="93">
                  <a:moveTo>
                    <a:pt x="29" y="0"/>
                  </a:moveTo>
                  <a:lnTo>
                    <a:pt x="25" y="3"/>
                  </a:lnTo>
                  <a:lnTo>
                    <a:pt x="21" y="7"/>
                  </a:lnTo>
                  <a:lnTo>
                    <a:pt x="16" y="14"/>
                  </a:lnTo>
                  <a:lnTo>
                    <a:pt x="13" y="21"/>
                  </a:lnTo>
                  <a:lnTo>
                    <a:pt x="8" y="31"/>
                  </a:lnTo>
                  <a:lnTo>
                    <a:pt x="4" y="41"/>
                  </a:lnTo>
                  <a:lnTo>
                    <a:pt x="0" y="52"/>
                  </a:lnTo>
                  <a:lnTo>
                    <a:pt x="0" y="64"/>
                  </a:lnTo>
                  <a:lnTo>
                    <a:pt x="0" y="72"/>
                  </a:lnTo>
                  <a:lnTo>
                    <a:pt x="0" y="77"/>
                  </a:lnTo>
                  <a:lnTo>
                    <a:pt x="1" y="81"/>
                  </a:lnTo>
                  <a:lnTo>
                    <a:pt x="7" y="82"/>
                  </a:lnTo>
                  <a:lnTo>
                    <a:pt x="12" y="82"/>
                  </a:lnTo>
                  <a:lnTo>
                    <a:pt x="17" y="81"/>
                  </a:lnTo>
                  <a:lnTo>
                    <a:pt x="25" y="82"/>
                  </a:lnTo>
                  <a:lnTo>
                    <a:pt x="36" y="83"/>
                  </a:lnTo>
                  <a:lnTo>
                    <a:pt x="43" y="84"/>
                  </a:lnTo>
                  <a:lnTo>
                    <a:pt x="52" y="87"/>
                  </a:lnTo>
                  <a:lnTo>
                    <a:pt x="62" y="89"/>
                  </a:lnTo>
                  <a:lnTo>
                    <a:pt x="74" y="90"/>
                  </a:lnTo>
                  <a:lnTo>
                    <a:pt x="85" y="92"/>
                  </a:lnTo>
                  <a:lnTo>
                    <a:pt x="97" y="93"/>
                  </a:lnTo>
                  <a:lnTo>
                    <a:pt x="108" y="93"/>
                  </a:lnTo>
                  <a:lnTo>
                    <a:pt x="119" y="93"/>
                  </a:lnTo>
                  <a:lnTo>
                    <a:pt x="128" y="93"/>
                  </a:lnTo>
                  <a:lnTo>
                    <a:pt x="137" y="92"/>
                  </a:lnTo>
                  <a:lnTo>
                    <a:pt x="146" y="92"/>
                  </a:lnTo>
                  <a:lnTo>
                    <a:pt x="156" y="91"/>
                  </a:lnTo>
                  <a:lnTo>
                    <a:pt x="162" y="90"/>
                  </a:lnTo>
                  <a:lnTo>
                    <a:pt x="168" y="89"/>
                  </a:lnTo>
                  <a:lnTo>
                    <a:pt x="173" y="87"/>
                  </a:lnTo>
                  <a:lnTo>
                    <a:pt x="174" y="84"/>
                  </a:lnTo>
                  <a:lnTo>
                    <a:pt x="172" y="81"/>
                  </a:lnTo>
                  <a:lnTo>
                    <a:pt x="166" y="77"/>
                  </a:lnTo>
                  <a:lnTo>
                    <a:pt x="158" y="73"/>
                  </a:lnTo>
                  <a:lnTo>
                    <a:pt x="149" y="68"/>
                  </a:lnTo>
                  <a:lnTo>
                    <a:pt x="139" y="65"/>
                  </a:lnTo>
                  <a:lnTo>
                    <a:pt x="129" y="60"/>
                  </a:lnTo>
                  <a:lnTo>
                    <a:pt x="122" y="57"/>
                  </a:lnTo>
                  <a:lnTo>
                    <a:pt x="116" y="54"/>
                  </a:lnTo>
                  <a:lnTo>
                    <a:pt x="106" y="47"/>
                  </a:lnTo>
                  <a:lnTo>
                    <a:pt x="95" y="38"/>
                  </a:lnTo>
                  <a:lnTo>
                    <a:pt x="82" y="28"/>
                  </a:lnTo>
                  <a:lnTo>
                    <a:pt x="69" y="19"/>
                  </a:lnTo>
                  <a:lnTo>
                    <a:pt x="56" y="11"/>
                  </a:lnTo>
                  <a:lnTo>
                    <a:pt x="45" y="5"/>
                  </a:lnTo>
                  <a:lnTo>
                    <a:pt x="36" y="0"/>
                  </a:lnTo>
                  <a:lnTo>
                    <a:pt x="29" y="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56" name="Freeform 190"/>
            <p:cNvSpPr>
              <a:spLocks/>
            </p:cNvSpPr>
            <p:nvPr/>
          </p:nvSpPr>
          <p:spPr bwMode="auto">
            <a:xfrm flipH="1">
              <a:off x="2150" y="2811"/>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1 h 19"/>
                <a:gd name="T12" fmla="*/ 1 w 20"/>
                <a:gd name="T13" fmla="*/ 1 h 19"/>
                <a:gd name="T14" fmla="*/ 1 w 20"/>
                <a:gd name="T15" fmla="*/ 0 h 19"/>
                <a:gd name="T16" fmla="*/ 1 w 20"/>
                <a:gd name="T17" fmla="*/ 1 h 19"/>
                <a:gd name="T18" fmla="*/ 1 w 20"/>
                <a:gd name="T19" fmla="*/ 1 h 19"/>
                <a:gd name="T20" fmla="*/ 1 w 20"/>
                <a:gd name="T21" fmla="*/ 1 h 19"/>
                <a:gd name="T22" fmla="*/ 0 w 20"/>
                <a:gd name="T23" fmla="*/ 1 h 19"/>
                <a:gd name="T24" fmla="*/ 1 w 20"/>
                <a:gd name="T25" fmla="*/ 1 h 19"/>
                <a:gd name="T26" fmla="*/ 1 w 20"/>
                <a:gd name="T27" fmla="*/ 1 h 19"/>
                <a:gd name="T28" fmla="*/ 1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14" y="19"/>
                  </a:moveTo>
                  <a:lnTo>
                    <a:pt x="18" y="17"/>
                  </a:lnTo>
                  <a:lnTo>
                    <a:pt x="19" y="14"/>
                  </a:lnTo>
                  <a:lnTo>
                    <a:pt x="20" y="10"/>
                  </a:lnTo>
                  <a:lnTo>
                    <a:pt x="20" y="7"/>
                  </a:lnTo>
                  <a:lnTo>
                    <a:pt x="18" y="3"/>
                  </a:lnTo>
                  <a:lnTo>
                    <a:pt x="14" y="1"/>
                  </a:lnTo>
                  <a:lnTo>
                    <a:pt x="11" y="0"/>
                  </a:lnTo>
                  <a:lnTo>
                    <a:pt x="7" y="1"/>
                  </a:lnTo>
                  <a:lnTo>
                    <a:pt x="4" y="2"/>
                  </a:lnTo>
                  <a:lnTo>
                    <a:pt x="2" y="5"/>
                  </a:lnTo>
                  <a:lnTo>
                    <a:pt x="0" y="9"/>
                  </a:lnTo>
                  <a:lnTo>
                    <a:pt x="2" y="14"/>
                  </a:lnTo>
                  <a:lnTo>
                    <a:pt x="3" y="17"/>
                  </a:lnTo>
                  <a:lnTo>
                    <a:pt x="6" y="18"/>
                  </a:lnTo>
                  <a:lnTo>
                    <a:pt x="10" y="19"/>
                  </a:lnTo>
                  <a:lnTo>
                    <a:pt x="14" y="19"/>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57" name="Freeform 191"/>
            <p:cNvSpPr>
              <a:spLocks/>
            </p:cNvSpPr>
            <p:nvPr/>
          </p:nvSpPr>
          <p:spPr bwMode="auto">
            <a:xfrm flipH="1">
              <a:off x="2084" y="2816"/>
              <a:ext cx="90" cy="38"/>
            </a:xfrm>
            <a:custGeom>
              <a:avLst/>
              <a:gdLst>
                <a:gd name="T0" fmla="*/ 1 w 180"/>
                <a:gd name="T1" fmla="*/ 1 h 76"/>
                <a:gd name="T2" fmla="*/ 1 w 180"/>
                <a:gd name="T3" fmla="*/ 1 h 76"/>
                <a:gd name="T4" fmla="*/ 1 w 180"/>
                <a:gd name="T5" fmla="*/ 1 h 76"/>
                <a:gd name="T6" fmla="*/ 1 w 180"/>
                <a:gd name="T7" fmla="*/ 1 h 76"/>
                <a:gd name="T8" fmla="*/ 0 w 180"/>
                <a:gd name="T9" fmla="*/ 1 h 76"/>
                <a:gd name="T10" fmla="*/ 0 w 180"/>
                <a:gd name="T11" fmla="*/ 1 h 76"/>
                <a:gd name="T12" fmla="*/ 0 w 180"/>
                <a:gd name="T13" fmla="*/ 1 h 76"/>
                <a:gd name="T14" fmla="*/ 1 w 180"/>
                <a:gd name="T15" fmla="*/ 1 h 76"/>
                <a:gd name="T16" fmla="*/ 1 w 180"/>
                <a:gd name="T17" fmla="*/ 1 h 76"/>
                <a:gd name="T18" fmla="*/ 1 w 180"/>
                <a:gd name="T19" fmla="*/ 1 h 76"/>
                <a:gd name="T20" fmla="*/ 1 w 180"/>
                <a:gd name="T21" fmla="*/ 1 h 76"/>
                <a:gd name="T22" fmla="*/ 1 w 180"/>
                <a:gd name="T23" fmla="*/ 1 h 76"/>
                <a:gd name="T24" fmla="*/ 1 w 180"/>
                <a:gd name="T25" fmla="*/ 1 h 76"/>
                <a:gd name="T26" fmla="*/ 1 w 180"/>
                <a:gd name="T27" fmla="*/ 1 h 76"/>
                <a:gd name="T28" fmla="*/ 1 w 180"/>
                <a:gd name="T29" fmla="*/ 1 h 76"/>
                <a:gd name="T30" fmla="*/ 1 w 180"/>
                <a:gd name="T31" fmla="*/ 1 h 76"/>
                <a:gd name="T32" fmla="*/ 1 w 180"/>
                <a:gd name="T33" fmla="*/ 1 h 76"/>
                <a:gd name="T34" fmla="*/ 1 w 180"/>
                <a:gd name="T35" fmla="*/ 1 h 76"/>
                <a:gd name="T36" fmla="*/ 1 w 180"/>
                <a:gd name="T37" fmla="*/ 1 h 76"/>
                <a:gd name="T38" fmla="*/ 1 w 180"/>
                <a:gd name="T39" fmla="*/ 1 h 76"/>
                <a:gd name="T40" fmla="*/ 1 w 180"/>
                <a:gd name="T41" fmla="*/ 1 h 76"/>
                <a:gd name="T42" fmla="*/ 1 w 180"/>
                <a:gd name="T43" fmla="*/ 1 h 76"/>
                <a:gd name="T44" fmla="*/ 1 w 180"/>
                <a:gd name="T45" fmla="*/ 1 h 76"/>
                <a:gd name="T46" fmla="*/ 1 w 180"/>
                <a:gd name="T47" fmla="*/ 1 h 76"/>
                <a:gd name="T48" fmla="*/ 1 w 180"/>
                <a:gd name="T49" fmla="*/ 1 h 76"/>
                <a:gd name="T50" fmla="*/ 1 w 180"/>
                <a:gd name="T51" fmla="*/ 1 h 76"/>
                <a:gd name="T52" fmla="*/ 1 w 180"/>
                <a:gd name="T53" fmla="*/ 1 h 76"/>
                <a:gd name="T54" fmla="*/ 1 w 180"/>
                <a:gd name="T55" fmla="*/ 1 h 76"/>
                <a:gd name="T56" fmla="*/ 1 w 180"/>
                <a:gd name="T57" fmla="*/ 1 h 76"/>
                <a:gd name="T58" fmla="*/ 1 w 180"/>
                <a:gd name="T59" fmla="*/ 1 h 76"/>
                <a:gd name="T60" fmla="*/ 1 w 180"/>
                <a:gd name="T61" fmla="*/ 1 h 76"/>
                <a:gd name="T62" fmla="*/ 1 w 180"/>
                <a:gd name="T63" fmla="*/ 1 h 76"/>
                <a:gd name="T64" fmla="*/ 1 w 180"/>
                <a:gd name="T65" fmla="*/ 1 h 76"/>
                <a:gd name="T66" fmla="*/ 1 w 180"/>
                <a:gd name="T67" fmla="*/ 1 h 76"/>
                <a:gd name="T68" fmla="*/ 1 w 180"/>
                <a:gd name="T69" fmla="*/ 1 h 76"/>
                <a:gd name="T70" fmla="*/ 1 w 180"/>
                <a:gd name="T71" fmla="*/ 1 h 76"/>
                <a:gd name="T72" fmla="*/ 1 w 180"/>
                <a:gd name="T73" fmla="*/ 1 h 76"/>
                <a:gd name="T74" fmla="*/ 1 w 180"/>
                <a:gd name="T75" fmla="*/ 1 h 76"/>
                <a:gd name="T76" fmla="*/ 1 w 180"/>
                <a:gd name="T77" fmla="*/ 1 h 76"/>
                <a:gd name="T78" fmla="*/ 1 w 180"/>
                <a:gd name="T79" fmla="*/ 1 h 76"/>
                <a:gd name="T80" fmla="*/ 1 w 180"/>
                <a:gd name="T81" fmla="*/ 1 h 76"/>
                <a:gd name="T82" fmla="*/ 1 w 180"/>
                <a:gd name="T83" fmla="*/ 1 h 76"/>
                <a:gd name="T84" fmla="*/ 1 w 180"/>
                <a:gd name="T85" fmla="*/ 1 h 76"/>
                <a:gd name="T86" fmla="*/ 1 w 180"/>
                <a:gd name="T87" fmla="*/ 1 h 76"/>
                <a:gd name="T88" fmla="*/ 1 w 180"/>
                <a:gd name="T89" fmla="*/ 1 h 76"/>
                <a:gd name="T90" fmla="*/ 1 w 180"/>
                <a:gd name="T91" fmla="*/ 1 h 76"/>
                <a:gd name="T92" fmla="*/ 1 w 180"/>
                <a:gd name="T93" fmla="*/ 1 h 76"/>
                <a:gd name="T94" fmla="*/ 1 w 180"/>
                <a:gd name="T95" fmla="*/ 1 h 76"/>
                <a:gd name="T96" fmla="*/ 1 w 180"/>
                <a:gd name="T97" fmla="*/ 1 h 76"/>
                <a:gd name="T98" fmla="*/ 1 w 180"/>
                <a:gd name="T99" fmla="*/ 1 h 76"/>
                <a:gd name="T100" fmla="*/ 1 w 180"/>
                <a:gd name="T101" fmla="*/ 1 h 76"/>
                <a:gd name="T102" fmla="*/ 1 w 180"/>
                <a:gd name="T103" fmla="*/ 1 h 76"/>
                <a:gd name="T104" fmla="*/ 1 w 180"/>
                <a:gd name="T105" fmla="*/ 1 h 76"/>
                <a:gd name="T106" fmla="*/ 1 w 180"/>
                <a:gd name="T107" fmla="*/ 1 h 76"/>
                <a:gd name="T108" fmla="*/ 1 w 180"/>
                <a:gd name="T109" fmla="*/ 1 h 76"/>
                <a:gd name="T110" fmla="*/ 1 w 180"/>
                <a:gd name="T111" fmla="*/ 0 h 76"/>
                <a:gd name="T112" fmla="*/ 1 w 180"/>
                <a:gd name="T113" fmla="*/ 0 h 76"/>
                <a:gd name="T114" fmla="*/ 1 w 180"/>
                <a:gd name="T115" fmla="*/ 1 h 76"/>
                <a:gd name="T116" fmla="*/ 1 w 180"/>
                <a:gd name="T117" fmla="*/ 1 h 76"/>
                <a:gd name="T118" fmla="*/ 1 w 180"/>
                <a:gd name="T119" fmla="*/ 1 h 76"/>
                <a:gd name="T120" fmla="*/ 1 w 180"/>
                <a:gd name="T121" fmla="*/ 1 h 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0"/>
                <a:gd name="T184" fmla="*/ 0 h 76"/>
                <a:gd name="T185" fmla="*/ 180 w 180"/>
                <a:gd name="T186" fmla="*/ 76 h 7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0" h="76">
                  <a:moveTo>
                    <a:pt x="11" y="5"/>
                  </a:moveTo>
                  <a:lnTo>
                    <a:pt x="9" y="10"/>
                  </a:lnTo>
                  <a:lnTo>
                    <a:pt x="4" y="18"/>
                  </a:lnTo>
                  <a:lnTo>
                    <a:pt x="1" y="29"/>
                  </a:lnTo>
                  <a:lnTo>
                    <a:pt x="0" y="39"/>
                  </a:lnTo>
                  <a:lnTo>
                    <a:pt x="0" y="44"/>
                  </a:lnTo>
                  <a:lnTo>
                    <a:pt x="0" y="49"/>
                  </a:lnTo>
                  <a:lnTo>
                    <a:pt x="1" y="56"/>
                  </a:lnTo>
                  <a:lnTo>
                    <a:pt x="3" y="60"/>
                  </a:lnTo>
                  <a:lnTo>
                    <a:pt x="7" y="61"/>
                  </a:lnTo>
                  <a:lnTo>
                    <a:pt x="11" y="61"/>
                  </a:lnTo>
                  <a:lnTo>
                    <a:pt x="18" y="62"/>
                  </a:lnTo>
                  <a:lnTo>
                    <a:pt x="26" y="63"/>
                  </a:lnTo>
                  <a:lnTo>
                    <a:pt x="34" y="64"/>
                  </a:lnTo>
                  <a:lnTo>
                    <a:pt x="42" y="64"/>
                  </a:lnTo>
                  <a:lnTo>
                    <a:pt x="49" y="66"/>
                  </a:lnTo>
                  <a:lnTo>
                    <a:pt x="55" y="67"/>
                  </a:lnTo>
                  <a:lnTo>
                    <a:pt x="72" y="70"/>
                  </a:lnTo>
                  <a:lnTo>
                    <a:pt x="87" y="74"/>
                  </a:lnTo>
                  <a:lnTo>
                    <a:pt x="101" y="75"/>
                  </a:lnTo>
                  <a:lnTo>
                    <a:pt x="114" y="76"/>
                  </a:lnTo>
                  <a:lnTo>
                    <a:pt x="125" y="76"/>
                  </a:lnTo>
                  <a:lnTo>
                    <a:pt x="137" y="76"/>
                  </a:lnTo>
                  <a:lnTo>
                    <a:pt x="148" y="75"/>
                  </a:lnTo>
                  <a:lnTo>
                    <a:pt x="160" y="74"/>
                  </a:lnTo>
                  <a:lnTo>
                    <a:pt x="169" y="72"/>
                  </a:lnTo>
                  <a:lnTo>
                    <a:pt x="176" y="71"/>
                  </a:lnTo>
                  <a:lnTo>
                    <a:pt x="180" y="68"/>
                  </a:lnTo>
                  <a:lnTo>
                    <a:pt x="180" y="62"/>
                  </a:lnTo>
                  <a:lnTo>
                    <a:pt x="177" y="59"/>
                  </a:lnTo>
                  <a:lnTo>
                    <a:pt x="170" y="54"/>
                  </a:lnTo>
                  <a:lnTo>
                    <a:pt x="161" y="49"/>
                  </a:lnTo>
                  <a:lnTo>
                    <a:pt x="152" y="45"/>
                  </a:lnTo>
                  <a:lnTo>
                    <a:pt x="141" y="40"/>
                  </a:lnTo>
                  <a:lnTo>
                    <a:pt x="132" y="37"/>
                  </a:lnTo>
                  <a:lnTo>
                    <a:pt x="125" y="33"/>
                  </a:lnTo>
                  <a:lnTo>
                    <a:pt x="121" y="31"/>
                  </a:lnTo>
                  <a:lnTo>
                    <a:pt x="114" y="26"/>
                  </a:lnTo>
                  <a:lnTo>
                    <a:pt x="106" y="21"/>
                  </a:lnTo>
                  <a:lnTo>
                    <a:pt x="96" y="14"/>
                  </a:lnTo>
                  <a:lnTo>
                    <a:pt x="92" y="10"/>
                  </a:lnTo>
                  <a:lnTo>
                    <a:pt x="88" y="8"/>
                  </a:lnTo>
                  <a:lnTo>
                    <a:pt x="84" y="7"/>
                  </a:lnTo>
                  <a:lnTo>
                    <a:pt x="79" y="10"/>
                  </a:lnTo>
                  <a:lnTo>
                    <a:pt x="76" y="18"/>
                  </a:lnTo>
                  <a:lnTo>
                    <a:pt x="70" y="21"/>
                  </a:lnTo>
                  <a:lnTo>
                    <a:pt x="63" y="22"/>
                  </a:lnTo>
                  <a:lnTo>
                    <a:pt x="56" y="21"/>
                  </a:lnTo>
                  <a:lnTo>
                    <a:pt x="49" y="20"/>
                  </a:lnTo>
                  <a:lnTo>
                    <a:pt x="42" y="17"/>
                  </a:lnTo>
                  <a:lnTo>
                    <a:pt x="35" y="14"/>
                  </a:lnTo>
                  <a:lnTo>
                    <a:pt x="28" y="10"/>
                  </a:lnTo>
                  <a:lnTo>
                    <a:pt x="23" y="7"/>
                  </a:lnTo>
                  <a:lnTo>
                    <a:pt x="20" y="5"/>
                  </a:lnTo>
                  <a:lnTo>
                    <a:pt x="17" y="1"/>
                  </a:lnTo>
                  <a:lnTo>
                    <a:pt x="15" y="0"/>
                  </a:lnTo>
                  <a:lnTo>
                    <a:pt x="13" y="0"/>
                  </a:lnTo>
                  <a:lnTo>
                    <a:pt x="12" y="2"/>
                  </a:lnTo>
                  <a:lnTo>
                    <a:pt x="12" y="3"/>
                  </a:lnTo>
                  <a:lnTo>
                    <a:pt x="11" y="5"/>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58" name="Freeform 192"/>
            <p:cNvSpPr>
              <a:spLocks/>
            </p:cNvSpPr>
            <p:nvPr/>
          </p:nvSpPr>
          <p:spPr bwMode="auto">
            <a:xfrm flipH="1">
              <a:off x="2084" y="2846"/>
              <a:ext cx="90" cy="10"/>
            </a:xfrm>
            <a:custGeom>
              <a:avLst/>
              <a:gdLst>
                <a:gd name="T0" fmla="*/ 1 w 179"/>
                <a:gd name="T1" fmla="*/ 0 h 21"/>
                <a:gd name="T2" fmla="*/ 1 w 179"/>
                <a:gd name="T3" fmla="*/ 0 h 21"/>
                <a:gd name="T4" fmla="*/ 1 w 179"/>
                <a:gd name="T5" fmla="*/ 0 h 21"/>
                <a:gd name="T6" fmla="*/ 1 w 179"/>
                <a:gd name="T7" fmla="*/ 0 h 21"/>
                <a:gd name="T8" fmla="*/ 1 w 179"/>
                <a:gd name="T9" fmla="*/ 0 h 21"/>
                <a:gd name="T10" fmla="*/ 1 w 179"/>
                <a:gd name="T11" fmla="*/ 0 h 21"/>
                <a:gd name="T12" fmla="*/ 1 w 179"/>
                <a:gd name="T13" fmla="*/ 0 h 21"/>
                <a:gd name="T14" fmla="*/ 1 w 179"/>
                <a:gd name="T15" fmla="*/ 0 h 21"/>
                <a:gd name="T16" fmla="*/ 1 w 179"/>
                <a:gd name="T17" fmla="*/ 0 h 21"/>
                <a:gd name="T18" fmla="*/ 1 w 179"/>
                <a:gd name="T19" fmla="*/ 0 h 21"/>
                <a:gd name="T20" fmla="*/ 1 w 179"/>
                <a:gd name="T21" fmla="*/ 0 h 21"/>
                <a:gd name="T22" fmla="*/ 1 w 179"/>
                <a:gd name="T23" fmla="*/ 0 h 21"/>
                <a:gd name="T24" fmla="*/ 1 w 179"/>
                <a:gd name="T25" fmla="*/ 0 h 21"/>
                <a:gd name="T26" fmla="*/ 1 w 179"/>
                <a:gd name="T27" fmla="*/ 0 h 21"/>
                <a:gd name="T28" fmla="*/ 1 w 179"/>
                <a:gd name="T29" fmla="*/ 0 h 21"/>
                <a:gd name="T30" fmla="*/ 1 w 179"/>
                <a:gd name="T31" fmla="*/ 0 h 21"/>
                <a:gd name="T32" fmla="*/ 1 w 179"/>
                <a:gd name="T33" fmla="*/ 0 h 21"/>
                <a:gd name="T34" fmla="*/ 1 w 179"/>
                <a:gd name="T35" fmla="*/ 0 h 21"/>
                <a:gd name="T36" fmla="*/ 1 w 179"/>
                <a:gd name="T37" fmla="*/ 0 h 21"/>
                <a:gd name="T38" fmla="*/ 1 w 179"/>
                <a:gd name="T39" fmla="*/ 0 h 21"/>
                <a:gd name="T40" fmla="*/ 1 w 179"/>
                <a:gd name="T41" fmla="*/ 0 h 21"/>
                <a:gd name="T42" fmla="*/ 1 w 179"/>
                <a:gd name="T43" fmla="*/ 0 h 21"/>
                <a:gd name="T44" fmla="*/ 1 w 179"/>
                <a:gd name="T45" fmla="*/ 0 h 21"/>
                <a:gd name="T46" fmla="*/ 1 w 179"/>
                <a:gd name="T47" fmla="*/ 0 h 21"/>
                <a:gd name="T48" fmla="*/ 1 w 179"/>
                <a:gd name="T49" fmla="*/ 0 h 21"/>
                <a:gd name="T50" fmla="*/ 1 w 179"/>
                <a:gd name="T51" fmla="*/ 0 h 21"/>
                <a:gd name="T52" fmla="*/ 1 w 179"/>
                <a:gd name="T53" fmla="*/ 0 h 21"/>
                <a:gd name="T54" fmla="*/ 1 w 179"/>
                <a:gd name="T55" fmla="*/ 0 h 21"/>
                <a:gd name="T56" fmla="*/ 1 w 179"/>
                <a:gd name="T57" fmla="*/ 0 h 21"/>
                <a:gd name="T58" fmla="*/ 1 w 179"/>
                <a:gd name="T59" fmla="*/ 0 h 21"/>
                <a:gd name="T60" fmla="*/ 1 w 179"/>
                <a:gd name="T61" fmla="*/ 0 h 21"/>
                <a:gd name="T62" fmla="*/ 1 w 179"/>
                <a:gd name="T63" fmla="*/ 0 h 21"/>
                <a:gd name="T64" fmla="*/ 1 w 179"/>
                <a:gd name="T65" fmla="*/ 0 h 21"/>
                <a:gd name="T66" fmla="*/ 1 w 179"/>
                <a:gd name="T67" fmla="*/ 0 h 21"/>
                <a:gd name="T68" fmla="*/ 1 w 179"/>
                <a:gd name="T69" fmla="*/ 0 h 21"/>
                <a:gd name="T70" fmla="*/ 1 w 179"/>
                <a:gd name="T71" fmla="*/ 0 h 21"/>
                <a:gd name="T72" fmla="*/ 1 w 179"/>
                <a:gd name="T73" fmla="*/ 0 h 21"/>
                <a:gd name="T74" fmla="*/ 1 w 179"/>
                <a:gd name="T75" fmla="*/ 0 h 21"/>
                <a:gd name="T76" fmla="*/ 1 w 179"/>
                <a:gd name="T77" fmla="*/ 0 h 21"/>
                <a:gd name="T78" fmla="*/ 1 w 179"/>
                <a:gd name="T79" fmla="*/ 0 h 21"/>
                <a:gd name="T80" fmla="*/ 1 w 179"/>
                <a:gd name="T81" fmla="*/ 0 h 21"/>
                <a:gd name="T82" fmla="*/ 1 w 179"/>
                <a:gd name="T83" fmla="*/ 0 h 21"/>
                <a:gd name="T84" fmla="*/ 1 w 179"/>
                <a:gd name="T85" fmla="*/ 0 h 21"/>
                <a:gd name="T86" fmla="*/ 1 w 179"/>
                <a:gd name="T87" fmla="*/ 0 h 21"/>
                <a:gd name="T88" fmla="*/ 1 w 179"/>
                <a:gd name="T89" fmla="*/ 0 h 21"/>
                <a:gd name="T90" fmla="*/ 1 w 179"/>
                <a:gd name="T91" fmla="*/ 0 h 21"/>
                <a:gd name="T92" fmla="*/ 1 w 179"/>
                <a:gd name="T93" fmla="*/ 0 h 21"/>
                <a:gd name="T94" fmla="*/ 1 w 179"/>
                <a:gd name="T95" fmla="*/ 0 h 21"/>
                <a:gd name="T96" fmla="*/ 1 w 179"/>
                <a:gd name="T97" fmla="*/ 0 h 21"/>
                <a:gd name="T98" fmla="*/ 1 w 179"/>
                <a:gd name="T99" fmla="*/ 0 h 21"/>
                <a:gd name="T100" fmla="*/ 1 w 179"/>
                <a:gd name="T101" fmla="*/ 0 h 21"/>
                <a:gd name="T102" fmla="*/ 1 w 179"/>
                <a:gd name="T103" fmla="*/ 0 h 21"/>
                <a:gd name="T104" fmla="*/ 1 w 179"/>
                <a:gd name="T105" fmla="*/ 0 h 21"/>
                <a:gd name="T106" fmla="*/ 0 w 179"/>
                <a:gd name="T107" fmla="*/ 0 h 21"/>
                <a:gd name="T108" fmla="*/ 0 w 179"/>
                <a:gd name="T109" fmla="*/ 0 h 21"/>
                <a:gd name="T110" fmla="*/ 0 w 179"/>
                <a:gd name="T111" fmla="*/ 0 h 21"/>
                <a:gd name="T112" fmla="*/ 1 w 179"/>
                <a:gd name="T113" fmla="*/ 0 h 2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9"/>
                <a:gd name="T172" fmla="*/ 0 h 21"/>
                <a:gd name="T173" fmla="*/ 179 w 179"/>
                <a:gd name="T174" fmla="*/ 21 h 2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9" h="21">
                  <a:moveTo>
                    <a:pt x="2" y="0"/>
                  </a:moveTo>
                  <a:lnTo>
                    <a:pt x="6" y="1"/>
                  </a:lnTo>
                  <a:lnTo>
                    <a:pt x="10" y="1"/>
                  </a:lnTo>
                  <a:lnTo>
                    <a:pt x="17" y="2"/>
                  </a:lnTo>
                  <a:lnTo>
                    <a:pt x="25" y="3"/>
                  </a:lnTo>
                  <a:lnTo>
                    <a:pt x="33" y="4"/>
                  </a:lnTo>
                  <a:lnTo>
                    <a:pt x="41" y="4"/>
                  </a:lnTo>
                  <a:lnTo>
                    <a:pt x="48" y="6"/>
                  </a:lnTo>
                  <a:lnTo>
                    <a:pt x="54" y="7"/>
                  </a:lnTo>
                  <a:lnTo>
                    <a:pt x="71" y="10"/>
                  </a:lnTo>
                  <a:lnTo>
                    <a:pt x="86" y="14"/>
                  </a:lnTo>
                  <a:lnTo>
                    <a:pt x="100" y="15"/>
                  </a:lnTo>
                  <a:lnTo>
                    <a:pt x="113" y="16"/>
                  </a:lnTo>
                  <a:lnTo>
                    <a:pt x="124" y="16"/>
                  </a:lnTo>
                  <a:lnTo>
                    <a:pt x="136" y="16"/>
                  </a:lnTo>
                  <a:lnTo>
                    <a:pt x="147" y="15"/>
                  </a:lnTo>
                  <a:lnTo>
                    <a:pt x="159" y="14"/>
                  </a:lnTo>
                  <a:lnTo>
                    <a:pt x="163" y="14"/>
                  </a:lnTo>
                  <a:lnTo>
                    <a:pt x="169" y="12"/>
                  </a:lnTo>
                  <a:lnTo>
                    <a:pt x="173" y="11"/>
                  </a:lnTo>
                  <a:lnTo>
                    <a:pt x="176" y="10"/>
                  </a:lnTo>
                  <a:lnTo>
                    <a:pt x="178" y="10"/>
                  </a:lnTo>
                  <a:lnTo>
                    <a:pt x="179" y="11"/>
                  </a:lnTo>
                  <a:lnTo>
                    <a:pt x="179" y="14"/>
                  </a:lnTo>
                  <a:lnTo>
                    <a:pt x="178" y="15"/>
                  </a:lnTo>
                  <a:lnTo>
                    <a:pt x="175" y="16"/>
                  </a:lnTo>
                  <a:lnTo>
                    <a:pt x="168" y="17"/>
                  </a:lnTo>
                  <a:lnTo>
                    <a:pt x="158" y="18"/>
                  </a:lnTo>
                  <a:lnTo>
                    <a:pt x="147" y="19"/>
                  </a:lnTo>
                  <a:lnTo>
                    <a:pt x="135" y="21"/>
                  </a:lnTo>
                  <a:lnTo>
                    <a:pt x="122" y="21"/>
                  </a:lnTo>
                  <a:lnTo>
                    <a:pt x="110" y="21"/>
                  </a:lnTo>
                  <a:lnTo>
                    <a:pt x="101" y="19"/>
                  </a:lnTo>
                  <a:lnTo>
                    <a:pt x="93" y="18"/>
                  </a:lnTo>
                  <a:lnTo>
                    <a:pt x="85" y="16"/>
                  </a:lnTo>
                  <a:lnTo>
                    <a:pt x="78" y="15"/>
                  </a:lnTo>
                  <a:lnTo>
                    <a:pt x="70" y="14"/>
                  </a:lnTo>
                  <a:lnTo>
                    <a:pt x="64" y="11"/>
                  </a:lnTo>
                  <a:lnTo>
                    <a:pt x="58" y="10"/>
                  </a:lnTo>
                  <a:lnTo>
                    <a:pt x="55" y="10"/>
                  </a:lnTo>
                  <a:lnTo>
                    <a:pt x="53" y="9"/>
                  </a:lnTo>
                  <a:lnTo>
                    <a:pt x="53" y="11"/>
                  </a:lnTo>
                  <a:lnTo>
                    <a:pt x="53" y="14"/>
                  </a:lnTo>
                  <a:lnTo>
                    <a:pt x="53" y="15"/>
                  </a:lnTo>
                  <a:lnTo>
                    <a:pt x="52" y="16"/>
                  </a:lnTo>
                  <a:lnTo>
                    <a:pt x="49" y="16"/>
                  </a:lnTo>
                  <a:lnTo>
                    <a:pt x="45" y="16"/>
                  </a:lnTo>
                  <a:lnTo>
                    <a:pt x="39" y="16"/>
                  </a:lnTo>
                  <a:lnTo>
                    <a:pt x="31" y="16"/>
                  </a:lnTo>
                  <a:lnTo>
                    <a:pt x="23" y="16"/>
                  </a:lnTo>
                  <a:lnTo>
                    <a:pt x="15" y="15"/>
                  </a:lnTo>
                  <a:lnTo>
                    <a:pt x="7" y="14"/>
                  </a:lnTo>
                  <a:lnTo>
                    <a:pt x="1" y="11"/>
                  </a:lnTo>
                  <a:lnTo>
                    <a:pt x="0" y="8"/>
                  </a:lnTo>
                  <a:lnTo>
                    <a:pt x="0" y="3"/>
                  </a:lnTo>
                  <a:lnTo>
                    <a:pt x="0" y="1"/>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59" name="Freeform 193"/>
            <p:cNvSpPr>
              <a:spLocks/>
            </p:cNvSpPr>
            <p:nvPr/>
          </p:nvSpPr>
          <p:spPr bwMode="auto">
            <a:xfrm flipH="1">
              <a:off x="2081" y="2590"/>
              <a:ext cx="220" cy="247"/>
            </a:xfrm>
            <a:custGeom>
              <a:avLst/>
              <a:gdLst>
                <a:gd name="T0" fmla="*/ 1 w 440"/>
                <a:gd name="T1" fmla="*/ 1 h 493"/>
                <a:gd name="T2" fmla="*/ 1 w 440"/>
                <a:gd name="T3" fmla="*/ 1 h 493"/>
                <a:gd name="T4" fmla="*/ 1 w 440"/>
                <a:gd name="T5" fmla="*/ 1 h 493"/>
                <a:gd name="T6" fmla="*/ 1 w 440"/>
                <a:gd name="T7" fmla="*/ 1 h 493"/>
                <a:gd name="T8" fmla="*/ 1 w 440"/>
                <a:gd name="T9" fmla="*/ 1 h 493"/>
                <a:gd name="T10" fmla="*/ 1 w 440"/>
                <a:gd name="T11" fmla="*/ 1 h 493"/>
                <a:gd name="T12" fmla="*/ 1 w 440"/>
                <a:gd name="T13" fmla="*/ 1 h 493"/>
                <a:gd name="T14" fmla="*/ 1 w 440"/>
                <a:gd name="T15" fmla="*/ 1 h 493"/>
                <a:gd name="T16" fmla="*/ 1 w 440"/>
                <a:gd name="T17" fmla="*/ 1 h 493"/>
                <a:gd name="T18" fmla="*/ 1 w 440"/>
                <a:gd name="T19" fmla="*/ 1 h 493"/>
                <a:gd name="T20" fmla="*/ 1 w 440"/>
                <a:gd name="T21" fmla="*/ 1 h 493"/>
                <a:gd name="T22" fmla="*/ 1 w 440"/>
                <a:gd name="T23" fmla="*/ 1 h 493"/>
                <a:gd name="T24" fmla="*/ 1 w 440"/>
                <a:gd name="T25" fmla="*/ 1 h 493"/>
                <a:gd name="T26" fmla="*/ 1 w 440"/>
                <a:gd name="T27" fmla="*/ 1 h 493"/>
                <a:gd name="T28" fmla="*/ 1 w 440"/>
                <a:gd name="T29" fmla="*/ 1 h 493"/>
                <a:gd name="T30" fmla="*/ 1 w 440"/>
                <a:gd name="T31" fmla="*/ 1 h 493"/>
                <a:gd name="T32" fmla="*/ 1 w 440"/>
                <a:gd name="T33" fmla="*/ 1 h 493"/>
                <a:gd name="T34" fmla="*/ 1 w 440"/>
                <a:gd name="T35" fmla="*/ 1 h 493"/>
                <a:gd name="T36" fmla="*/ 1 w 440"/>
                <a:gd name="T37" fmla="*/ 1 h 493"/>
                <a:gd name="T38" fmla="*/ 1 w 440"/>
                <a:gd name="T39" fmla="*/ 1 h 493"/>
                <a:gd name="T40" fmla="*/ 1 w 440"/>
                <a:gd name="T41" fmla="*/ 1 h 493"/>
                <a:gd name="T42" fmla="*/ 1 w 440"/>
                <a:gd name="T43" fmla="*/ 1 h 493"/>
                <a:gd name="T44" fmla="*/ 1 w 440"/>
                <a:gd name="T45" fmla="*/ 1 h 493"/>
                <a:gd name="T46" fmla="*/ 1 w 440"/>
                <a:gd name="T47" fmla="*/ 1 h 493"/>
                <a:gd name="T48" fmla="*/ 1 w 440"/>
                <a:gd name="T49" fmla="*/ 1 h 493"/>
                <a:gd name="T50" fmla="*/ 1 w 440"/>
                <a:gd name="T51" fmla="*/ 1 h 493"/>
                <a:gd name="T52" fmla="*/ 1 w 440"/>
                <a:gd name="T53" fmla="*/ 1 h 493"/>
                <a:gd name="T54" fmla="*/ 1 w 440"/>
                <a:gd name="T55" fmla="*/ 1 h 493"/>
                <a:gd name="T56" fmla="*/ 1 w 440"/>
                <a:gd name="T57" fmla="*/ 0 h 493"/>
                <a:gd name="T58" fmla="*/ 1 w 440"/>
                <a:gd name="T59" fmla="*/ 1 h 493"/>
                <a:gd name="T60" fmla="*/ 1 w 440"/>
                <a:gd name="T61" fmla="*/ 1 h 493"/>
                <a:gd name="T62" fmla="*/ 1 w 440"/>
                <a:gd name="T63" fmla="*/ 1 h 493"/>
                <a:gd name="T64" fmla="*/ 1 w 440"/>
                <a:gd name="T65" fmla="*/ 1 h 493"/>
                <a:gd name="T66" fmla="*/ 1 w 440"/>
                <a:gd name="T67" fmla="*/ 1 h 493"/>
                <a:gd name="T68" fmla="*/ 1 w 440"/>
                <a:gd name="T69" fmla="*/ 1 h 493"/>
                <a:gd name="T70" fmla="*/ 1 w 440"/>
                <a:gd name="T71" fmla="*/ 1 h 493"/>
                <a:gd name="T72" fmla="*/ 1 w 440"/>
                <a:gd name="T73" fmla="*/ 1 h 493"/>
                <a:gd name="T74" fmla="*/ 1 w 440"/>
                <a:gd name="T75" fmla="*/ 1 h 493"/>
                <a:gd name="T76" fmla="*/ 1 w 440"/>
                <a:gd name="T77" fmla="*/ 1 h 493"/>
                <a:gd name="T78" fmla="*/ 1 w 440"/>
                <a:gd name="T79" fmla="*/ 1 h 493"/>
                <a:gd name="T80" fmla="*/ 1 w 440"/>
                <a:gd name="T81" fmla="*/ 1 h 493"/>
                <a:gd name="T82" fmla="*/ 1 w 440"/>
                <a:gd name="T83" fmla="*/ 1 h 493"/>
                <a:gd name="T84" fmla="*/ 1 w 440"/>
                <a:gd name="T85" fmla="*/ 1 h 493"/>
                <a:gd name="T86" fmla="*/ 1 w 440"/>
                <a:gd name="T87" fmla="*/ 1 h 493"/>
                <a:gd name="T88" fmla="*/ 1 w 440"/>
                <a:gd name="T89" fmla="*/ 1 h 493"/>
                <a:gd name="T90" fmla="*/ 1 w 440"/>
                <a:gd name="T91" fmla="*/ 1 h 493"/>
                <a:gd name="T92" fmla="*/ 1 w 440"/>
                <a:gd name="T93" fmla="*/ 1 h 493"/>
                <a:gd name="T94" fmla="*/ 1 w 440"/>
                <a:gd name="T95" fmla="*/ 1 h 493"/>
                <a:gd name="T96" fmla="*/ 1 w 440"/>
                <a:gd name="T97" fmla="*/ 1 h 493"/>
                <a:gd name="T98" fmla="*/ 1 w 440"/>
                <a:gd name="T99" fmla="*/ 1 h 493"/>
                <a:gd name="T100" fmla="*/ 1 w 440"/>
                <a:gd name="T101" fmla="*/ 1 h 493"/>
                <a:gd name="T102" fmla="*/ 1 w 440"/>
                <a:gd name="T103" fmla="*/ 1 h 49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40"/>
                <a:gd name="T157" fmla="*/ 0 h 493"/>
                <a:gd name="T158" fmla="*/ 440 w 440"/>
                <a:gd name="T159" fmla="*/ 493 h 49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40" h="493">
                  <a:moveTo>
                    <a:pt x="255" y="483"/>
                  </a:moveTo>
                  <a:lnTo>
                    <a:pt x="262" y="485"/>
                  </a:lnTo>
                  <a:lnTo>
                    <a:pt x="272" y="489"/>
                  </a:lnTo>
                  <a:lnTo>
                    <a:pt x="286" y="491"/>
                  </a:lnTo>
                  <a:lnTo>
                    <a:pt x="303" y="492"/>
                  </a:lnTo>
                  <a:lnTo>
                    <a:pt x="320" y="493"/>
                  </a:lnTo>
                  <a:lnTo>
                    <a:pt x="339" y="492"/>
                  </a:lnTo>
                  <a:lnTo>
                    <a:pt x="357" y="489"/>
                  </a:lnTo>
                  <a:lnTo>
                    <a:pt x="373" y="482"/>
                  </a:lnTo>
                  <a:lnTo>
                    <a:pt x="370" y="457"/>
                  </a:lnTo>
                  <a:lnTo>
                    <a:pt x="368" y="423"/>
                  </a:lnTo>
                  <a:lnTo>
                    <a:pt x="368" y="392"/>
                  </a:lnTo>
                  <a:lnTo>
                    <a:pt x="369" y="370"/>
                  </a:lnTo>
                  <a:lnTo>
                    <a:pt x="371" y="358"/>
                  </a:lnTo>
                  <a:lnTo>
                    <a:pt x="377" y="336"/>
                  </a:lnTo>
                  <a:lnTo>
                    <a:pt x="383" y="307"/>
                  </a:lnTo>
                  <a:lnTo>
                    <a:pt x="390" y="276"/>
                  </a:lnTo>
                  <a:lnTo>
                    <a:pt x="395" y="245"/>
                  </a:lnTo>
                  <a:lnTo>
                    <a:pt x="402" y="217"/>
                  </a:lnTo>
                  <a:lnTo>
                    <a:pt x="407" y="195"/>
                  </a:lnTo>
                  <a:lnTo>
                    <a:pt x="410" y="185"/>
                  </a:lnTo>
                  <a:lnTo>
                    <a:pt x="414" y="178"/>
                  </a:lnTo>
                  <a:lnTo>
                    <a:pt x="418" y="169"/>
                  </a:lnTo>
                  <a:lnTo>
                    <a:pt x="424" y="157"/>
                  </a:lnTo>
                  <a:lnTo>
                    <a:pt x="430" y="143"/>
                  </a:lnTo>
                  <a:lnTo>
                    <a:pt x="436" y="130"/>
                  </a:lnTo>
                  <a:lnTo>
                    <a:pt x="439" y="117"/>
                  </a:lnTo>
                  <a:lnTo>
                    <a:pt x="440" y="105"/>
                  </a:lnTo>
                  <a:lnTo>
                    <a:pt x="439" y="97"/>
                  </a:lnTo>
                  <a:lnTo>
                    <a:pt x="434" y="91"/>
                  </a:lnTo>
                  <a:lnTo>
                    <a:pt x="428" y="85"/>
                  </a:lnTo>
                  <a:lnTo>
                    <a:pt x="421" y="79"/>
                  </a:lnTo>
                  <a:lnTo>
                    <a:pt x="413" y="74"/>
                  </a:lnTo>
                  <a:lnTo>
                    <a:pt x="403" y="71"/>
                  </a:lnTo>
                  <a:lnTo>
                    <a:pt x="394" y="67"/>
                  </a:lnTo>
                  <a:lnTo>
                    <a:pt x="385" y="64"/>
                  </a:lnTo>
                  <a:lnTo>
                    <a:pt x="376" y="62"/>
                  </a:lnTo>
                  <a:lnTo>
                    <a:pt x="370" y="61"/>
                  </a:lnTo>
                  <a:lnTo>
                    <a:pt x="361" y="58"/>
                  </a:lnTo>
                  <a:lnTo>
                    <a:pt x="350" y="55"/>
                  </a:lnTo>
                  <a:lnTo>
                    <a:pt x="338" y="53"/>
                  </a:lnTo>
                  <a:lnTo>
                    <a:pt x="324" y="48"/>
                  </a:lnTo>
                  <a:lnTo>
                    <a:pt x="308" y="44"/>
                  </a:lnTo>
                  <a:lnTo>
                    <a:pt x="292" y="40"/>
                  </a:lnTo>
                  <a:lnTo>
                    <a:pt x="275" y="35"/>
                  </a:lnTo>
                  <a:lnTo>
                    <a:pt x="259" y="32"/>
                  </a:lnTo>
                  <a:lnTo>
                    <a:pt x="244" y="27"/>
                  </a:lnTo>
                  <a:lnTo>
                    <a:pt x="229" y="24"/>
                  </a:lnTo>
                  <a:lnTo>
                    <a:pt x="216" y="19"/>
                  </a:lnTo>
                  <a:lnTo>
                    <a:pt x="204" y="17"/>
                  </a:lnTo>
                  <a:lnTo>
                    <a:pt x="194" y="13"/>
                  </a:lnTo>
                  <a:lnTo>
                    <a:pt x="187" y="11"/>
                  </a:lnTo>
                  <a:lnTo>
                    <a:pt x="182" y="10"/>
                  </a:lnTo>
                  <a:lnTo>
                    <a:pt x="174" y="8"/>
                  </a:lnTo>
                  <a:lnTo>
                    <a:pt x="164" y="5"/>
                  </a:lnTo>
                  <a:lnTo>
                    <a:pt x="152" y="3"/>
                  </a:lnTo>
                  <a:lnTo>
                    <a:pt x="140" y="1"/>
                  </a:lnTo>
                  <a:lnTo>
                    <a:pt x="126" y="0"/>
                  </a:lnTo>
                  <a:lnTo>
                    <a:pt x="112" y="0"/>
                  </a:lnTo>
                  <a:lnTo>
                    <a:pt x="98" y="1"/>
                  </a:lnTo>
                  <a:lnTo>
                    <a:pt x="87" y="2"/>
                  </a:lnTo>
                  <a:lnTo>
                    <a:pt x="47" y="15"/>
                  </a:lnTo>
                  <a:lnTo>
                    <a:pt x="21" y="34"/>
                  </a:lnTo>
                  <a:lnTo>
                    <a:pt x="5" y="57"/>
                  </a:lnTo>
                  <a:lnTo>
                    <a:pt x="0" y="84"/>
                  </a:lnTo>
                  <a:lnTo>
                    <a:pt x="5" y="109"/>
                  </a:lnTo>
                  <a:lnTo>
                    <a:pt x="21" y="132"/>
                  </a:lnTo>
                  <a:lnTo>
                    <a:pt x="46" y="150"/>
                  </a:lnTo>
                  <a:lnTo>
                    <a:pt x="81" y="161"/>
                  </a:lnTo>
                  <a:lnTo>
                    <a:pt x="85" y="161"/>
                  </a:lnTo>
                  <a:lnTo>
                    <a:pt x="93" y="162"/>
                  </a:lnTo>
                  <a:lnTo>
                    <a:pt x="105" y="163"/>
                  </a:lnTo>
                  <a:lnTo>
                    <a:pt x="118" y="164"/>
                  </a:lnTo>
                  <a:lnTo>
                    <a:pt x="134" y="165"/>
                  </a:lnTo>
                  <a:lnTo>
                    <a:pt x="150" y="166"/>
                  </a:lnTo>
                  <a:lnTo>
                    <a:pt x="168" y="168"/>
                  </a:lnTo>
                  <a:lnTo>
                    <a:pt x="187" y="169"/>
                  </a:lnTo>
                  <a:lnTo>
                    <a:pt x="204" y="170"/>
                  </a:lnTo>
                  <a:lnTo>
                    <a:pt x="222" y="171"/>
                  </a:lnTo>
                  <a:lnTo>
                    <a:pt x="239" y="171"/>
                  </a:lnTo>
                  <a:lnTo>
                    <a:pt x="254" y="172"/>
                  </a:lnTo>
                  <a:lnTo>
                    <a:pt x="267" y="172"/>
                  </a:lnTo>
                  <a:lnTo>
                    <a:pt x="278" y="171"/>
                  </a:lnTo>
                  <a:lnTo>
                    <a:pt x="285" y="171"/>
                  </a:lnTo>
                  <a:lnTo>
                    <a:pt x="289" y="170"/>
                  </a:lnTo>
                  <a:lnTo>
                    <a:pt x="295" y="169"/>
                  </a:lnTo>
                  <a:lnTo>
                    <a:pt x="297" y="173"/>
                  </a:lnTo>
                  <a:lnTo>
                    <a:pt x="295" y="179"/>
                  </a:lnTo>
                  <a:lnTo>
                    <a:pt x="292" y="183"/>
                  </a:lnTo>
                  <a:lnTo>
                    <a:pt x="287" y="185"/>
                  </a:lnTo>
                  <a:lnTo>
                    <a:pt x="282" y="190"/>
                  </a:lnTo>
                  <a:lnTo>
                    <a:pt x="280" y="194"/>
                  </a:lnTo>
                  <a:lnTo>
                    <a:pt x="280" y="199"/>
                  </a:lnTo>
                  <a:lnTo>
                    <a:pt x="281" y="203"/>
                  </a:lnTo>
                  <a:lnTo>
                    <a:pt x="279" y="208"/>
                  </a:lnTo>
                  <a:lnTo>
                    <a:pt x="277" y="213"/>
                  </a:lnTo>
                  <a:lnTo>
                    <a:pt x="277" y="217"/>
                  </a:lnTo>
                  <a:lnTo>
                    <a:pt x="275" y="230"/>
                  </a:lnTo>
                  <a:lnTo>
                    <a:pt x="270" y="255"/>
                  </a:lnTo>
                  <a:lnTo>
                    <a:pt x="265" y="287"/>
                  </a:lnTo>
                  <a:lnTo>
                    <a:pt x="265" y="321"/>
                  </a:lnTo>
                  <a:lnTo>
                    <a:pt x="265" y="360"/>
                  </a:lnTo>
                  <a:lnTo>
                    <a:pt x="262" y="404"/>
                  </a:lnTo>
                  <a:lnTo>
                    <a:pt x="257" y="447"/>
                  </a:lnTo>
                  <a:lnTo>
                    <a:pt x="255" y="483"/>
                  </a:lnTo>
                  <a:close/>
                </a:path>
              </a:pathLst>
            </a:custGeom>
            <a:solidFill>
              <a:srgbClr val="00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60" name="Freeform 194"/>
            <p:cNvSpPr>
              <a:spLocks/>
            </p:cNvSpPr>
            <p:nvPr/>
          </p:nvSpPr>
          <p:spPr bwMode="auto">
            <a:xfrm flipH="1">
              <a:off x="2090" y="2597"/>
              <a:ext cx="206" cy="259"/>
            </a:xfrm>
            <a:custGeom>
              <a:avLst/>
              <a:gdLst>
                <a:gd name="T0" fmla="*/ 0 w 414"/>
                <a:gd name="T1" fmla="*/ 1 h 518"/>
                <a:gd name="T2" fmla="*/ 0 w 414"/>
                <a:gd name="T3" fmla="*/ 1 h 518"/>
                <a:gd name="T4" fmla="*/ 0 w 414"/>
                <a:gd name="T5" fmla="*/ 1 h 518"/>
                <a:gd name="T6" fmla="*/ 0 w 414"/>
                <a:gd name="T7" fmla="*/ 1 h 518"/>
                <a:gd name="T8" fmla="*/ 0 w 414"/>
                <a:gd name="T9" fmla="*/ 0 h 518"/>
                <a:gd name="T10" fmla="*/ 0 w 414"/>
                <a:gd name="T11" fmla="*/ 1 h 518"/>
                <a:gd name="T12" fmla="*/ 0 w 414"/>
                <a:gd name="T13" fmla="*/ 1 h 518"/>
                <a:gd name="T14" fmla="*/ 0 w 414"/>
                <a:gd name="T15" fmla="*/ 1 h 518"/>
                <a:gd name="T16" fmla="*/ 0 w 414"/>
                <a:gd name="T17" fmla="*/ 1 h 518"/>
                <a:gd name="T18" fmla="*/ 0 w 414"/>
                <a:gd name="T19" fmla="*/ 1 h 518"/>
                <a:gd name="T20" fmla="*/ 0 w 414"/>
                <a:gd name="T21" fmla="*/ 1 h 518"/>
                <a:gd name="T22" fmla="*/ 0 w 414"/>
                <a:gd name="T23" fmla="*/ 1 h 518"/>
                <a:gd name="T24" fmla="*/ 0 w 414"/>
                <a:gd name="T25" fmla="*/ 1 h 518"/>
                <a:gd name="T26" fmla="*/ 0 w 414"/>
                <a:gd name="T27" fmla="*/ 1 h 518"/>
                <a:gd name="T28" fmla="*/ 0 w 414"/>
                <a:gd name="T29" fmla="*/ 1 h 518"/>
                <a:gd name="T30" fmla="*/ 0 w 414"/>
                <a:gd name="T31" fmla="*/ 1 h 518"/>
                <a:gd name="T32" fmla="*/ 0 w 414"/>
                <a:gd name="T33" fmla="*/ 1 h 518"/>
                <a:gd name="T34" fmla="*/ 0 w 414"/>
                <a:gd name="T35" fmla="*/ 1 h 518"/>
                <a:gd name="T36" fmla="*/ 0 w 414"/>
                <a:gd name="T37" fmla="*/ 1 h 518"/>
                <a:gd name="T38" fmla="*/ 0 w 414"/>
                <a:gd name="T39" fmla="*/ 1 h 518"/>
                <a:gd name="T40" fmla="*/ 0 w 414"/>
                <a:gd name="T41" fmla="*/ 1 h 518"/>
                <a:gd name="T42" fmla="*/ 0 w 414"/>
                <a:gd name="T43" fmla="*/ 1 h 518"/>
                <a:gd name="T44" fmla="*/ 0 w 414"/>
                <a:gd name="T45" fmla="*/ 1 h 518"/>
                <a:gd name="T46" fmla="*/ 0 w 414"/>
                <a:gd name="T47" fmla="*/ 1 h 518"/>
                <a:gd name="T48" fmla="*/ 0 w 414"/>
                <a:gd name="T49" fmla="*/ 1 h 518"/>
                <a:gd name="T50" fmla="*/ 0 w 414"/>
                <a:gd name="T51" fmla="*/ 1 h 518"/>
                <a:gd name="T52" fmla="*/ 0 w 414"/>
                <a:gd name="T53" fmla="*/ 1 h 518"/>
                <a:gd name="T54" fmla="*/ 0 w 414"/>
                <a:gd name="T55" fmla="*/ 1 h 518"/>
                <a:gd name="T56" fmla="*/ 0 w 414"/>
                <a:gd name="T57" fmla="*/ 1 h 518"/>
                <a:gd name="T58" fmla="*/ 0 w 414"/>
                <a:gd name="T59" fmla="*/ 1 h 518"/>
                <a:gd name="T60" fmla="*/ 0 w 414"/>
                <a:gd name="T61" fmla="*/ 1 h 518"/>
                <a:gd name="T62" fmla="*/ 0 w 414"/>
                <a:gd name="T63" fmla="*/ 1 h 518"/>
                <a:gd name="T64" fmla="*/ 0 w 414"/>
                <a:gd name="T65" fmla="*/ 1 h 518"/>
                <a:gd name="T66" fmla="*/ 0 w 414"/>
                <a:gd name="T67" fmla="*/ 1 h 518"/>
                <a:gd name="T68" fmla="*/ 0 w 414"/>
                <a:gd name="T69" fmla="*/ 1 h 518"/>
                <a:gd name="T70" fmla="*/ 0 w 414"/>
                <a:gd name="T71" fmla="*/ 1 h 518"/>
                <a:gd name="T72" fmla="*/ 0 w 414"/>
                <a:gd name="T73" fmla="*/ 1 h 518"/>
                <a:gd name="T74" fmla="*/ 0 w 414"/>
                <a:gd name="T75" fmla="*/ 1 h 518"/>
                <a:gd name="T76" fmla="*/ 0 w 414"/>
                <a:gd name="T77" fmla="*/ 1 h 518"/>
                <a:gd name="T78" fmla="*/ 0 w 414"/>
                <a:gd name="T79" fmla="*/ 1 h 518"/>
                <a:gd name="T80" fmla="*/ 0 w 414"/>
                <a:gd name="T81" fmla="*/ 1 h 518"/>
                <a:gd name="T82" fmla="*/ 0 w 414"/>
                <a:gd name="T83" fmla="*/ 1 h 518"/>
                <a:gd name="T84" fmla="*/ 0 w 414"/>
                <a:gd name="T85" fmla="*/ 1 h 518"/>
                <a:gd name="T86" fmla="*/ 0 w 414"/>
                <a:gd name="T87" fmla="*/ 1 h 518"/>
                <a:gd name="T88" fmla="*/ 0 w 414"/>
                <a:gd name="T89" fmla="*/ 1 h 518"/>
                <a:gd name="T90" fmla="*/ 0 w 414"/>
                <a:gd name="T91" fmla="*/ 1 h 518"/>
                <a:gd name="T92" fmla="*/ 0 w 414"/>
                <a:gd name="T93" fmla="*/ 1 h 518"/>
                <a:gd name="T94" fmla="*/ 0 w 414"/>
                <a:gd name="T95" fmla="*/ 1 h 518"/>
                <a:gd name="T96" fmla="*/ 0 w 414"/>
                <a:gd name="T97" fmla="*/ 1 h 518"/>
                <a:gd name="T98" fmla="*/ 0 w 414"/>
                <a:gd name="T99" fmla="*/ 1 h 518"/>
                <a:gd name="T100" fmla="*/ 0 w 414"/>
                <a:gd name="T101" fmla="*/ 1 h 518"/>
                <a:gd name="T102" fmla="*/ 0 w 414"/>
                <a:gd name="T103" fmla="*/ 1 h 51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14"/>
                <a:gd name="T157" fmla="*/ 0 h 518"/>
                <a:gd name="T158" fmla="*/ 414 w 414"/>
                <a:gd name="T159" fmla="*/ 518 h 51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14" h="518">
                  <a:moveTo>
                    <a:pt x="23" y="124"/>
                  </a:moveTo>
                  <a:lnTo>
                    <a:pt x="7" y="102"/>
                  </a:lnTo>
                  <a:lnTo>
                    <a:pt x="0" y="76"/>
                  </a:lnTo>
                  <a:lnTo>
                    <a:pt x="4" y="51"/>
                  </a:lnTo>
                  <a:lnTo>
                    <a:pt x="19" y="27"/>
                  </a:lnTo>
                  <a:lnTo>
                    <a:pt x="31" y="17"/>
                  </a:lnTo>
                  <a:lnTo>
                    <a:pt x="44" y="8"/>
                  </a:lnTo>
                  <a:lnTo>
                    <a:pt x="58" y="4"/>
                  </a:lnTo>
                  <a:lnTo>
                    <a:pt x="73" y="0"/>
                  </a:lnTo>
                  <a:lnTo>
                    <a:pt x="89" y="0"/>
                  </a:lnTo>
                  <a:lnTo>
                    <a:pt x="105" y="2"/>
                  </a:lnTo>
                  <a:lnTo>
                    <a:pt x="122" y="5"/>
                  </a:lnTo>
                  <a:lnTo>
                    <a:pt x="140" y="10"/>
                  </a:lnTo>
                  <a:lnTo>
                    <a:pt x="158" y="15"/>
                  </a:lnTo>
                  <a:lnTo>
                    <a:pt x="177" y="22"/>
                  </a:lnTo>
                  <a:lnTo>
                    <a:pt x="196" y="30"/>
                  </a:lnTo>
                  <a:lnTo>
                    <a:pt x="216" y="40"/>
                  </a:lnTo>
                  <a:lnTo>
                    <a:pt x="235" y="49"/>
                  </a:lnTo>
                  <a:lnTo>
                    <a:pt x="256" y="58"/>
                  </a:lnTo>
                  <a:lnTo>
                    <a:pt x="277" y="68"/>
                  </a:lnTo>
                  <a:lnTo>
                    <a:pt x="298" y="78"/>
                  </a:lnTo>
                  <a:lnTo>
                    <a:pt x="306" y="81"/>
                  </a:lnTo>
                  <a:lnTo>
                    <a:pt x="314" y="86"/>
                  </a:lnTo>
                  <a:lnTo>
                    <a:pt x="322" y="89"/>
                  </a:lnTo>
                  <a:lnTo>
                    <a:pt x="331" y="94"/>
                  </a:lnTo>
                  <a:lnTo>
                    <a:pt x="339" y="98"/>
                  </a:lnTo>
                  <a:lnTo>
                    <a:pt x="348" y="102"/>
                  </a:lnTo>
                  <a:lnTo>
                    <a:pt x="356" y="105"/>
                  </a:lnTo>
                  <a:lnTo>
                    <a:pt x="363" y="107"/>
                  </a:lnTo>
                  <a:lnTo>
                    <a:pt x="370" y="110"/>
                  </a:lnTo>
                  <a:lnTo>
                    <a:pt x="378" y="113"/>
                  </a:lnTo>
                  <a:lnTo>
                    <a:pt x="385" y="117"/>
                  </a:lnTo>
                  <a:lnTo>
                    <a:pt x="391" y="121"/>
                  </a:lnTo>
                  <a:lnTo>
                    <a:pt x="397" y="126"/>
                  </a:lnTo>
                  <a:lnTo>
                    <a:pt x="402" y="132"/>
                  </a:lnTo>
                  <a:lnTo>
                    <a:pt x="407" y="136"/>
                  </a:lnTo>
                  <a:lnTo>
                    <a:pt x="410" y="141"/>
                  </a:lnTo>
                  <a:lnTo>
                    <a:pt x="414" y="152"/>
                  </a:lnTo>
                  <a:lnTo>
                    <a:pt x="412" y="166"/>
                  </a:lnTo>
                  <a:lnTo>
                    <a:pt x="405" y="180"/>
                  </a:lnTo>
                  <a:lnTo>
                    <a:pt x="396" y="193"/>
                  </a:lnTo>
                  <a:lnTo>
                    <a:pt x="391" y="200"/>
                  </a:lnTo>
                  <a:lnTo>
                    <a:pt x="385" y="208"/>
                  </a:lnTo>
                  <a:lnTo>
                    <a:pt x="379" y="218"/>
                  </a:lnTo>
                  <a:lnTo>
                    <a:pt x="374" y="228"/>
                  </a:lnTo>
                  <a:lnTo>
                    <a:pt x="368" y="239"/>
                  </a:lnTo>
                  <a:lnTo>
                    <a:pt x="363" y="249"/>
                  </a:lnTo>
                  <a:lnTo>
                    <a:pt x="359" y="257"/>
                  </a:lnTo>
                  <a:lnTo>
                    <a:pt x="356" y="263"/>
                  </a:lnTo>
                  <a:lnTo>
                    <a:pt x="348" y="278"/>
                  </a:lnTo>
                  <a:lnTo>
                    <a:pt x="332" y="309"/>
                  </a:lnTo>
                  <a:lnTo>
                    <a:pt x="309" y="349"/>
                  </a:lnTo>
                  <a:lnTo>
                    <a:pt x="284" y="395"/>
                  </a:lnTo>
                  <a:lnTo>
                    <a:pt x="258" y="440"/>
                  </a:lnTo>
                  <a:lnTo>
                    <a:pt x="235" y="480"/>
                  </a:lnTo>
                  <a:lnTo>
                    <a:pt x="219" y="508"/>
                  </a:lnTo>
                  <a:lnTo>
                    <a:pt x="211" y="518"/>
                  </a:lnTo>
                  <a:lnTo>
                    <a:pt x="207" y="515"/>
                  </a:lnTo>
                  <a:lnTo>
                    <a:pt x="204" y="505"/>
                  </a:lnTo>
                  <a:lnTo>
                    <a:pt x="202" y="491"/>
                  </a:lnTo>
                  <a:lnTo>
                    <a:pt x="202" y="477"/>
                  </a:lnTo>
                  <a:lnTo>
                    <a:pt x="205" y="457"/>
                  </a:lnTo>
                  <a:lnTo>
                    <a:pt x="212" y="430"/>
                  </a:lnTo>
                  <a:lnTo>
                    <a:pt x="219" y="402"/>
                  </a:lnTo>
                  <a:lnTo>
                    <a:pt x="225" y="381"/>
                  </a:lnTo>
                  <a:lnTo>
                    <a:pt x="228" y="361"/>
                  </a:lnTo>
                  <a:lnTo>
                    <a:pt x="233" y="332"/>
                  </a:lnTo>
                  <a:lnTo>
                    <a:pt x="240" y="297"/>
                  </a:lnTo>
                  <a:lnTo>
                    <a:pt x="250" y="262"/>
                  </a:lnTo>
                  <a:lnTo>
                    <a:pt x="257" y="246"/>
                  </a:lnTo>
                  <a:lnTo>
                    <a:pt x="264" y="232"/>
                  </a:lnTo>
                  <a:lnTo>
                    <a:pt x="271" y="221"/>
                  </a:lnTo>
                  <a:lnTo>
                    <a:pt x="278" y="212"/>
                  </a:lnTo>
                  <a:lnTo>
                    <a:pt x="283" y="205"/>
                  </a:lnTo>
                  <a:lnTo>
                    <a:pt x="288" y="201"/>
                  </a:lnTo>
                  <a:lnTo>
                    <a:pt x="292" y="196"/>
                  </a:lnTo>
                  <a:lnTo>
                    <a:pt x="294" y="193"/>
                  </a:lnTo>
                  <a:lnTo>
                    <a:pt x="294" y="187"/>
                  </a:lnTo>
                  <a:lnTo>
                    <a:pt x="288" y="183"/>
                  </a:lnTo>
                  <a:lnTo>
                    <a:pt x="279" y="180"/>
                  </a:lnTo>
                  <a:lnTo>
                    <a:pt x="271" y="178"/>
                  </a:lnTo>
                  <a:lnTo>
                    <a:pt x="262" y="175"/>
                  </a:lnTo>
                  <a:lnTo>
                    <a:pt x="250" y="174"/>
                  </a:lnTo>
                  <a:lnTo>
                    <a:pt x="235" y="172"/>
                  </a:lnTo>
                  <a:lnTo>
                    <a:pt x="220" y="171"/>
                  </a:lnTo>
                  <a:lnTo>
                    <a:pt x="204" y="170"/>
                  </a:lnTo>
                  <a:lnTo>
                    <a:pt x="190" y="168"/>
                  </a:lnTo>
                  <a:lnTo>
                    <a:pt x="178" y="167"/>
                  </a:lnTo>
                  <a:lnTo>
                    <a:pt x="170" y="167"/>
                  </a:lnTo>
                  <a:lnTo>
                    <a:pt x="162" y="166"/>
                  </a:lnTo>
                  <a:lnTo>
                    <a:pt x="152" y="165"/>
                  </a:lnTo>
                  <a:lnTo>
                    <a:pt x="142" y="163"/>
                  </a:lnTo>
                  <a:lnTo>
                    <a:pt x="131" y="160"/>
                  </a:lnTo>
                  <a:lnTo>
                    <a:pt x="120" y="158"/>
                  </a:lnTo>
                  <a:lnTo>
                    <a:pt x="110" y="157"/>
                  </a:lnTo>
                  <a:lnTo>
                    <a:pt x="102" y="155"/>
                  </a:lnTo>
                  <a:lnTo>
                    <a:pt x="96" y="153"/>
                  </a:lnTo>
                  <a:lnTo>
                    <a:pt x="89" y="152"/>
                  </a:lnTo>
                  <a:lnTo>
                    <a:pt x="81" y="150"/>
                  </a:lnTo>
                  <a:lnTo>
                    <a:pt x="71" y="147"/>
                  </a:lnTo>
                  <a:lnTo>
                    <a:pt x="60" y="143"/>
                  </a:lnTo>
                  <a:lnTo>
                    <a:pt x="50" y="140"/>
                  </a:lnTo>
                  <a:lnTo>
                    <a:pt x="41" y="135"/>
                  </a:lnTo>
                  <a:lnTo>
                    <a:pt x="31" y="129"/>
                  </a:lnTo>
                  <a:lnTo>
                    <a:pt x="23" y="124"/>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61" name="Freeform 195"/>
            <p:cNvSpPr>
              <a:spLocks/>
            </p:cNvSpPr>
            <p:nvPr/>
          </p:nvSpPr>
          <p:spPr bwMode="auto">
            <a:xfrm flipH="1">
              <a:off x="2182" y="2829"/>
              <a:ext cx="9" cy="9"/>
            </a:xfrm>
            <a:custGeom>
              <a:avLst/>
              <a:gdLst>
                <a:gd name="T0" fmla="*/ 1 w 18"/>
                <a:gd name="T1" fmla="*/ 0 h 20"/>
                <a:gd name="T2" fmla="*/ 1 w 18"/>
                <a:gd name="T3" fmla="*/ 0 h 20"/>
                <a:gd name="T4" fmla="*/ 1 w 18"/>
                <a:gd name="T5" fmla="*/ 0 h 20"/>
                <a:gd name="T6" fmla="*/ 1 w 18"/>
                <a:gd name="T7" fmla="*/ 0 h 20"/>
                <a:gd name="T8" fmla="*/ 1 w 18"/>
                <a:gd name="T9" fmla="*/ 0 h 20"/>
                <a:gd name="T10" fmla="*/ 1 w 18"/>
                <a:gd name="T11" fmla="*/ 0 h 20"/>
                <a:gd name="T12" fmla="*/ 1 w 18"/>
                <a:gd name="T13" fmla="*/ 0 h 20"/>
                <a:gd name="T14" fmla="*/ 1 w 18"/>
                <a:gd name="T15" fmla="*/ 0 h 20"/>
                <a:gd name="T16" fmla="*/ 1 w 18"/>
                <a:gd name="T17" fmla="*/ 0 h 20"/>
                <a:gd name="T18" fmla="*/ 0 w 18"/>
                <a:gd name="T19" fmla="*/ 0 h 20"/>
                <a:gd name="T20" fmla="*/ 0 w 18"/>
                <a:gd name="T21" fmla="*/ 0 h 20"/>
                <a:gd name="T22" fmla="*/ 0 w 18"/>
                <a:gd name="T23" fmla="*/ 0 h 20"/>
                <a:gd name="T24" fmla="*/ 1 w 18"/>
                <a:gd name="T25" fmla="*/ 0 h 20"/>
                <a:gd name="T26" fmla="*/ 1 w 18"/>
                <a:gd name="T27" fmla="*/ 0 h 20"/>
                <a:gd name="T28" fmla="*/ 1 w 18"/>
                <a:gd name="T29" fmla="*/ 0 h 20"/>
                <a:gd name="T30" fmla="*/ 1 w 18"/>
                <a:gd name="T31" fmla="*/ 0 h 20"/>
                <a:gd name="T32" fmla="*/ 1 w 18"/>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20"/>
                <a:gd name="T53" fmla="*/ 18 w 18"/>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20">
                  <a:moveTo>
                    <a:pt x="16" y="18"/>
                  </a:moveTo>
                  <a:lnTo>
                    <a:pt x="18" y="14"/>
                  </a:lnTo>
                  <a:lnTo>
                    <a:pt x="18" y="11"/>
                  </a:lnTo>
                  <a:lnTo>
                    <a:pt x="18" y="7"/>
                  </a:lnTo>
                  <a:lnTo>
                    <a:pt x="16" y="4"/>
                  </a:lnTo>
                  <a:lnTo>
                    <a:pt x="13" y="1"/>
                  </a:lnTo>
                  <a:lnTo>
                    <a:pt x="9" y="0"/>
                  </a:lnTo>
                  <a:lnTo>
                    <a:pt x="6" y="1"/>
                  </a:lnTo>
                  <a:lnTo>
                    <a:pt x="2" y="4"/>
                  </a:lnTo>
                  <a:lnTo>
                    <a:pt x="0" y="7"/>
                  </a:lnTo>
                  <a:lnTo>
                    <a:pt x="0" y="9"/>
                  </a:lnTo>
                  <a:lnTo>
                    <a:pt x="0" y="13"/>
                  </a:lnTo>
                  <a:lnTo>
                    <a:pt x="2" y="16"/>
                  </a:lnTo>
                  <a:lnTo>
                    <a:pt x="6" y="19"/>
                  </a:lnTo>
                  <a:lnTo>
                    <a:pt x="9" y="20"/>
                  </a:lnTo>
                  <a:lnTo>
                    <a:pt x="13" y="20"/>
                  </a:lnTo>
                  <a:lnTo>
                    <a:pt x="16"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62" name="Freeform 196"/>
            <p:cNvSpPr>
              <a:spLocks/>
            </p:cNvSpPr>
            <p:nvPr/>
          </p:nvSpPr>
          <p:spPr bwMode="auto">
            <a:xfrm flipH="1">
              <a:off x="2270" y="2627"/>
              <a:ext cx="9" cy="9"/>
            </a:xfrm>
            <a:custGeom>
              <a:avLst/>
              <a:gdLst>
                <a:gd name="T0" fmla="*/ 1 w 18"/>
                <a:gd name="T1" fmla="*/ 0 h 19"/>
                <a:gd name="T2" fmla="*/ 1 w 18"/>
                <a:gd name="T3" fmla="*/ 0 h 19"/>
                <a:gd name="T4" fmla="*/ 1 w 18"/>
                <a:gd name="T5" fmla="*/ 0 h 19"/>
                <a:gd name="T6" fmla="*/ 1 w 18"/>
                <a:gd name="T7" fmla="*/ 0 h 19"/>
                <a:gd name="T8" fmla="*/ 1 w 18"/>
                <a:gd name="T9" fmla="*/ 0 h 19"/>
                <a:gd name="T10" fmla="*/ 1 w 18"/>
                <a:gd name="T11" fmla="*/ 0 h 19"/>
                <a:gd name="T12" fmla="*/ 1 w 18"/>
                <a:gd name="T13" fmla="*/ 0 h 19"/>
                <a:gd name="T14" fmla="*/ 1 w 18"/>
                <a:gd name="T15" fmla="*/ 0 h 19"/>
                <a:gd name="T16" fmla="*/ 1 w 18"/>
                <a:gd name="T17" fmla="*/ 0 h 19"/>
                <a:gd name="T18" fmla="*/ 0 w 18"/>
                <a:gd name="T19" fmla="*/ 0 h 19"/>
                <a:gd name="T20" fmla="*/ 0 w 18"/>
                <a:gd name="T21" fmla="*/ 0 h 19"/>
                <a:gd name="T22" fmla="*/ 0 w 18"/>
                <a:gd name="T23" fmla="*/ 0 h 19"/>
                <a:gd name="T24" fmla="*/ 1 w 18"/>
                <a:gd name="T25" fmla="*/ 0 h 19"/>
                <a:gd name="T26" fmla="*/ 1 w 18"/>
                <a:gd name="T27" fmla="*/ 0 h 19"/>
                <a:gd name="T28" fmla="*/ 1 w 18"/>
                <a:gd name="T29" fmla="*/ 0 h 19"/>
                <a:gd name="T30" fmla="*/ 1 w 18"/>
                <a:gd name="T31" fmla="*/ 0 h 19"/>
                <a:gd name="T32" fmla="*/ 1 w 18"/>
                <a:gd name="T33" fmla="*/ 0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9"/>
                <a:gd name="T53" fmla="*/ 18 w 18"/>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9">
                  <a:moveTo>
                    <a:pt x="16" y="17"/>
                  </a:moveTo>
                  <a:lnTo>
                    <a:pt x="18" y="13"/>
                  </a:lnTo>
                  <a:lnTo>
                    <a:pt x="18" y="10"/>
                  </a:lnTo>
                  <a:lnTo>
                    <a:pt x="18" y="6"/>
                  </a:lnTo>
                  <a:lnTo>
                    <a:pt x="16" y="3"/>
                  </a:lnTo>
                  <a:lnTo>
                    <a:pt x="13" y="0"/>
                  </a:lnTo>
                  <a:lnTo>
                    <a:pt x="9" y="0"/>
                  </a:lnTo>
                  <a:lnTo>
                    <a:pt x="6" y="0"/>
                  </a:lnTo>
                  <a:lnTo>
                    <a:pt x="2" y="3"/>
                  </a:lnTo>
                  <a:lnTo>
                    <a:pt x="0" y="6"/>
                  </a:lnTo>
                  <a:lnTo>
                    <a:pt x="0" y="10"/>
                  </a:lnTo>
                  <a:lnTo>
                    <a:pt x="0" y="13"/>
                  </a:lnTo>
                  <a:lnTo>
                    <a:pt x="2" y="17"/>
                  </a:lnTo>
                  <a:lnTo>
                    <a:pt x="6" y="19"/>
                  </a:lnTo>
                  <a:lnTo>
                    <a:pt x="9" y="19"/>
                  </a:lnTo>
                  <a:lnTo>
                    <a:pt x="13" y="19"/>
                  </a:lnTo>
                  <a:lnTo>
                    <a:pt x="16" y="17"/>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63" name="Freeform 197"/>
            <p:cNvSpPr>
              <a:spLocks/>
            </p:cNvSpPr>
            <p:nvPr/>
          </p:nvSpPr>
          <p:spPr bwMode="auto">
            <a:xfrm flipH="1">
              <a:off x="2121" y="2822"/>
              <a:ext cx="86" cy="52"/>
            </a:xfrm>
            <a:custGeom>
              <a:avLst/>
              <a:gdLst>
                <a:gd name="T0" fmla="*/ 0 w 173"/>
                <a:gd name="T1" fmla="*/ 0 h 103"/>
                <a:gd name="T2" fmla="*/ 0 w 173"/>
                <a:gd name="T3" fmla="*/ 1 h 103"/>
                <a:gd name="T4" fmla="*/ 0 w 173"/>
                <a:gd name="T5" fmla="*/ 1 h 103"/>
                <a:gd name="T6" fmla="*/ 0 w 173"/>
                <a:gd name="T7" fmla="*/ 1 h 103"/>
                <a:gd name="T8" fmla="*/ 0 w 173"/>
                <a:gd name="T9" fmla="*/ 1 h 103"/>
                <a:gd name="T10" fmla="*/ 0 w 173"/>
                <a:gd name="T11" fmla="*/ 1 h 103"/>
                <a:gd name="T12" fmla="*/ 0 w 173"/>
                <a:gd name="T13" fmla="*/ 1 h 103"/>
                <a:gd name="T14" fmla="*/ 0 w 173"/>
                <a:gd name="T15" fmla="*/ 1 h 103"/>
                <a:gd name="T16" fmla="*/ 0 w 173"/>
                <a:gd name="T17" fmla="*/ 1 h 103"/>
                <a:gd name="T18" fmla="*/ 0 w 173"/>
                <a:gd name="T19" fmla="*/ 1 h 103"/>
                <a:gd name="T20" fmla="*/ 0 w 173"/>
                <a:gd name="T21" fmla="*/ 1 h 103"/>
                <a:gd name="T22" fmla="*/ 0 w 173"/>
                <a:gd name="T23" fmla="*/ 1 h 103"/>
                <a:gd name="T24" fmla="*/ 0 w 173"/>
                <a:gd name="T25" fmla="*/ 1 h 103"/>
                <a:gd name="T26" fmla="*/ 0 w 173"/>
                <a:gd name="T27" fmla="*/ 1 h 103"/>
                <a:gd name="T28" fmla="*/ 0 w 173"/>
                <a:gd name="T29" fmla="*/ 1 h 103"/>
                <a:gd name="T30" fmla="*/ 0 w 173"/>
                <a:gd name="T31" fmla="*/ 1 h 103"/>
                <a:gd name="T32" fmla="*/ 0 w 173"/>
                <a:gd name="T33" fmla="*/ 1 h 103"/>
                <a:gd name="T34" fmla="*/ 0 w 173"/>
                <a:gd name="T35" fmla="*/ 1 h 103"/>
                <a:gd name="T36" fmla="*/ 0 w 173"/>
                <a:gd name="T37" fmla="*/ 1 h 103"/>
                <a:gd name="T38" fmla="*/ 0 w 173"/>
                <a:gd name="T39" fmla="*/ 1 h 103"/>
                <a:gd name="T40" fmla="*/ 0 w 173"/>
                <a:gd name="T41" fmla="*/ 1 h 103"/>
                <a:gd name="T42" fmla="*/ 0 w 173"/>
                <a:gd name="T43" fmla="*/ 1 h 103"/>
                <a:gd name="T44" fmla="*/ 0 w 173"/>
                <a:gd name="T45" fmla="*/ 1 h 103"/>
                <a:gd name="T46" fmla="*/ 0 w 173"/>
                <a:gd name="T47" fmla="*/ 1 h 103"/>
                <a:gd name="T48" fmla="*/ 0 w 173"/>
                <a:gd name="T49" fmla="*/ 1 h 103"/>
                <a:gd name="T50" fmla="*/ 0 w 173"/>
                <a:gd name="T51" fmla="*/ 1 h 103"/>
                <a:gd name="T52" fmla="*/ 0 w 173"/>
                <a:gd name="T53" fmla="*/ 1 h 103"/>
                <a:gd name="T54" fmla="*/ 0 w 173"/>
                <a:gd name="T55" fmla="*/ 1 h 103"/>
                <a:gd name="T56" fmla="*/ 0 w 173"/>
                <a:gd name="T57" fmla="*/ 1 h 103"/>
                <a:gd name="T58" fmla="*/ 0 w 173"/>
                <a:gd name="T59" fmla="*/ 1 h 103"/>
                <a:gd name="T60" fmla="*/ 0 w 173"/>
                <a:gd name="T61" fmla="*/ 1 h 103"/>
                <a:gd name="T62" fmla="*/ 0 w 173"/>
                <a:gd name="T63" fmla="*/ 1 h 103"/>
                <a:gd name="T64" fmla="*/ 0 w 173"/>
                <a:gd name="T65" fmla="*/ 1 h 103"/>
                <a:gd name="T66" fmla="*/ 0 w 173"/>
                <a:gd name="T67" fmla="*/ 1 h 103"/>
                <a:gd name="T68" fmla="*/ 0 w 173"/>
                <a:gd name="T69" fmla="*/ 1 h 103"/>
                <a:gd name="T70" fmla="*/ 0 w 173"/>
                <a:gd name="T71" fmla="*/ 1 h 103"/>
                <a:gd name="T72" fmla="*/ 0 w 173"/>
                <a:gd name="T73" fmla="*/ 1 h 103"/>
                <a:gd name="T74" fmla="*/ 0 w 173"/>
                <a:gd name="T75" fmla="*/ 1 h 103"/>
                <a:gd name="T76" fmla="*/ 0 w 173"/>
                <a:gd name="T77" fmla="*/ 1 h 103"/>
                <a:gd name="T78" fmla="*/ 0 w 173"/>
                <a:gd name="T79" fmla="*/ 1 h 103"/>
                <a:gd name="T80" fmla="*/ 0 w 173"/>
                <a:gd name="T81" fmla="*/ 1 h 103"/>
                <a:gd name="T82" fmla="*/ 0 w 173"/>
                <a:gd name="T83" fmla="*/ 1 h 103"/>
                <a:gd name="T84" fmla="*/ 0 w 173"/>
                <a:gd name="T85" fmla="*/ 1 h 103"/>
                <a:gd name="T86" fmla="*/ 0 w 173"/>
                <a:gd name="T87" fmla="*/ 1 h 103"/>
                <a:gd name="T88" fmla="*/ 0 w 173"/>
                <a:gd name="T89" fmla="*/ 1 h 103"/>
                <a:gd name="T90" fmla="*/ 0 w 173"/>
                <a:gd name="T91" fmla="*/ 1 h 103"/>
                <a:gd name="T92" fmla="*/ 0 w 173"/>
                <a:gd name="T93" fmla="*/ 1 h 103"/>
                <a:gd name="T94" fmla="*/ 0 w 173"/>
                <a:gd name="T95" fmla="*/ 1 h 103"/>
                <a:gd name="T96" fmla="*/ 0 w 173"/>
                <a:gd name="T97" fmla="*/ 0 h 10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173"/>
                <a:gd name="T148" fmla="*/ 0 h 103"/>
                <a:gd name="T149" fmla="*/ 173 w 173"/>
                <a:gd name="T150" fmla="*/ 103 h 103"/>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173" h="103">
                  <a:moveTo>
                    <a:pt x="36" y="0"/>
                  </a:moveTo>
                  <a:lnTo>
                    <a:pt x="32" y="2"/>
                  </a:lnTo>
                  <a:lnTo>
                    <a:pt x="28" y="5"/>
                  </a:lnTo>
                  <a:lnTo>
                    <a:pt x="22" y="12"/>
                  </a:lnTo>
                  <a:lnTo>
                    <a:pt x="17" y="19"/>
                  </a:lnTo>
                  <a:lnTo>
                    <a:pt x="11" y="28"/>
                  </a:lnTo>
                  <a:lnTo>
                    <a:pt x="6" y="38"/>
                  </a:lnTo>
                  <a:lnTo>
                    <a:pt x="2" y="48"/>
                  </a:lnTo>
                  <a:lnTo>
                    <a:pt x="0" y="59"/>
                  </a:lnTo>
                  <a:lnTo>
                    <a:pt x="0" y="69"/>
                  </a:lnTo>
                  <a:lnTo>
                    <a:pt x="0" y="74"/>
                  </a:lnTo>
                  <a:lnTo>
                    <a:pt x="1" y="78"/>
                  </a:lnTo>
                  <a:lnTo>
                    <a:pt x="6" y="79"/>
                  </a:lnTo>
                  <a:lnTo>
                    <a:pt x="10" y="79"/>
                  </a:lnTo>
                  <a:lnTo>
                    <a:pt x="16" y="79"/>
                  </a:lnTo>
                  <a:lnTo>
                    <a:pt x="24" y="80"/>
                  </a:lnTo>
                  <a:lnTo>
                    <a:pt x="34" y="84"/>
                  </a:lnTo>
                  <a:lnTo>
                    <a:pt x="41" y="86"/>
                  </a:lnTo>
                  <a:lnTo>
                    <a:pt x="49" y="88"/>
                  </a:lnTo>
                  <a:lnTo>
                    <a:pt x="60" y="92"/>
                  </a:lnTo>
                  <a:lnTo>
                    <a:pt x="71" y="94"/>
                  </a:lnTo>
                  <a:lnTo>
                    <a:pt x="83" y="97"/>
                  </a:lnTo>
                  <a:lnTo>
                    <a:pt x="94" y="100"/>
                  </a:lnTo>
                  <a:lnTo>
                    <a:pt x="105" y="101"/>
                  </a:lnTo>
                  <a:lnTo>
                    <a:pt x="115" y="102"/>
                  </a:lnTo>
                  <a:lnTo>
                    <a:pt x="124" y="102"/>
                  </a:lnTo>
                  <a:lnTo>
                    <a:pt x="135" y="103"/>
                  </a:lnTo>
                  <a:lnTo>
                    <a:pt x="144" y="103"/>
                  </a:lnTo>
                  <a:lnTo>
                    <a:pt x="153" y="103"/>
                  </a:lnTo>
                  <a:lnTo>
                    <a:pt x="161" y="103"/>
                  </a:lnTo>
                  <a:lnTo>
                    <a:pt x="167" y="103"/>
                  </a:lnTo>
                  <a:lnTo>
                    <a:pt x="172" y="101"/>
                  </a:lnTo>
                  <a:lnTo>
                    <a:pt x="173" y="99"/>
                  </a:lnTo>
                  <a:lnTo>
                    <a:pt x="170" y="95"/>
                  </a:lnTo>
                  <a:lnTo>
                    <a:pt x="166" y="91"/>
                  </a:lnTo>
                  <a:lnTo>
                    <a:pt x="158" y="86"/>
                  </a:lnTo>
                  <a:lnTo>
                    <a:pt x="149" y="80"/>
                  </a:lnTo>
                  <a:lnTo>
                    <a:pt x="139" y="76"/>
                  </a:lnTo>
                  <a:lnTo>
                    <a:pt x="130" y="70"/>
                  </a:lnTo>
                  <a:lnTo>
                    <a:pt x="122" y="66"/>
                  </a:lnTo>
                  <a:lnTo>
                    <a:pt x="116" y="63"/>
                  </a:lnTo>
                  <a:lnTo>
                    <a:pt x="107" y="55"/>
                  </a:lnTo>
                  <a:lnTo>
                    <a:pt x="97" y="44"/>
                  </a:lnTo>
                  <a:lnTo>
                    <a:pt x="85" y="33"/>
                  </a:lnTo>
                  <a:lnTo>
                    <a:pt x="74" y="23"/>
                  </a:lnTo>
                  <a:lnTo>
                    <a:pt x="62" y="13"/>
                  </a:lnTo>
                  <a:lnTo>
                    <a:pt x="52" y="5"/>
                  </a:lnTo>
                  <a:lnTo>
                    <a:pt x="43" y="1"/>
                  </a:lnTo>
                  <a:lnTo>
                    <a:pt x="36" y="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64" name="Freeform 198"/>
            <p:cNvSpPr>
              <a:spLocks/>
            </p:cNvSpPr>
            <p:nvPr/>
          </p:nvSpPr>
          <p:spPr bwMode="auto">
            <a:xfrm flipH="1">
              <a:off x="2182" y="2829"/>
              <a:ext cx="10" cy="9"/>
            </a:xfrm>
            <a:custGeom>
              <a:avLst/>
              <a:gdLst>
                <a:gd name="T0" fmla="*/ 1 w 19"/>
                <a:gd name="T1" fmla="*/ 0 h 20"/>
                <a:gd name="T2" fmla="*/ 1 w 19"/>
                <a:gd name="T3" fmla="*/ 0 h 20"/>
                <a:gd name="T4" fmla="*/ 1 w 19"/>
                <a:gd name="T5" fmla="*/ 0 h 20"/>
                <a:gd name="T6" fmla="*/ 1 w 19"/>
                <a:gd name="T7" fmla="*/ 0 h 20"/>
                <a:gd name="T8" fmla="*/ 1 w 19"/>
                <a:gd name="T9" fmla="*/ 0 h 20"/>
                <a:gd name="T10" fmla="*/ 1 w 19"/>
                <a:gd name="T11" fmla="*/ 0 h 20"/>
                <a:gd name="T12" fmla="*/ 1 w 19"/>
                <a:gd name="T13" fmla="*/ 0 h 20"/>
                <a:gd name="T14" fmla="*/ 1 w 19"/>
                <a:gd name="T15" fmla="*/ 0 h 20"/>
                <a:gd name="T16" fmla="*/ 1 w 19"/>
                <a:gd name="T17" fmla="*/ 0 h 20"/>
                <a:gd name="T18" fmla="*/ 1 w 19"/>
                <a:gd name="T19" fmla="*/ 0 h 20"/>
                <a:gd name="T20" fmla="*/ 1 w 19"/>
                <a:gd name="T21" fmla="*/ 0 h 20"/>
                <a:gd name="T22" fmla="*/ 0 w 19"/>
                <a:gd name="T23" fmla="*/ 0 h 20"/>
                <a:gd name="T24" fmla="*/ 1 w 19"/>
                <a:gd name="T25" fmla="*/ 0 h 20"/>
                <a:gd name="T26" fmla="*/ 1 w 19"/>
                <a:gd name="T27" fmla="*/ 0 h 20"/>
                <a:gd name="T28" fmla="*/ 1 w 19"/>
                <a:gd name="T29" fmla="*/ 0 h 20"/>
                <a:gd name="T30" fmla="*/ 1 w 19"/>
                <a:gd name="T31" fmla="*/ 0 h 20"/>
                <a:gd name="T32" fmla="*/ 1 w 19"/>
                <a:gd name="T33" fmla="*/ 0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13" y="20"/>
                  </a:moveTo>
                  <a:lnTo>
                    <a:pt x="16" y="19"/>
                  </a:lnTo>
                  <a:lnTo>
                    <a:pt x="18" y="15"/>
                  </a:lnTo>
                  <a:lnTo>
                    <a:pt x="19" y="12"/>
                  </a:lnTo>
                  <a:lnTo>
                    <a:pt x="19" y="8"/>
                  </a:lnTo>
                  <a:lnTo>
                    <a:pt x="18" y="5"/>
                  </a:lnTo>
                  <a:lnTo>
                    <a:pt x="15" y="1"/>
                  </a:lnTo>
                  <a:lnTo>
                    <a:pt x="11" y="0"/>
                  </a:lnTo>
                  <a:lnTo>
                    <a:pt x="8" y="1"/>
                  </a:lnTo>
                  <a:lnTo>
                    <a:pt x="4" y="3"/>
                  </a:lnTo>
                  <a:lnTo>
                    <a:pt x="1" y="5"/>
                  </a:lnTo>
                  <a:lnTo>
                    <a:pt x="0" y="8"/>
                  </a:lnTo>
                  <a:lnTo>
                    <a:pt x="1" y="13"/>
                  </a:lnTo>
                  <a:lnTo>
                    <a:pt x="2" y="16"/>
                  </a:lnTo>
                  <a:lnTo>
                    <a:pt x="6" y="19"/>
                  </a:lnTo>
                  <a:lnTo>
                    <a:pt x="8" y="20"/>
                  </a:lnTo>
                  <a:lnTo>
                    <a:pt x="13" y="2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65" name="Freeform 199"/>
            <p:cNvSpPr>
              <a:spLocks/>
            </p:cNvSpPr>
            <p:nvPr/>
          </p:nvSpPr>
          <p:spPr bwMode="auto">
            <a:xfrm flipH="1">
              <a:off x="2120" y="2832"/>
              <a:ext cx="90" cy="44"/>
            </a:xfrm>
            <a:custGeom>
              <a:avLst/>
              <a:gdLst>
                <a:gd name="T0" fmla="*/ 1 w 180"/>
                <a:gd name="T1" fmla="*/ 0 h 89"/>
                <a:gd name="T2" fmla="*/ 1 w 180"/>
                <a:gd name="T3" fmla="*/ 0 h 89"/>
                <a:gd name="T4" fmla="*/ 1 w 180"/>
                <a:gd name="T5" fmla="*/ 0 h 89"/>
                <a:gd name="T6" fmla="*/ 1 w 180"/>
                <a:gd name="T7" fmla="*/ 0 h 89"/>
                <a:gd name="T8" fmla="*/ 1 w 180"/>
                <a:gd name="T9" fmla="*/ 0 h 89"/>
                <a:gd name="T10" fmla="*/ 1 w 180"/>
                <a:gd name="T11" fmla="*/ 0 h 89"/>
                <a:gd name="T12" fmla="*/ 0 w 180"/>
                <a:gd name="T13" fmla="*/ 0 h 89"/>
                <a:gd name="T14" fmla="*/ 0 w 180"/>
                <a:gd name="T15" fmla="*/ 0 h 89"/>
                <a:gd name="T16" fmla="*/ 1 w 180"/>
                <a:gd name="T17" fmla="*/ 0 h 89"/>
                <a:gd name="T18" fmla="*/ 1 w 180"/>
                <a:gd name="T19" fmla="*/ 0 h 89"/>
                <a:gd name="T20" fmla="*/ 1 w 180"/>
                <a:gd name="T21" fmla="*/ 0 h 89"/>
                <a:gd name="T22" fmla="*/ 1 w 180"/>
                <a:gd name="T23" fmla="*/ 0 h 89"/>
                <a:gd name="T24" fmla="*/ 1 w 180"/>
                <a:gd name="T25" fmla="*/ 0 h 89"/>
                <a:gd name="T26" fmla="*/ 1 w 180"/>
                <a:gd name="T27" fmla="*/ 0 h 89"/>
                <a:gd name="T28" fmla="*/ 1 w 180"/>
                <a:gd name="T29" fmla="*/ 0 h 89"/>
                <a:gd name="T30" fmla="*/ 1 w 180"/>
                <a:gd name="T31" fmla="*/ 0 h 89"/>
                <a:gd name="T32" fmla="*/ 1 w 180"/>
                <a:gd name="T33" fmla="*/ 0 h 89"/>
                <a:gd name="T34" fmla="*/ 1 w 180"/>
                <a:gd name="T35" fmla="*/ 0 h 89"/>
                <a:gd name="T36" fmla="*/ 1 w 180"/>
                <a:gd name="T37" fmla="*/ 0 h 89"/>
                <a:gd name="T38" fmla="*/ 1 w 180"/>
                <a:gd name="T39" fmla="*/ 0 h 89"/>
                <a:gd name="T40" fmla="*/ 1 w 180"/>
                <a:gd name="T41" fmla="*/ 0 h 89"/>
                <a:gd name="T42" fmla="*/ 1 w 180"/>
                <a:gd name="T43" fmla="*/ 0 h 89"/>
                <a:gd name="T44" fmla="*/ 1 w 180"/>
                <a:gd name="T45" fmla="*/ 0 h 89"/>
                <a:gd name="T46" fmla="*/ 1 w 180"/>
                <a:gd name="T47" fmla="*/ 0 h 89"/>
                <a:gd name="T48" fmla="*/ 1 w 180"/>
                <a:gd name="T49" fmla="*/ 0 h 89"/>
                <a:gd name="T50" fmla="*/ 1 w 180"/>
                <a:gd name="T51" fmla="*/ 0 h 89"/>
                <a:gd name="T52" fmla="*/ 1 w 180"/>
                <a:gd name="T53" fmla="*/ 0 h 89"/>
                <a:gd name="T54" fmla="*/ 1 w 180"/>
                <a:gd name="T55" fmla="*/ 0 h 89"/>
                <a:gd name="T56" fmla="*/ 1 w 180"/>
                <a:gd name="T57" fmla="*/ 0 h 89"/>
                <a:gd name="T58" fmla="*/ 1 w 180"/>
                <a:gd name="T59" fmla="*/ 0 h 89"/>
                <a:gd name="T60" fmla="*/ 1 w 180"/>
                <a:gd name="T61" fmla="*/ 0 h 89"/>
                <a:gd name="T62" fmla="*/ 1 w 180"/>
                <a:gd name="T63" fmla="*/ 0 h 89"/>
                <a:gd name="T64" fmla="*/ 1 w 180"/>
                <a:gd name="T65" fmla="*/ 0 h 89"/>
                <a:gd name="T66" fmla="*/ 1 w 180"/>
                <a:gd name="T67" fmla="*/ 0 h 89"/>
                <a:gd name="T68" fmla="*/ 1 w 180"/>
                <a:gd name="T69" fmla="*/ 0 h 89"/>
                <a:gd name="T70" fmla="*/ 1 w 180"/>
                <a:gd name="T71" fmla="*/ 0 h 89"/>
                <a:gd name="T72" fmla="*/ 1 w 180"/>
                <a:gd name="T73" fmla="*/ 0 h 89"/>
                <a:gd name="T74" fmla="*/ 1 w 180"/>
                <a:gd name="T75" fmla="*/ 0 h 89"/>
                <a:gd name="T76" fmla="*/ 1 w 180"/>
                <a:gd name="T77" fmla="*/ 0 h 89"/>
                <a:gd name="T78" fmla="*/ 1 w 180"/>
                <a:gd name="T79" fmla="*/ 0 h 89"/>
                <a:gd name="T80" fmla="*/ 1 w 180"/>
                <a:gd name="T81" fmla="*/ 0 h 89"/>
                <a:gd name="T82" fmla="*/ 1 w 180"/>
                <a:gd name="T83" fmla="*/ 0 h 89"/>
                <a:gd name="T84" fmla="*/ 1 w 180"/>
                <a:gd name="T85" fmla="*/ 0 h 89"/>
                <a:gd name="T86" fmla="*/ 1 w 180"/>
                <a:gd name="T87" fmla="*/ 0 h 89"/>
                <a:gd name="T88" fmla="*/ 1 w 180"/>
                <a:gd name="T89" fmla="*/ 0 h 89"/>
                <a:gd name="T90" fmla="*/ 1 w 180"/>
                <a:gd name="T91" fmla="*/ 0 h 89"/>
                <a:gd name="T92" fmla="*/ 1 w 180"/>
                <a:gd name="T93" fmla="*/ 0 h 89"/>
                <a:gd name="T94" fmla="*/ 1 w 180"/>
                <a:gd name="T95" fmla="*/ 0 h 89"/>
                <a:gd name="T96" fmla="*/ 1 w 180"/>
                <a:gd name="T97" fmla="*/ 0 h 89"/>
                <a:gd name="T98" fmla="*/ 1 w 180"/>
                <a:gd name="T99" fmla="*/ 0 h 89"/>
                <a:gd name="T100" fmla="*/ 1 w 180"/>
                <a:gd name="T101" fmla="*/ 0 h 89"/>
                <a:gd name="T102" fmla="*/ 1 w 180"/>
                <a:gd name="T103" fmla="*/ 0 h 89"/>
                <a:gd name="T104" fmla="*/ 1 w 180"/>
                <a:gd name="T105" fmla="*/ 0 h 89"/>
                <a:gd name="T106" fmla="*/ 1 w 180"/>
                <a:gd name="T107" fmla="*/ 0 h 89"/>
                <a:gd name="T108" fmla="*/ 1 w 180"/>
                <a:gd name="T109" fmla="*/ 0 h 89"/>
                <a:gd name="T110" fmla="*/ 1 w 180"/>
                <a:gd name="T111" fmla="*/ 0 h 89"/>
                <a:gd name="T112" fmla="*/ 1 w 180"/>
                <a:gd name="T113" fmla="*/ 0 h 89"/>
                <a:gd name="T114" fmla="*/ 1 w 180"/>
                <a:gd name="T115" fmla="*/ 0 h 89"/>
                <a:gd name="T116" fmla="*/ 1 w 180"/>
                <a:gd name="T117" fmla="*/ 0 h 89"/>
                <a:gd name="T118" fmla="*/ 1 w 180"/>
                <a:gd name="T119" fmla="*/ 0 h 89"/>
                <a:gd name="T120" fmla="*/ 1 w 180"/>
                <a:gd name="T121" fmla="*/ 0 h 8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80"/>
                <a:gd name="T184" fmla="*/ 0 h 89"/>
                <a:gd name="T185" fmla="*/ 180 w 180"/>
                <a:gd name="T186" fmla="*/ 89 h 8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80" h="89">
                  <a:moveTo>
                    <a:pt x="16" y="5"/>
                  </a:moveTo>
                  <a:lnTo>
                    <a:pt x="13" y="9"/>
                  </a:lnTo>
                  <a:lnTo>
                    <a:pt x="9" y="17"/>
                  </a:lnTo>
                  <a:lnTo>
                    <a:pt x="5" y="28"/>
                  </a:lnTo>
                  <a:lnTo>
                    <a:pt x="1" y="37"/>
                  </a:lnTo>
                  <a:lnTo>
                    <a:pt x="1" y="41"/>
                  </a:lnTo>
                  <a:lnTo>
                    <a:pt x="0" y="47"/>
                  </a:lnTo>
                  <a:lnTo>
                    <a:pt x="0" y="54"/>
                  </a:lnTo>
                  <a:lnTo>
                    <a:pt x="2" y="59"/>
                  </a:lnTo>
                  <a:lnTo>
                    <a:pt x="6" y="60"/>
                  </a:lnTo>
                  <a:lnTo>
                    <a:pt x="11" y="61"/>
                  </a:lnTo>
                  <a:lnTo>
                    <a:pt x="17" y="62"/>
                  </a:lnTo>
                  <a:lnTo>
                    <a:pt x="26" y="64"/>
                  </a:lnTo>
                  <a:lnTo>
                    <a:pt x="34" y="66"/>
                  </a:lnTo>
                  <a:lnTo>
                    <a:pt x="42" y="67"/>
                  </a:lnTo>
                  <a:lnTo>
                    <a:pt x="49" y="69"/>
                  </a:lnTo>
                  <a:lnTo>
                    <a:pt x="53" y="70"/>
                  </a:lnTo>
                  <a:lnTo>
                    <a:pt x="70" y="76"/>
                  </a:lnTo>
                  <a:lnTo>
                    <a:pt x="85" y="79"/>
                  </a:lnTo>
                  <a:lnTo>
                    <a:pt x="99" y="83"/>
                  </a:lnTo>
                  <a:lnTo>
                    <a:pt x="112" y="85"/>
                  </a:lnTo>
                  <a:lnTo>
                    <a:pt x="123" y="86"/>
                  </a:lnTo>
                  <a:lnTo>
                    <a:pt x="135" y="88"/>
                  </a:lnTo>
                  <a:lnTo>
                    <a:pt x="146" y="89"/>
                  </a:lnTo>
                  <a:lnTo>
                    <a:pt x="158" y="89"/>
                  </a:lnTo>
                  <a:lnTo>
                    <a:pt x="167" y="89"/>
                  </a:lnTo>
                  <a:lnTo>
                    <a:pt x="174" y="86"/>
                  </a:lnTo>
                  <a:lnTo>
                    <a:pt x="179" y="84"/>
                  </a:lnTo>
                  <a:lnTo>
                    <a:pt x="180" y="78"/>
                  </a:lnTo>
                  <a:lnTo>
                    <a:pt x="178" y="74"/>
                  </a:lnTo>
                  <a:lnTo>
                    <a:pt x="171" y="69"/>
                  </a:lnTo>
                  <a:lnTo>
                    <a:pt x="163" y="63"/>
                  </a:lnTo>
                  <a:lnTo>
                    <a:pt x="153" y="58"/>
                  </a:lnTo>
                  <a:lnTo>
                    <a:pt x="143" y="53"/>
                  </a:lnTo>
                  <a:lnTo>
                    <a:pt x="134" y="47"/>
                  </a:lnTo>
                  <a:lnTo>
                    <a:pt x="127" y="44"/>
                  </a:lnTo>
                  <a:lnTo>
                    <a:pt x="123" y="41"/>
                  </a:lnTo>
                  <a:lnTo>
                    <a:pt x="117" y="36"/>
                  </a:lnTo>
                  <a:lnTo>
                    <a:pt x="108" y="29"/>
                  </a:lnTo>
                  <a:lnTo>
                    <a:pt x="102" y="22"/>
                  </a:lnTo>
                  <a:lnTo>
                    <a:pt x="97" y="17"/>
                  </a:lnTo>
                  <a:lnTo>
                    <a:pt x="93" y="15"/>
                  </a:lnTo>
                  <a:lnTo>
                    <a:pt x="89" y="14"/>
                  </a:lnTo>
                  <a:lnTo>
                    <a:pt x="84" y="16"/>
                  </a:lnTo>
                  <a:lnTo>
                    <a:pt x="80" y="24"/>
                  </a:lnTo>
                  <a:lnTo>
                    <a:pt x="74" y="26"/>
                  </a:lnTo>
                  <a:lnTo>
                    <a:pt x="67" y="26"/>
                  </a:lnTo>
                  <a:lnTo>
                    <a:pt x="60" y="25"/>
                  </a:lnTo>
                  <a:lnTo>
                    <a:pt x="53" y="23"/>
                  </a:lnTo>
                  <a:lnTo>
                    <a:pt x="46" y="20"/>
                  </a:lnTo>
                  <a:lnTo>
                    <a:pt x="39" y="16"/>
                  </a:lnTo>
                  <a:lnTo>
                    <a:pt x="34" y="12"/>
                  </a:lnTo>
                  <a:lnTo>
                    <a:pt x="28" y="7"/>
                  </a:lnTo>
                  <a:lnTo>
                    <a:pt x="26" y="5"/>
                  </a:lnTo>
                  <a:lnTo>
                    <a:pt x="23" y="1"/>
                  </a:lnTo>
                  <a:lnTo>
                    <a:pt x="21" y="0"/>
                  </a:lnTo>
                  <a:lnTo>
                    <a:pt x="20" y="0"/>
                  </a:lnTo>
                  <a:lnTo>
                    <a:pt x="19" y="1"/>
                  </a:lnTo>
                  <a:lnTo>
                    <a:pt x="17" y="2"/>
                  </a:lnTo>
                  <a:lnTo>
                    <a:pt x="17" y="3"/>
                  </a:lnTo>
                  <a:lnTo>
                    <a:pt x="16" y="5"/>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66" name="Freeform 200"/>
            <p:cNvSpPr>
              <a:spLocks/>
            </p:cNvSpPr>
            <p:nvPr/>
          </p:nvSpPr>
          <p:spPr bwMode="auto">
            <a:xfrm flipH="1">
              <a:off x="2121" y="2861"/>
              <a:ext cx="89" cy="17"/>
            </a:xfrm>
            <a:custGeom>
              <a:avLst/>
              <a:gdLst>
                <a:gd name="T0" fmla="*/ 0 w 179"/>
                <a:gd name="T1" fmla="*/ 0 h 33"/>
                <a:gd name="T2" fmla="*/ 0 w 179"/>
                <a:gd name="T3" fmla="*/ 1 h 33"/>
                <a:gd name="T4" fmla="*/ 0 w 179"/>
                <a:gd name="T5" fmla="*/ 1 h 33"/>
                <a:gd name="T6" fmla="*/ 0 w 179"/>
                <a:gd name="T7" fmla="*/ 1 h 33"/>
                <a:gd name="T8" fmla="*/ 0 w 179"/>
                <a:gd name="T9" fmla="*/ 1 h 33"/>
                <a:gd name="T10" fmla="*/ 0 w 179"/>
                <a:gd name="T11" fmla="*/ 1 h 33"/>
                <a:gd name="T12" fmla="*/ 0 w 179"/>
                <a:gd name="T13" fmla="*/ 1 h 33"/>
                <a:gd name="T14" fmla="*/ 0 w 179"/>
                <a:gd name="T15" fmla="*/ 1 h 33"/>
                <a:gd name="T16" fmla="*/ 0 w 179"/>
                <a:gd name="T17" fmla="*/ 1 h 33"/>
                <a:gd name="T18" fmla="*/ 0 w 179"/>
                <a:gd name="T19" fmla="*/ 1 h 33"/>
                <a:gd name="T20" fmla="*/ 0 w 179"/>
                <a:gd name="T21" fmla="*/ 1 h 33"/>
                <a:gd name="T22" fmla="*/ 0 w 179"/>
                <a:gd name="T23" fmla="*/ 1 h 33"/>
                <a:gd name="T24" fmla="*/ 0 w 179"/>
                <a:gd name="T25" fmla="*/ 1 h 33"/>
                <a:gd name="T26" fmla="*/ 0 w 179"/>
                <a:gd name="T27" fmla="*/ 1 h 33"/>
                <a:gd name="T28" fmla="*/ 0 w 179"/>
                <a:gd name="T29" fmla="*/ 1 h 33"/>
                <a:gd name="T30" fmla="*/ 0 w 179"/>
                <a:gd name="T31" fmla="*/ 1 h 33"/>
                <a:gd name="T32" fmla="*/ 0 w 179"/>
                <a:gd name="T33" fmla="*/ 1 h 33"/>
                <a:gd name="T34" fmla="*/ 0 w 179"/>
                <a:gd name="T35" fmla="*/ 1 h 33"/>
                <a:gd name="T36" fmla="*/ 0 w 179"/>
                <a:gd name="T37" fmla="*/ 1 h 33"/>
                <a:gd name="T38" fmla="*/ 0 w 179"/>
                <a:gd name="T39" fmla="*/ 1 h 33"/>
                <a:gd name="T40" fmla="*/ 0 w 179"/>
                <a:gd name="T41" fmla="*/ 1 h 33"/>
                <a:gd name="T42" fmla="*/ 0 w 179"/>
                <a:gd name="T43" fmla="*/ 1 h 33"/>
                <a:gd name="T44" fmla="*/ 0 w 179"/>
                <a:gd name="T45" fmla="*/ 1 h 33"/>
                <a:gd name="T46" fmla="*/ 0 w 179"/>
                <a:gd name="T47" fmla="*/ 1 h 33"/>
                <a:gd name="T48" fmla="*/ 0 w 179"/>
                <a:gd name="T49" fmla="*/ 1 h 33"/>
                <a:gd name="T50" fmla="*/ 0 w 179"/>
                <a:gd name="T51" fmla="*/ 1 h 33"/>
                <a:gd name="T52" fmla="*/ 0 w 179"/>
                <a:gd name="T53" fmla="*/ 1 h 33"/>
                <a:gd name="T54" fmla="*/ 0 w 179"/>
                <a:gd name="T55" fmla="*/ 1 h 33"/>
                <a:gd name="T56" fmla="*/ 0 w 179"/>
                <a:gd name="T57" fmla="*/ 1 h 33"/>
                <a:gd name="T58" fmla="*/ 0 w 179"/>
                <a:gd name="T59" fmla="*/ 1 h 33"/>
                <a:gd name="T60" fmla="*/ 0 w 179"/>
                <a:gd name="T61" fmla="*/ 1 h 33"/>
                <a:gd name="T62" fmla="*/ 0 w 179"/>
                <a:gd name="T63" fmla="*/ 1 h 33"/>
                <a:gd name="T64" fmla="*/ 0 w 179"/>
                <a:gd name="T65" fmla="*/ 1 h 33"/>
                <a:gd name="T66" fmla="*/ 0 w 179"/>
                <a:gd name="T67" fmla="*/ 1 h 33"/>
                <a:gd name="T68" fmla="*/ 0 w 179"/>
                <a:gd name="T69" fmla="*/ 1 h 33"/>
                <a:gd name="T70" fmla="*/ 0 w 179"/>
                <a:gd name="T71" fmla="*/ 1 h 33"/>
                <a:gd name="T72" fmla="*/ 0 w 179"/>
                <a:gd name="T73" fmla="*/ 1 h 33"/>
                <a:gd name="T74" fmla="*/ 0 w 179"/>
                <a:gd name="T75" fmla="*/ 1 h 33"/>
                <a:gd name="T76" fmla="*/ 0 w 179"/>
                <a:gd name="T77" fmla="*/ 1 h 33"/>
                <a:gd name="T78" fmla="*/ 0 w 179"/>
                <a:gd name="T79" fmla="*/ 1 h 33"/>
                <a:gd name="T80" fmla="*/ 0 w 179"/>
                <a:gd name="T81" fmla="*/ 1 h 33"/>
                <a:gd name="T82" fmla="*/ 0 w 179"/>
                <a:gd name="T83" fmla="*/ 1 h 33"/>
                <a:gd name="T84" fmla="*/ 0 w 179"/>
                <a:gd name="T85" fmla="*/ 1 h 33"/>
                <a:gd name="T86" fmla="*/ 0 w 179"/>
                <a:gd name="T87" fmla="*/ 1 h 33"/>
                <a:gd name="T88" fmla="*/ 0 w 179"/>
                <a:gd name="T89" fmla="*/ 1 h 33"/>
                <a:gd name="T90" fmla="*/ 0 w 179"/>
                <a:gd name="T91" fmla="*/ 1 h 33"/>
                <a:gd name="T92" fmla="*/ 0 w 179"/>
                <a:gd name="T93" fmla="*/ 1 h 33"/>
                <a:gd name="T94" fmla="*/ 0 w 179"/>
                <a:gd name="T95" fmla="*/ 1 h 33"/>
                <a:gd name="T96" fmla="*/ 0 w 179"/>
                <a:gd name="T97" fmla="*/ 1 h 33"/>
                <a:gd name="T98" fmla="*/ 0 w 179"/>
                <a:gd name="T99" fmla="*/ 1 h 33"/>
                <a:gd name="T100" fmla="*/ 0 w 179"/>
                <a:gd name="T101" fmla="*/ 1 h 33"/>
                <a:gd name="T102" fmla="*/ 0 w 179"/>
                <a:gd name="T103" fmla="*/ 1 h 33"/>
                <a:gd name="T104" fmla="*/ 0 w 179"/>
                <a:gd name="T105" fmla="*/ 1 h 33"/>
                <a:gd name="T106" fmla="*/ 0 w 179"/>
                <a:gd name="T107" fmla="*/ 1 h 33"/>
                <a:gd name="T108" fmla="*/ 0 w 179"/>
                <a:gd name="T109" fmla="*/ 1 h 33"/>
                <a:gd name="T110" fmla="*/ 0 w 179"/>
                <a:gd name="T111" fmla="*/ 0 h 33"/>
                <a:gd name="T112" fmla="*/ 0 w 179"/>
                <a:gd name="T113" fmla="*/ 0 h 3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79"/>
                <a:gd name="T172" fmla="*/ 0 h 33"/>
                <a:gd name="T173" fmla="*/ 179 w 179"/>
                <a:gd name="T174" fmla="*/ 33 h 33"/>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79" h="33">
                  <a:moveTo>
                    <a:pt x="2" y="0"/>
                  </a:moveTo>
                  <a:lnTo>
                    <a:pt x="6" y="1"/>
                  </a:lnTo>
                  <a:lnTo>
                    <a:pt x="11" y="2"/>
                  </a:lnTo>
                  <a:lnTo>
                    <a:pt x="17" y="3"/>
                  </a:lnTo>
                  <a:lnTo>
                    <a:pt x="26" y="5"/>
                  </a:lnTo>
                  <a:lnTo>
                    <a:pt x="34" y="7"/>
                  </a:lnTo>
                  <a:lnTo>
                    <a:pt x="42" y="8"/>
                  </a:lnTo>
                  <a:lnTo>
                    <a:pt x="49" y="10"/>
                  </a:lnTo>
                  <a:lnTo>
                    <a:pt x="53" y="11"/>
                  </a:lnTo>
                  <a:lnTo>
                    <a:pt x="70" y="17"/>
                  </a:lnTo>
                  <a:lnTo>
                    <a:pt x="85" y="20"/>
                  </a:lnTo>
                  <a:lnTo>
                    <a:pt x="99" y="24"/>
                  </a:lnTo>
                  <a:lnTo>
                    <a:pt x="112" y="26"/>
                  </a:lnTo>
                  <a:lnTo>
                    <a:pt x="123" y="27"/>
                  </a:lnTo>
                  <a:lnTo>
                    <a:pt x="135" y="29"/>
                  </a:lnTo>
                  <a:lnTo>
                    <a:pt x="146" y="30"/>
                  </a:lnTo>
                  <a:lnTo>
                    <a:pt x="158" y="30"/>
                  </a:lnTo>
                  <a:lnTo>
                    <a:pt x="163" y="30"/>
                  </a:lnTo>
                  <a:lnTo>
                    <a:pt x="168" y="30"/>
                  </a:lnTo>
                  <a:lnTo>
                    <a:pt x="173" y="29"/>
                  </a:lnTo>
                  <a:lnTo>
                    <a:pt x="176" y="27"/>
                  </a:lnTo>
                  <a:lnTo>
                    <a:pt x="178" y="27"/>
                  </a:lnTo>
                  <a:lnTo>
                    <a:pt x="179" y="29"/>
                  </a:lnTo>
                  <a:lnTo>
                    <a:pt x="179" y="31"/>
                  </a:lnTo>
                  <a:lnTo>
                    <a:pt x="178" y="32"/>
                  </a:lnTo>
                  <a:lnTo>
                    <a:pt x="174" y="33"/>
                  </a:lnTo>
                  <a:lnTo>
                    <a:pt x="167" y="33"/>
                  </a:lnTo>
                  <a:lnTo>
                    <a:pt x="157" y="33"/>
                  </a:lnTo>
                  <a:lnTo>
                    <a:pt x="145" y="33"/>
                  </a:lnTo>
                  <a:lnTo>
                    <a:pt x="133" y="33"/>
                  </a:lnTo>
                  <a:lnTo>
                    <a:pt x="120" y="32"/>
                  </a:lnTo>
                  <a:lnTo>
                    <a:pt x="108" y="31"/>
                  </a:lnTo>
                  <a:lnTo>
                    <a:pt x="99" y="29"/>
                  </a:lnTo>
                  <a:lnTo>
                    <a:pt x="91" y="26"/>
                  </a:lnTo>
                  <a:lnTo>
                    <a:pt x="84" y="24"/>
                  </a:lnTo>
                  <a:lnTo>
                    <a:pt x="76" y="22"/>
                  </a:lnTo>
                  <a:lnTo>
                    <a:pt x="69" y="19"/>
                  </a:lnTo>
                  <a:lnTo>
                    <a:pt x="64" y="17"/>
                  </a:lnTo>
                  <a:lnTo>
                    <a:pt x="59" y="16"/>
                  </a:lnTo>
                  <a:lnTo>
                    <a:pt x="55" y="15"/>
                  </a:lnTo>
                  <a:lnTo>
                    <a:pt x="53" y="14"/>
                  </a:lnTo>
                  <a:lnTo>
                    <a:pt x="52" y="16"/>
                  </a:lnTo>
                  <a:lnTo>
                    <a:pt x="52" y="18"/>
                  </a:lnTo>
                  <a:lnTo>
                    <a:pt x="52" y="19"/>
                  </a:lnTo>
                  <a:lnTo>
                    <a:pt x="51" y="20"/>
                  </a:lnTo>
                  <a:lnTo>
                    <a:pt x="49" y="20"/>
                  </a:lnTo>
                  <a:lnTo>
                    <a:pt x="44" y="20"/>
                  </a:lnTo>
                  <a:lnTo>
                    <a:pt x="38" y="19"/>
                  </a:lnTo>
                  <a:lnTo>
                    <a:pt x="30" y="18"/>
                  </a:lnTo>
                  <a:lnTo>
                    <a:pt x="21" y="17"/>
                  </a:lnTo>
                  <a:lnTo>
                    <a:pt x="13" y="15"/>
                  </a:lnTo>
                  <a:lnTo>
                    <a:pt x="6" y="12"/>
                  </a:lnTo>
                  <a:lnTo>
                    <a:pt x="0" y="10"/>
                  </a:lnTo>
                  <a:lnTo>
                    <a:pt x="0" y="7"/>
                  </a:lnTo>
                  <a:lnTo>
                    <a:pt x="0" y="3"/>
                  </a:lnTo>
                  <a:lnTo>
                    <a:pt x="0" y="0"/>
                  </a:lnTo>
                  <a:lnTo>
                    <a:pt x="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67" name="Freeform 201"/>
            <p:cNvSpPr>
              <a:spLocks/>
            </p:cNvSpPr>
            <p:nvPr/>
          </p:nvSpPr>
          <p:spPr bwMode="auto">
            <a:xfrm flipH="1">
              <a:off x="2087" y="2593"/>
              <a:ext cx="213" cy="257"/>
            </a:xfrm>
            <a:custGeom>
              <a:avLst/>
              <a:gdLst>
                <a:gd name="T0" fmla="*/ 0 w 428"/>
                <a:gd name="T1" fmla="*/ 0 h 515"/>
                <a:gd name="T2" fmla="*/ 0 w 428"/>
                <a:gd name="T3" fmla="*/ 0 h 515"/>
                <a:gd name="T4" fmla="*/ 0 w 428"/>
                <a:gd name="T5" fmla="*/ 0 h 515"/>
                <a:gd name="T6" fmla="*/ 0 w 428"/>
                <a:gd name="T7" fmla="*/ 0 h 515"/>
                <a:gd name="T8" fmla="*/ 0 w 428"/>
                <a:gd name="T9" fmla="*/ 0 h 515"/>
                <a:gd name="T10" fmla="*/ 0 w 428"/>
                <a:gd name="T11" fmla="*/ 0 h 515"/>
                <a:gd name="T12" fmla="*/ 0 w 428"/>
                <a:gd name="T13" fmla="*/ 0 h 515"/>
                <a:gd name="T14" fmla="*/ 0 w 428"/>
                <a:gd name="T15" fmla="*/ 0 h 515"/>
                <a:gd name="T16" fmla="*/ 0 w 428"/>
                <a:gd name="T17" fmla="*/ 0 h 515"/>
                <a:gd name="T18" fmla="*/ 0 w 428"/>
                <a:gd name="T19" fmla="*/ 0 h 515"/>
                <a:gd name="T20" fmla="*/ 0 w 428"/>
                <a:gd name="T21" fmla="*/ 0 h 515"/>
                <a:gd name="T22" fmla="*/ 0 w 428"/>
                <a:gd name="T23" fmla="*/ 0 h 515"/>
                <a:gd name="T24" fmla="*/ 0 w 428"/>
                <a:gd name="T25" fmla="*/ 0 h 515"/>
                <a:gd name="T26" fmla="*/ 0 w 428"/>
                <a:gd name="T27" fmla="*/ 0 h 515"/>
                <a:gd name="T28" fmla="*/ 0 w 428"/>
                <a:gd name="T29" fmla="*/ 0 h 515"/>
                <a:gd name="T30" fmla="*/ 0 w 428"/>
                <a:gd name="T31" fmla="*/ 0 h 515"/>
                <a:gd name="T32" fmla="*/ 0 w 428"/>
                <a:gd name="T33" fmla="*/ 0 h 515"/>
                <a:gd name="T34" fmla="*/ 0 w 428"/>
                <a:gd name="T35" fmla="*/ 0 h 515"/>
                <a:gd name="T36" fmla="*/ 0 w 428"/>
                <a:gd name="T37" fmla="*/ 0 h 515"/>
                <a:gd name="T38" fmla="*/ 0 w 428"/>
                <a:gd name="T39" fmla="*/ 0 h 515"/>
                <a:gd name="T40" fmla="*/ 0 w 428"/>
                <a:gd name="T41" fmla="*/ 0 h 515"/>
                <a:gd name="T42" fmla="*/ 0 w 428"/>
                <a:gd name="T43" fmla="*/ 0 h 515"/>
                <a:gd name="T44" fmla="*/ 0 w 428"/>
                <a:gd name="T45" fmla="*/ 0 h 515"/>
                <a:gd name="T46" fmla="*/ 0 w 428"/>
                <a:gd name="T47" fmla="*/ 0 h 515"/>
                <a:gd name="T48" fmla="*/ 0 w 428"/>
                <a:gd name="T49" fmla="*/ 0 h 515"/>
                <a:gd name="T50" fmla="*/ 0 w 428"/>
                <a:gd name="T51" fmla="*/ 0 h 515"/>
                <a:gd name="T52" fmla="*/ 0 w 428"/>
                <a:gd name="T53" fmla="*/ 0 h 515"/>
                <a:gd name="T54" fmla="*/ 0 w 428"/>
                <a:gd name="T55" fmla="*/ 0 h 515"/>
                <a:gd name="T56" fmla="*/ 0 w 428"/>
                <a:gd name="T57" fmla="*/ 0 h 515"/>
                <a:gd name="T58" fmla="*/ 0 w 428"/>
                <a:gd name="T59" fmla="*/ 0 h 515"/>
                <a:gd name="T60" fmla="*/ 0 w 428"/>
                <a:gd name="T61" fmla="*/ 0 h 515"/>
                <a:gd name="T62" fmla="*/ 0 w 428"/>
                <a:gd name="T63" fmla="*/ 0 h 515"/>
                <a:gd name="T64" fmla="*/ 0 w 428"/>
                <a:gd name="T65" fmla="*/ 0 h 515"/>
                <a:gd name="T66" fmla="*/ 0 w 428"/>
                <a:gd name="T67" fmla="*/ 0 h 515"/>
                <a:gd name="T68" fmla="*/ 0 w 428"/>
                <a:gd name="T69" fmla="*/ 0 h 515"/>
                <a:gd name="T70" fmla="*/ 0 w 428"/>
                <a:gd name="T71" fmla="*/ 0 h 515"/>
                <a:gd name="T72" fmla="*/ 0 w 428"/>
                <a:gd name="T73" fmla="*/ 0 h 515"/>
                <a:gd name="T74" fmla="*/ 0 w 428"/>
                <a:gd name="T75" fmla="*/ 0 h 515"/>
                <a:gd name="T76" fmla="*/ 0 w 428"/>
                <a:gd name="T77" fmla="*/ 0 h 515"/>
                <a:gd name="T78" fmla="*/ 0 w 428"/>
                <a:gd name="T79" fmla="*/ 0 h 515"/>
                <a:gd name="T80" fmla="*/ 0 w 428"/>
                <a:gd name="T81" fmla="*/ 0 h 515"/>
                <a:gd name="T82" fmla="*/ 0 w 428"/>
                <a:gd name="T83" fmla="*/ 0 h 515"/>
                <a:gd name="T84" fmla="*/ 0 w 428"/>
                <a:gd name="T85" fmla="*/ 0 h 515"/>
                <a:gd name="T86" fmla="*/ 0 w 428"/>
                <a:gd name="T87" fmla="*/ 0 h 515"/>
                <a:gd name="T88" fmla="*/ 0 w 428"/>
                <a:gd name="T89" fmla="*/ 0 h 515"/>
                <a:gd name="T90" fmla="*/ 0 w 428"/>
                <a:gd name="T91" fmla="*/ 0 h 515"/>
                <a:gd name="T92" fmla="*/ 0 w 428"/>
                <a:gd name="T93" fmla="*/ 0 h 515"/>
                <a:gd name="T94" fmla="*/ 0 w 428"/>
                <a:gd name="T95" fmla="*/ 0 h 515"/>
                <a:gd name="T96" fmla="*/ 0 w 428"/>
                <a:gd name="T97" fmla="*/ 0 h 515"/>
                <a:gd name="T98" fmla="*/ 0 w 428"/>
                <a:gd name="T99" fmla="*/ 0 h 515"/>
                <a:gd name="T100" fmla="*/ 0 w 428"/>
                <a:gd name="T101" fmla="*/ 0 h 515"/>
                <a:gd name="T102" fmla="*/ 0 w 428"/>
                <a:gd name="T103" fmla="*/ 0 h 515"/>
                <a:gd name="T104" fmla="*/ 0 w 428"/>
                <a:gd name="T105" fmla="*/ 0 h 515"/>
                <a:gd name="T106" fmla="*/ 0 w 428"/>
                <a:gd name="T107" fmla="*/ 0 h 515"/>
                <a:gd name="T108" fmla="*/ 0 w 428"/>
                <a:gd name="T109" fmla="*/ 0 h 515"/>
                <a:gd name="T110" fmla="*/ 0 w 428"/>
                <a:gd name="T111" fmla="*/ 0 h 515"/>
                <a:gd name="T112" fmla="*/ 0 w 428"/>
                <a:gd name="T113" fmla="*/ 0 h 515"/>
                <a:gd name="T114" fmla="*/ 0 w 428"/>
                <a:gd name="T115" fmla="*/ 0 h 51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515"/>
                <a:gd name="T176" fmla="*/ 428 w 428"/>
                <a:gd name="T177" fmla="*/ 515 h 51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515">
                  <a:moveTo>
                    <a:pt x="183" y="502"/>
                  </a:moveTo>
                  <a:lnTo>
                    <a:pt x="190" y="504"/>
                  </a:lnTo>
                  <a:lnTo>
                    <a:pt x="200" y="507"/>
                  </a:lnTo>
                  <a:lnTo>
                    <a:pt x="212" y="510"/>
                  </a:lnTo>
                  <a:lnTo>
                    <a:pt x="226" y="513"/>
                  </a:lnTo>
                  <a:lnTo>
                    <a:pt x="243" y="515"/>
                  </a:lnTo>
                  <a:lnTo>
                    <a:pt x="262" y="514"/>
                  </a:lnTo>
                  <a:lnTo>
                    <a:pt x="283" y="510"/>
                  </a:lnTo>
                  <a:lnTo>
                    <a:pt x="303" y="502"/>
                  </a:lnTo>
                  <a:lnTo>
                    <a:pt x="299" y="483"/>
                  </a:lnTo>
                  <a:lnTo>
                    <a:pt x="293" y="465"/>
                  </a:lnTo>
                  <a:lnTo>
                    <a:pt x="289" y="450"/>
                  </a:lnTo>
                  <a:lnTo>
                    <a:pt x="289" y="442"/>
                  </a:lnTo>
                  <a:lnTo>
                    <a:pt x="291" y="439"/>
                  </a:lnTo>
                  <a:lnTo>
                    <a:pt x="294" y="431"/>
                  </a:lnTo>
                  <a:lnTo>
                    <a:pt x="299" y="420"/>
                  </a:lnTo>
                  <a:lnTo>
                    <a:pt x="304" y="409"/>
                  </a:lnTo>
                  <a:lnTo>
                    <a:pt x="310" y="396"/>
                  </a:lnTo>
                  <a:lnTo>
                    <a:pt x="316" y="385"/>
                  </a:lnTo>
                  <a:lnTo>
                    <a:pt x="321" y="376"/>
                  </a:lnTo>
                  <a:lnTo>
                    <a:pt x="325" y="369"/>
                  </a:lnTo>
                  <a:lnTo>
                    <a:pt x="332" y="357"/>
                  </a:lnTo>
                  <a:lnTo>
                    <a:pt x="345" y="334"/>
                  </a:lnTo>
                  <a:lnTo>
                    <a:pt x="362" y="304"/>
                  </a:lnTo>
                  <a:lnTo>
                    <a:pt x="380" y="271"/>
                  </a:lnTo>
                  <a:lnTo>
                    <a:pt x="399" y="236"/>
                  </a:lnTo>
                  <a:lnTo>
                    <a:pt x="414" y="205"/>
                  </a:lnTo>
                  <a:lnTo>
                    <a:pt x="424" y="181"/>
                  </a:lnTo>
                  <a:lnTo>
                    <a:pt x="428" y="167"/>
                  </a:lnTo>
                  <a:lnTo>
                    <a:pt x="427" y="160"/>
                  </a:lnTo>
                  <a:lnTo>
                    <a:pt x="424" y="153"/>
                  </a:lnTo>
                  <a:lnTo>
                    <a:pt x="422" y="148"/>
                  </a:lnTo>
                  <a:lnTo>
                    <a:pt x="420" y="141"/>
                  </a:lnTo>
                  <a:lnTo>
                    <a:pt x="415" y="135"/>
                  </a:lnTo>
                  <a:lnTo>
                    <a:pt x="409" y="128"/>
                  </a:lnTo>
                  <a:lnTo>
                    <a:pt x="401" y="122"/>
                  </a:lnTo>
                  <a:lnTo>
                    <a:pt x="392" y="115"/>
                  </a:lnTo>
                  <a:lnTo>
                    <a:pt x="384" y="112"/>
                  </a:lnTo>
                  <a:lnTo>
                    <a:pt x="374" y="106"/>
                  </a:lnTo>
                  <a:lnTo>
                    <a:pt x="361" y="100"/>
                  </a:lnTo>
                  <a:lnTo>
                    <a:pt x="346" y="92"/>
                  </a:lnTo>
                  <a:lnTo>
                    <a:pt x="329" y="84"/>
                  </a:lnTo>
                  <a:lnTo>
                    <a:pt x="310" y="76"/>
                  </a:lnTo>
                  <a:lnTo>
                    <a:pt x="292" y="68"/>
                  </a:lnTo>
                  <a:lnTo>
                    <a:pt x="272" y="59"/>
                  </a:lnTo>
                  <a:lnTo>
                    <a:pt x="253" y="50"/>
                  </a:lnTo>
                  <a:lnTo>
                    <a:pt x="234" y="42"/>
                  </a:lnTo>
                  <a:lnTo>
                    <a:pt x="217" y="34"/>
                  </a:lnTo>
                  <a:lnTo>
                    <a:pt x="200" y="27"/>
                  </a:lnTo>
                  <a:lnTo>
                    <a:pt x="186" y="20"/>
                  </a:lnTo>
                  <a:lnTo>
                    <a:pt x="173" y="15"/>
                  </a:lnTo>
                  <a:lnTo>
                    <a:pt x="164" y="11"/>
                  </a:lnTo>
                  <a:lnTo>
                    <a:pt x="158" y="8"/>
                  </a:lnTo>
                  <a:lnTo>
                    <a:pt x="147" y="5"/>
                  </a:lnTo>
                  <a:lnTo>
                    <a:pt x="133" y="3"/>
                  </a:lnTo>
                  <a:lnTo>
                    <a:pt x="117" y="0"/>
                  </a:lnTo>
                  <a:lnTo>
                    <a:pt x="99" y="0"/>
                  </a:lnTo>
                  <a:lnTo>
                    <a:pt x="82" y="0"/>
                  </a:lnTo>
                  <a:lnTo>
                    <a:pt x="65" y="3"/>
                  </a:lnTo>
                  <a:lnTo>
                    <a:pt x="50" y="7"/>
                  </a:lnTo>
                  <a:lnTo>
                    <a:pt x="38" y="14"/>
                  </a:lnTo>
                  <a:lnTo>
                    <a:pt x="19" y="34"/>
                  </a:lnTo>
                  <a:lnTo>
                    <a:pt x="6" y="54"/>
                  </a:lnTo>
                  <a:lnTo>
                    <a:pt x="0" y="75"/>
                  </a:lnTo>
                  <a:lnTo>
                    <a:pt x="0" y="96"/>
                  </a:lnTo>
                  <a:lnTo>
                    <a:pt x="5" y="115"/>
                  </a:lnTo>
                  <a:lnTo>
                    <a:pt x="14" y="132"/>
                  </a:lnTo>
                  <a:lnTo>
                    <a:pt x="28" y="145"/>
                  </a:lnTo>
                  <a:lnTo>
                    <a:pt x="44" y="153"/>
                  </a:lnTo>
                  <a:lnTo>
                    <a:pt x="53" y="156"/>
                  </a:lnTo>
                  <a:lnTo>
                    <a:pt x="68" y="161"/>
                  </a:lnTo>
                  <a:lnTo>
                    <a:pt x="88" y="168"/>
                  </a:lnTo>
                  <a:lnTo>
                    <a:pt x="111" y="175"/>
                  </a:lnTo>
                  <a:lnTo>
                    <a:pt x="133" y="183"/>
                  </a:lnTo>
                  <a:lnTo>
                    <a:pt x="154" y="189"/>
                  </a:lnTo>
                  <a:lnTo>
                    <a:pt x="170" y="194"/>
                  </a:lnTo>
                  <a:lnTo>
                    <a:pt x="180" y="196"/>
                  </a:lnTo>
                  <a:lnTo>
                    <a:pt x="188" y="197"/>
                  </a:lnTo>
                  <a:lnTo>
                    <a:pt x="198" y="198"/>
                  </a:lnTo>
                  <a:lnTo>
                    <a:pt x="211" y="201"/>
                  </a:lnTo>
                  <a:lnTo>
                    <a:pt x="224" y="204"/>
                  </a:lnTo>
                  <a:lnTo>
                    <a:pt x="236" y="206"/>
                  </a:lnTo>
                  <a:lnTo>
                    <a:pt x="248" y="209"/>
                  </a:lnTo>
                  <a:lnTo>
                    <a:pt x="258" y="210"/>
                  </a:lnTo>
                  <a:lnTo>
                    <a:pt x="264" y="210"/>
                  </a:lnTo>
                  <a:lnTo>
                    <a:pt x="274" y="209"/>
                  </a:lnTo>
                  <a:lnTo>
                    <a:pt x="283" y="210"/>
                  </a:lnTo>
                  <a:lnTo>
                    <a:pt x="286" y="212"/>
                  </a:lnTo>
                  <a:lnTo>
                    <a:pt x="283" y="217"/>
                  </a:lnTo>
                  <a:lnTo>
                    <a:pt x="279" y="219"/>
                  </a:lnTo>
                  <a:lnTo>
                    <a:pt x="277" y="221"/>
                  </a:lnTo>
                  <a:lnTo>
                    <a:pt x="276" y="225"/>
                  </a:lnTo>
                  <a:lnTo>
                    <a:pt x="274" y="227"/>
                  </a:lnTo>
                  <a:lnTo>
                    <a:pt x="274" y="231"/>
                  </a:lnTo>
                  <a:lnTo>
                    <a:pt x="273" y="234"/>
                  </a:lnTo>
                  <a:lnTo>
                    <a:pt x="271" y="237"/>
                  </a:lnTo>
                  <a:lnTo>
                    <a:pt x="266" y="237"/>
                  </a:lnTo>
                  <a:lnTo>
                    <a:pt x="263" y="237"/>
                  </a:lnTo>
                  <a:lnTo>
                    <a:pt x="261" y="241"/>
                  </a:lnTo>
                  <a:lnTo>
                    <a:pt x="258" y="246"/>
                  </a:lnTo>
                  <a:lnTo>
                    <a:pt x="258" y="251"/>
                  </a:lnTo>
                  <a:lnTo>
                    <a:pt x="255" y="260"/>
                  </a:lnTo>
                  <a:lnTo>
                    <a:pt x="249" y="277"/>
                  </a:lnTo>
                  <a:lnTo>
                    <a:pt x="242" y="294"/>
                  </a:lnTo>
                  <a:lnTo>
                    <a:pt x="236" y="309"/>
                  </a:lnTo>
                  <a:lnTo>
                    <a:pt x="232" y="321"/>
                  </a:lnTo>
                  <a:lnTo>
                    <a:pt x="225" y="343"/>
                  </a:lnTo>
                  <a:lnTo>
                    <a:pt x="216" y="373"/>
                  </a:lnTo>
                  <a:lnTo>
                    <a:pt x="205" y="406"/>
                  </a:lnTo>
                  <a:lnTo>
                    <a:pt x="196" y="439"/>
                  </a:lnTo>
                  <a:lnTo>
                    <a:pt x="188" y="467"/>
                  </a:lnTo>
                  <a:lnTo>
                    <a:pt x="182" y="487"/>
                  </a:lnTo>
                  <a:lnTo>
                    <a:pt x="180" y="496"/>
                  </a:lnTo>
                  <a:lnTo>
                    <a:pt x="181" y="498"/>
                  </a:lnTo>
                  <a:lnTo>
                    <a:pt x="181" y="500"/>
                  </a:lnTo>
                  <a:lnTo>
                    <a:pt x="182" y="501"/>
                  </a:lnTo>
                  <a:lnTo>
                    <a:pt x="183" y="502"/>
                  </a:lnTo>
                  <a:close/>
                </a:path>
              </a:pathLst>
            </a:custGeom>
            <a:solidFill>
              <a:srgbClr val="00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68" name="Freeform 202"/>
            <p:cNvSpPr>
              <a:spLocks/>
            </p:cNvSpPr>
            <p:nvPr/>
          </p:nvSpPr>
          <p:spPr bwMode="auto">
            <a:xfrm flipH="1">
              <a:off x="2110" y="2290"/>
              <a:ext cx="98" cy="118"/>
            </a:xfrm>
            <a:custGeom>
              <a:avLst/>
              <a:gdLst>
                <a:gd name="T0" fmla="*/ 1 w 195"/>
                <a:gd name="T1" fmla="*/ 1 h 236"/>
                <a:gd name="T2" fmla="*/ 1 w 195"/>
                <a:gd name="T3" fmla="*/ 1 h 236"/>
                <a:gd name="T4" fmla="*/ 1 w 195"/>
                <a:gd name="T5" fmla="*/ 1 h 236"/>
                <a:gd name="T6" fmla="*/ 1 w 195"/>
                <a:gd name="T7" fmla="*/ 1 h 236"/>
                <a:gd name="T8" fmla="*/ 1 w 195"/>
                <a:gd name="T9" fmla="*/ 1 h 236"/>
                <a:gd name="T10" fmla="*/ 1 w 195"/>
                <a:gd name="T11" fmla="*/ 1 h 236"/>
                <a:gd name="T12" fmla="*/ 1 w 195"/>
                <a:gd name="T13" fmla="*/ 1 h 236"/>
                <a:gd name="T14" fmla="*/ 1 w 195"/>
                <a:gd name="T15" fmla="*/ 1 h 236"/>
                <a:gd name="T16" fmla="*/ 1 w 195"/>
                <a:gd name="T17" fmla="*/ 1 h 236"/>
                <a:gd name="T18" fmla="*/ 1 w 195"/>
                <a:gd name="T19" fmla="*/ 1 h 236"/>
                <a:gd name="T20" fmla="*/ 1 w 195"/>
                <a:gd name="T21" fmla="*/ 1 h 236"/>
                <a:gd name="T22" fmla="*/ 1 w 195"/>
                <a:gd name="T23" fmla="*/ 1 h 236"/>
                <a:gd name="T24" fmla="*/ 1 w 195"/>
                <a:gd name="T25" fmla="*/ 1 h 236"/>
                <a:gd name="T26" fmla="*/ 1 w 195"/>
                <a:gd name="T27" fmla="*/ 1 h 236"/>
                <a:gd name="T28" fmla="*/ 1 w 195"/>
                <a:gd name="T29" fmla="*/ 1 h 236"/>
                <a:gd name="T30" fmla="*/ 1 w 195"/>
                <a:gd name="T31" fmla="*/ 1 h 236"/>
                <a:gd name="T32" fmla="*/ 1 w 195"/>
                <a:gd name="T33" fmla="*/ 1 h 236"/>
                <a:gd name="T34" fmla="*/ 1 w 195"/>
                <a:gd name="T35" fmla="*/ 1 h 236"/>
                <a:gd name="T36" fmla="*/ 1 w 195"/>
                <a:gd name="T37" fmla="*/ 1 h 236"/>
                <a:gd name="T38" fmla="*/ 1 w 195"/>
                <a:gd name="T39" fmla="*/ 1 h 236"/>
                <a:gd name="T40" fmla="*/ 1 w 195"/>
                <a:gd name="T41" fmla="*/ 1 h 236"/>
                <a:gd name="T42" fmla="*/ 1 w 195"/>
                <a:gd name="T43" fmla="*/ 1 h 236"/>
                <a:gd name="T44" fmla="*/ 1 w 195"/>
                <a:gd name="T45" fmla="*/ 1 h 236"/>
                <a:gd name="T46" fmla="*/ 1 w 195"/>
                <a:gd name="T47" fmla="*/ 1 h 236"/>
                <a:gd name="T48" fmla="*/ 1 w 195"/>
                <a:gd name="T49" fmla="*/ 1 h 236"/>
                <a:gd name="T50" fmla="*/ 1 w 195"/>
                <a:gd name="T51" fmla="*/ 1 h 236"/>
                <a:gd name="T52" fmla="*/ 1 w 195"/>
                <a:gd name="T53" fmla="*/ 1 h 236"/>
                <a:gd name="T54" fmla="*/ 1 w 195"/>
                <a:gd name="T55" fmla="*/ 1 h 236"/>
                <a:gd name="T56" fmla="*/ 1 w 195"/>
                <a:gd name="T57" fmla="*/ 1 h 236"/>
                <a:gd name="T58" fmla="*/ 1 w 195"/>
                <a:gd name="T59" fmla="*/ 1 h 236"/>
                <a:gd name="T60" fmla="*/ 1 w 195"/>
                <a:gd name="T61" fmla="*/ 1 h 236"/>
                <a:gd name="T62" fmla="*/ 1 w 195"/>
                <a:gd name="T63" fmla="*/ 1 h 236"/>
                <a:gd name="T64" fmla="*/ 1 w 195"/>
                <a:gd name="T65" fmla="*/ 1 h 236"/>
                <a:gd name="T66" fmla="*/ 1 w 195"/>
                <a:gd name="T67" fmla="*/ 1 h 236"/>
                <a:gd name="T68" fmla="*/ 1 w 195"/>
                <a:gd name="T69" fmla="*/ 1 h 236"/>
                <a:gd name="T70" fmla="*/ 1 w 195"/>
                <a:gd name="T71" fmla="*/ 1 h 236"/>
                <a:gd name="T72" fmla="*/ 1 w 195"/>
                <a:gd name="T73" fmla="*/ 1 h 236"/>
                <a:gd name="T74" fmla="*/ 1 w 195"/>
                <a:gd name="T75" fmla="*/ 1 h 236"/>
                <a:gd name="T76" fmla="*/ 1 w 195"/>
                <a:gd name="T77" fmla="*/ 1 h 236"/>
                <a:gd name="T78" fmla="*/ 1 w 195"/>
                <a:gd name="T79" fmla="*/ 1 h 236"/>
                <a:gd name="T80" fmla="*/ 1 w 195"/>
                <a:gd name="T81" fmla="*/ 1 h 236"/>
                <a:gd name="T82" fmla="*/ 1 w 195"/>
                <a:gd name="T83" fmla="*/ 1 h 236"/>
                <a:gd name="T84" fmla="*/ 1 w 195"/>
                <a:gd name="T85" fmla="*/ 1 h 236"/>
                <a:gd name="T86" fmla="*/ 1 w 195"/>
                <a:gd name="T87" fmla="*/ 1 h 236"/>
                <a:gd name="T88" fmla="*/ 1 w 195"/>
                <a:gd name="T89" fmla="*/ 1 h 236"/>
                <a:gd name="T90" fmla="*/ 1 w 195"/>
                <a:gd name="T91" fmla="*/ 1 h 236"/>
                <a:gd name="T92" fmla="*/ 1 w 195"/>
                <a:gd name="T93" fmla="*/ 1 h 236"/>
                <a:gd name="T94" fmla="*/ 1 w 195"/>
                <a:gd name="T95" fmla="*/ 1 h 236"/>
                <a:gd name="T96" fmla="*/ 1 w 195"/>
                <a:gd name="T97" fmla="*/ 1 h 236"/>
                <a:gd name="T98" fmla="*/ 1 w 195"/>
                <a:gd name="T99" fmla="*/ 1 h 236"/>
                <a:gd name="T100" fmla="*/ 1 w 195"/>
                <a:gd name="T101" fmla="*/ 1 h 236"/>
                <a:gd name="T102" fmla="*/ 1 w 195"/>
                <a:gd name="T103" fmla="*/ 1 h 2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195"/>
                <a:gd name="T157" fmla="*/ 0 h 236"/>
                <a:gd name="T158" fmla="*/ 195 w 195"/>
                <a:gd name="T159" fmla="*/ 236 h 2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195" h="236">
                  <a:moveTo>
                    <a:pt x="100" y="3"/>
                  </a:moveTo>
                  <a:lnTo>
                    <a:pt x="109" y="1"/>
                  </a:lnTo>
                  <a:lnTo>
                    <a:pt x="118" y="0"/>
                  </a:lnTo>
                  <a:lnTo>
                    <a:pt x="127" y="1"/>
                  </a:lnTo>
                  <a:lnTo>
                    <a:pt x="137" y="3"/>
                  </a:lnTo>
                  <a:lnTo>
                    <a:pt x="147" y="8"/>
                  </a:lnTo>
                  <a:lnTo>
                    <a:pt x="157" y="15"/>
                  </a:lnTo>
                  <a:lnTo>
                    <a:pt x="168" y="24"/>
                  </a:lnTo>
                  <a:lnTo>
                    <a:pt x="178" y="36"/>
                  </a:lnTo>
                  <a:lnTo>
                    <a:pt x="187" y="49"/>
                  </a:lnTo>
                  <a:lnTo>
                    <a:pt x="194" y="63"/>
                  </a:lnTo>
                  <a:lnTo>
                    <a:pt x="195" y="79"/>
                  </a:lnTo>
                  <a:lnTo>
                    <a:pt x="191" y="99"/>
                  </a:lnTo>
                  <a:lnTo>
                    <a:pt x="189" y="105"/>
                  </a:lnTo>
                  <a:lnTo>
                    <a:pt x="186" y="113"/>
                  </a:lnTo>
                  <a:lnTo>
                    <a:pt x="183" y="118"/>
                  </a:lnTo>
                  <a:lnTo>
                    <a:pt x="180" y="123"/>
                  </a:lnTo>
                  <a:lnTo>
                    <a:pt x="178" y="125"/>
                  </a:lnTo>
                  <a:lnTo>
                    <a:pt x="176" y="129"/>
                  </a:lnTo>
                  <a:lnTo>
                    <a:pt x="174" y="132"/>
                  </a:lnTo>
                  <a:lnTo>
                    <a:pt x="174" y="137"/>
                  </a:lnTo>
                  <a:lnTo>
                    <a:pt x="174" y="143"/>
                  </a:lnTo>
                  <a:lnTo>
                    <a:pt x="175" y="151"/>
                  </a:lnTo>
                  <a:lnTo>
                    <a:pt x="175" y="159"/>
                  </a:lnTo>
                  <a:lnTo>
                    <a:pt x="175" y="162"/>
                  </a:lnTo>
                  <a:lnTo>
                    <a:pt x="174" y="163"/>
                  </a:lnTo>
                  <a:lnTo>
                    <a:pt x="171" y="166"/>
                  </a:lnTo>
                  <a:lnTo>
                    <a:pt x="170" y="167"/>
                  </a:lnTo>
                  <a:lnTo>
                    <a:pt x="168" y="168"/>
                  </a:lnTo>
                  <a:lnTo>
                    <a:pt x="167" y="168"/>
                  </a:lnTo>
                  <a:lnTo>
                    <a:pt x="164" y="167"/>
                  </a:lnTo>
                  <a:lnTo>
                    <a:pt x="163" y="166"/>
                  </a:lnTo>
                  <a:lnTo>
                    <a:pt x="161" y="166"/>
                  </a:lnTo>
                  <a:lnTo>
                    <a:pt x="160" y="166"/>
                  </a:lnTo>
                  <a:lnTo>
                    <a:pt x="157" y="167"/>
                  </a:lnTo>
                  <a:lnTo>
                    <a:pt x="156" y="169"/>
                  </a:lnTo>
                  <a:lnTo>
                    <a:pt x="156" y="170"/>
                  </a:lnTo>
                  <a:lnTo>
                    <a:pt x="156" y="173"/>
                  </a:lnTo>
                  <a:lnTo>
                    <a:pt x="156" y="174"/>
                  </a:lnTo>
                  <a:lnTo>
                    <a:pt x="155" y="175"/>
                  </a:lnTo>
                  <a:lnTo>
                    <a:pt x="154" y="176"/>
                  </a:lnTo>
                  <a:lnTo>
                    <a:pt x="153" y="176"/>
                  </a:lnTo>
                  <a:lnTo>
                    <a:pt x="152" y="176"/>
                  </a:lnTo>
                  <a:lnTo>
                    <a:pt x="149" y="175"/>
                  </a:lnTo>
                  <a:lnTo>
                    <a:pt x="148" y="174"/>
                  </a:lnTo>
                  <a:lnTo>
                    <a:pt x="144" y="171"/>
                  </a:lnTo>
                  <a:lnTo>
                    <a:pt x="139" y="169"/>
                  </a:lnTo>
                  <a:lnTo>
                    <a:pt x="136" y="166"/>
                  </a:lnTo>
                  <a:lnTo>
                    <a:pt x="133" y="164"/>
                  </a:lnTo>
                  <a:lnTo>
                    <a:pt x="132" y="164"/>
                  </a:lnTo>
                  <a:lnTo>
                    <a:pt x="130" y="166"/>
                  </a:lnTo>
                  <a:lnTo>
                    <a:pt x="130" y="167"/>
                  </a:lnTo>
                  <a:lnTo>
                    <a:pt x="130" y="168"/>
                  </a:lnTo>
                  <a:lnTo>
                    <a:pt x="132" y="170"/>
                  </a:lnTo>
                  <a:lnTo>
                    <a:pt x="136" y="174"/>
                  </a:lnTo>
                  <a:lnTo>
                    <a:pt x="139" y="178"/>
                  </a:lnTo>
                  <a:lnTo>
                    <a:pt x="141" y="181"/>
                  </a:lnTo>
                  <a:lnTo>
                    <a:pt x="142" y="183"/>
                  </a:lnTo>
                  <a:lnTo>
                    <a:pt x="142" y="186"/>
                  </a:lnTo>
                  <a:lnTo>
                    <a:pt x="141" y="189"/>
                  </a:lnTo>
                  <a:lnTo>
                    <a:pt x="139" y="190"/>
                  </a:lnTo>
                  <a:lnTo>
                    <a:pt x="136" y="190"/>
                  </a:lnTo>
                  <a:lnTo>
                    <a:pt x="133" y="191"/>
                  </a:lnTo>
                  <a:lnTo>
                    <a:pt x="131" y="193"/>
                  </a:lnTo>
                  <a:lnTo>
                    <a:pt x="131" y="197"/>
                  </a:lnTo>
                  <a:lnTo>
                    <a:pt x="129" y="202"/>
                  </a:lnTo>
                  <a:lnTo>
                    <a:pt x="124" y="208"/>
                  </a:lnTo>
                  <a:lnTo>
                    <a:pt x="116" y="211"/>
                  </a:lnTo>
                  <a:lnTo>
                    <a:pt x="107" y="207"/>
                  </a:lnTo>
                  <a:lnTo>
                    <a:pt x="103" y="204"/>
                  </a:lnTo>
                  <a:lnTo>
                    <a:pt x="100" y="201"/>
                  </a:lnTo>
                  <a:lnTo>
                    <a:pt x="98" y="200"/>
                  </a:lnTo>
                  <a:lnTo>
                    <a:pt x="96" y="199"/>
                  </a:lnTo>
                  <a:lnTo>
                    <a:pt x="95" y="199"/>
                  </a:lnTo>
                  <a:lnTo>
                    <a:pt x="93" y="199"/>
                  </a:lnTo>
                  <a:lnTo>
                    <a:pt x="92" y="200"/>
                  </a:lnTo>
                  <a:lnTo>
                    <a:pt x="89" y="201"/>
                  </a:lnTo>
                  <a:lnTo>
                    <a:pt x="83" y="209"/>
                  </a:lnTo>
                  <a:lnTo>
                    <a:pt x="75" y="217"/>
                  </a:lnTo>
                  <a:lnTo>
                    <a:pt x="64" y="224"/>
                  </a:lnTo>
                  <a:lnTo>
                    <a:pt x="55" y="231"/>
                  </a:lnTo>
                  <a:lnTo>
                    <a:pt x="45" y="235"/>
                  </a:lnTo>
                  <a:lnTo>
                    <a:pt x="33" y="236"/>
                  </a:lnTo>
                  <a:lnTo>
                    <a:pt x="22" y="234"/>
                  </a:lnTo>
                  <a:lnTo>
                    <a:pt x="11" y="228"/>
                  </a:lnTo>
                  <a:lnTo>
                    <a:pt x="3" y="217"/>
                  </a:lnTo>
                  <a:lnTo>
                    <a:pt x="0" y="206"/>
                  </a:lnTo>
                  <a:lnTo>
                    <a:pt x="3" y="193"/>
                  </a:lnTo>
                  <a:lnTo>
                    <a:pt x="9" y="181"/>
                  </a:lnTo>
                  <a:lnTo>
                    <a:pt x="13" y="173"/>
                  </a:lnTo>
                  <a:lnTo>
                    <a:pt x="19" y="164"/>
                  </a:lnTo>
                  <a:lnTo>
                    <a:pt x="25" y="156"/>
                  </a:lnTo>
                  <a:lnTo>
                    <a:pt x="31" y="147"/>
                  </a:lnTo>
                  <a:lnTo>
                    <a:pt x="35" y="139"/>
                  </a:lnTo>
                  <a:lnTo>
                    <a:pt x="40" y="131"/>
                  </a:lnTo>
                  <a:lnTo>
                    <a:pt x="42" y="123"/>
                  </a:lnTo>
                  <a:lnTo>
                    <a:pt x="42" y="117"/>
                  </a:lnTo>
                  <a:lnTo>
                    <a:pt x="41" y="102"/>
                  </a:lnTo>
                  <a:lnTo>
                    <a:pt x="42" y="85"/>
                  </a:lnTo>
                  <a:lnTo>
                    <a:pt x="45" y="69"/>
                  </a:lnTo>
                  <a:lnTo>
                    <a:pt x="49" y="53"/>
                  </a:lnTo>
                  <a:lnTo>
                    <a:pt x="56" y="37"/>
                  </a:lnTo>
                  <a:lnTo>
                    <a:pt x="68" y="23"/>
                  </a:lnTo>
                  <a:lnTo>
                    <a:pt x="81" y="11"/>
                  </a:lnTo>
                  <a:lnTo>
                    <a:pt x="100" y="3"/>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69" name="Freeform 203"/>
            <p:cNvSpPr>
              <a:spLocks/>
            </p:cNvSpPr>
            <p:nvPr/>
          </p:nvSpPr>
          <p:spPr bwMode="auto">
            <a:xfrm flipH="1">
              <a:off x="2186" y="2388"/>
              <a:ext cx="10" cy="10"/>
            </a:xfrm>
            <a:custGeom>
              <a:avLst/>
              <a:gdLst>
                <a:gd name="T0" fmla="*/ 1 w 19"/>
                <a:gd name="T1" fmla="*/ 1 h 19"/>
                <a:gd name="T2" fmla="*/ 1 w 19"/>
                <a:gd name="T3" fmla="*/ 1 h 19"/>
                <a:gd name="T4" fmla="*/ 1 w 19"/>
                <a:gd name="T5" fmla="*/ 1 h 19"/>
                <a:gd name="T6" fmla="*/ 1 w 19"/>
                <a:gd name="T7" fmla="*/ 1 h 19"/>
                <a:gd name="T8" fmla="*/ 1 w 19"/>
                <a:gd name="T9" fmla="*/ 1 h 19"/>
                <a:gd name="T10" fmla="*/ 1 w 19"/>
                <a:gd name="T11" fmla="*/ 1 h 19"/>
                <a:gd name="T12" fmla="*/ 1 w 19"/>
                <a:gd name="T13" fmla="*/ 1 h 19"/>
                <a:gd name="T14" fmla="*/ 1 w 19"/>
                <a:gd name="T15" fmla="*/ 1 h 19"/>
                <a:gd name="T16" fmla="*/ 1 w 19"/>
                <a:gd name="T17" fmla="*/ 1 h 19"/>
                <a:gd name="T18" fmla="*/ 1 w 19"/>
                <a:gd name="T19" fmla="*/ 0 h 19"/>
                <a:gd name="T20" fmla="*/ 1 w 19"/>
                <a:gd name="T21" fmla="*/ 0 h 19"/>
                <a:gd name="T22" fmla="*/ 1 w 19"/>
                <a:gd name="T23" fmla="*/ 1 h 19"/>
                <a:gd name="T24" fmla="*/ 1 w 19"/>
                <a:gd name="T25" fmla="*/ 1 h 19"/>
                <a:gd name="T26" fmla="*/ 0 w 19"/>
                <a:gd name="T27" fmla="*/ 1 h 19"/>
                <a:gd name="T28" fmla="*/ 0 w 19"/>
                <a:gd name="T29" fmla="*/ 1 h 19"/>
                <a:gd name="T30" fmla="*/ 1 w 19"/>
                <a:gd name="T31" fmla="*/ 1 h 19"/>
                <a:gd name="T32" fmla="*/ 1 w 19"/>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9"/>
                <a:gd name="T53" fmla="*/ 19 w 1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9">
                  <a:moveTo>
                    <a:pt x="3" y="17"/>
                  </a:moveTo>
                  <a:lnTo>
                    <a:pt x="7" y="19"/>
                  </a:lnTo>
                  <a:lnTo>
                    <a:pt x="10" y="19"/>
                  </a:lnTo>
                  <a:lnTo>
                    <a:pt x="14" y="18"/>
                  </a:lnTo>
                  <a:lnTo>
                    <a:pt x="17" y="16"/>
                  </a:lnTo>
                  <a:lnTo>
                    <a:pt x="19" y="12"/>
                  </a:lnTo>
                  <a:lnTo>
                    <a:pt x="19" y="9"/>
                  </a:lnTo>
                  <a:lnTo>
                    <a:pt x="17" y="5"/>
                  </a:lnTo>
                  <a:lnTo>
                    <a:pt x="15" y="2"/>
                  </a:lnTo>
                  <a:lnTo>
                    <a:pt x="11" y="0"/>
                  </a:lnTo>
                  <a:lnTo>
                    <a:pt x="8" y="0"/>
                  </a:lnTo>
                  <a:lnTo>
                    <a:pt x="4" y="2"/>
                  </a:lnTo>
                  <a:lnTo>
                    <a:pt x="2" y="4"/>
                  </a:lnTo>
                  <a:lnTo>
                    <a:pt x="0" y="8"/>
                  </a:lnTo>
                  <a:lnTo>
                    <a:pt x="0" y="11"/>
                  </a:lnTo>
                  <a:lnTo>
                    <a:pt x="1" y="15"/>
                  </a:lnTo>
                  <a:lnTo>
                    <a:pt x="3" y="17"/>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70" name="Freeform 204"/>
            <p:cNvSpPr>
              <a:spLocks/>
            </p:cNvSpPr>
            <p:nvPr/>
          </p:nvSpPr>
          <p:spPr bwMode="auto">
            <a:xfrm flipH="1">
              <a:off x="2163" y="2313"/>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1 h 20"/>
                <a:gd name="T18" fmla="*/ 0 w 20"/>
                <a:gd name="T19" fmla="*/ 0 h 20"/>
                <a:gd name="T20" fmla="*/ 0 w 20"/>
                <a:gd name="T21" fmla="*/ 0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5" y="18"/>
                  </a:moveTo>
                  <a:lnTo>
                    <a:pt x="8" y="20"/>
                  </a:lnTo>
                  <a:lnTo>
                    <a:pt x="12" y="20"/>
                  </a:lnTo>
                  <a:lnTo>
                    <a:pt x="15" y="18"/>
                  </a:lnTo>
                  <a:lnTo>
                    <a:pt x="17" y="16"/>
                  </a:lnTo>
                  <a:lnTo>
                    <a:pt x="20" y="13"/>
                  </a:lnTo>
                  <a:lnTo>
                    <a:pt x="20" y="9"/>
                  </a:lnTo>
                  <a:lnTo>
                    <a:pt x="18" y="6"/>
                  </a:lnTo>
                  <a:lnTo>
                    <a:pt x="16" y="2"/>
                  </a:lnTo>
                  <a:lnTo>
                    <a:pt x="13" y="0"/>
                  </a:lnTo>
                  <a:lnTo>
                    <a:pt x="9" y="0"/>
                  </a:lnTo>
                  <a:lnTo>
                    <a:pt x="6" y="2"/>
                  </a:lnTo>
                  <a:lnTo>
                    <a:pt x="2" y="5"/>
                  </a:lnTo>
                  <a:lnTo>
                    <a:pt x="0" y="8"/>
                  </a:lnTo>
                  <a:lnTo>
                    <a:pt x="0" y="11"/>
                  </a:lnTo>
                  <a:lnTo>
                    <a:pt x="2" y="15"/>
                  </a:lnTo>
                  <a:lnTo>
                    <a:pt x="5"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71" name="Freeform 205"/>
            <p:cNvSpPr>
              <a:spLocks/>
            </p:cNvSpPr>
            <p:nvPr/>
          </p:nvSpPr>
          <p:spPr bwMode="auto">
            <a:xfrm flipH="1">
              <a:off x="2134" y="2372"/>
              <a:ext cx="9" cy="8"/>
            </a:xfrm>
            <a:custGeom>
              <a:avLst/>
              <a:gdLst>
                <a:gd name="T0" fmla="*/ 1 w 18"/>
                <a:gd name="T1" fmla="*/ 0 h 17"/>
                <a:gd name="T2" fmla="*/ 1 w 18"/>
                <a:gd name="T3" fmla="*/ 0 h 17"/>
                <a:gd name="T4" fmla="*/ 1 w 18"/>
                <a:gd name="T5" fmla="*/ 0 h 17"/>
                <a:gd name="T6" fmla="*/ 1 w 18"/>
                <a:gd name="T7" fmla="*/ 0 h 17"/>
                <a:gd name="T8" fmla="*/ 0 w 18"/>
                <a:gd name="T9" fmla="*/ 0 h 17"/>
                <a:gd name="T10" fmla="*/ 0 w 18"/>
                <a:gd name="T11" fmla="*/ 0 h 17"/>
                <a:gd name="T12" fmla="*/ 0 w 18"/>
                <a:gd name="T13" fmla="*/ 0 h 17"/>
                <a:gd name="T14" fmla="*/ 1 w 18"/>
                <a:gd name="T15" fmla="*/ 0 h 17"/>
                <a:gd name="T16" fmla="*/ 1 w 18"/>
                <a:gd name="T17" fmla="*/ 0 h 17"/>
                <a:gd name="T18" fmla="*/ 1 w 18"/>
                <a:gd name="T19" fmla="*/ 0 h 17"/>
                <a:gd name="T20" fmla="*/ 1 w 18"/>
                <a:gd name="T21" fmla="*/ 0 h 17"/>
                <a:gd name="T22" fmla="*/ 1 w 18"/>
                <a:gd name="T23" fmla="*/ 0 h 17"/>
                <a:gd name="T24" fmla="*/ 1 w 18"/>
                <a:gd name="T25" fmla="*/ 0 h 17"/>
                <a:gd name="T26" fmla="*/ 1 w 18"/>
                <a:gd name="T27" fmla="*/ 0 h 17"/>
                <a:gd name="T28" fmla="*/ 1 w 18"/>
                <a:gd name="T29" fmla="*/ 0 h 17"/>
                <a:gd name="T30" fmla="*/ 1 w 18"/>
                <a:gd name="T31" fmla="*/ 0 h 17"/>
                <a:gd name="T32" fmla="*/ 1 w 18"/>
                <a:gd name="T33" fmla="*/ 0 h 17"/>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8"/>
                <a:gd name="T52" fmla="*/ 0 h 17"/>
                <a:gd name="T53" fmla="*/ 18 w 18"/>
                <a:gd name="T54" fmla="*/ 17 h 17"/>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8" h="17">
                  <a:moveTo>
                    <a:pt x="11" y="17"/>
                  </a:moveTo>
                  <a:lnTo>
                    <a:pt x="9" y="14"/>
                  </a:lnTo>
                  <a:lnTo>
                    <a:pt x="6" y="10"/>
                  </a:lnTo>
                  <a:lnTo>
                    <a:pt x="2" y="6"/>
                  </a:lnTo>
                  <a:lnTo>
                    <a:pt x="0" y="4"/>
                  </a:lnTo>
                  <a:lnTo>
                    <a:pt x="0" y="3"/>
                  </a:lnTo>
                  <a:lnTo>
                    <a:pt x="0" y="2"/>
                  </a:lnTo>
                  <a:lnTo>
                    <a:pt x="2" y="0"/>
                  </a:lnTo>
                  <a:lnTo>
                    <a:pt x="3" y="0"/>
                  </a:lnTo>
                  <a:lnTo>
                    <a:pt x="6" y="2"/>
                  </a:lnTo>
                  <a:lnTo>
                    <a:pt x="9" y="5"/>
                  </a:lnTo>
                  <a:lnTo>
                    <a:pt x="14" y="7"/>
                  </a:lnTo>
                  <a:lnTo>
                    <a:pt x="18" y="10"/>
                  </a:lnTo>
                  <a:lnTo>
                    <a:pt x="16" y="12"/>
                  </a:lnTo>
                  <a:lnTo>
                    <a:pt x="15" y="14"/>
                  </a:lnTo>
                  <a:lnTo>
                    <a:pt x="12" y="15"/>
                  </a:lnTo>
                  <a:lnTo>
                    <a:pt x="11" y="1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72" name="Freeform 206"/>
            <p:cNvSpPr>
              <a:spLocks/>
            </p:cNvSpPr>
            <p:nvPr/>
          </p:nvSpPr>
          <p:spPr bwMode="auto">
            <a:xfrm flipH="1">
              <a:off x="2118" y="2344"/>
              <a:ext cx="15" cy="6"/>
            </a:xfrm>
            <a:custGeom>
              <a:avLst/>
              <a:gdLst>
                <a:gd name="T0" fmla="*/ 1 w 30"/>
                <a:gd name="T1" fmla="*/ 0 h 13"/>
                <a:gd name="T2" fmla="*/ 0 w 30"/>
                <a:gd name="T3" fmla="*/ 0 h 13"/>
                <a:gd name="T4" fmla="*/ 0 w 30"/>
                <a:gd name="T5" fmla="*/ 0 h 13"/>
                <a:gd name="T6" fmla="*/ 1 w 30"/>
                <a:gd name="T7" fmla="*/ 0 h 13"/>
                <a:gd name="T8" fmla="*/ 1 w 30"/>
                <a:gd name="T9" fmla="*/ 0 h 13"/>
                <a:gd name="T10" fmla="*/ 1 w 30"/>
                <a:gd name="T11" fmla="*/ 0 h 13"/>
                <a:gd name="T12" fmla="*/ 1 w 30"/>
                <a:gd name="T13" fmla="*/ 0 h 13"/>
                <a:gd name="T14" fmla="*/ 1 w 30"/>
                <a:gd name="T15" fmla="*/ 0 h 13"/>
                <a:gd name="T16" fmla="*/ 1 w 30"/>
                <a:gd name="T17" fmla="*/ 0 h 13"/>
                <a:gd name="T18" fmla="*/ 1 w 30"/>
                <a:gd name="T19" fmla="*/ 0 h 13"/>
                <a:gd name="T20" fmla="*/ 1 w 30"/>
                <a:gd name="T21" fmla="*/ 0 h 13"/>
                <a:gd name="T22" fmla="*/ 1 w 30"/>
                <a:gd name="T23" fmla="*/ 0 h 13"/>
                <a:gd name="T24" fmla="*/ 1 w 30"/>
                <a:gd name="T25" fmla="*/ 0 h 13"/>
                <a:gd name="T26" fmla="*/ 1 w 30"/>
                <a:gd name="T27" fmla="*/ 0 h 13"/>
                <a:gd name="T28" fmla="*/ 1 w 30"/>
                <a:gd name="T29" fmla="*/ 0 h 13"/>
                <a:gd name="T30" fmla="*/ 1 w 30"/>
                <a:gd name="T31" fmla="*/ 0 h 13"/>
                <a:gd name="T32" fmla="*/ 1 w 30"/>
                <a:gd name="T33" fmla="*/ 0 h 13"/>
                <a:gd name="T34" fmla="*/ 1 w 30"/>
                <a:gd name="T35" fmla="*/ 0 h 13"/>
                <a:gd name="T36" fmla="*/ 1 w 30"/>
                <a:gd name="T37" fmla="*/ 0 h 13"/>
                <a:gd name="T38" fmla="*/ 1 w 30"/>
                <a:gd name="T39" fmla="*/ 0 h 13"/>
                <a:gd name="T40" fmla="*/ 1 w 30"/>
                <a:gd name="T41" fmla="*/ 0 h 13"/>
                <a:gd name="T42" fmla="*/ 1 w 30"/>
                <a:gd name="T43" fmla="*/ 0 h 13"/>
                <a:gd name="T44" fmla="*/ 1 w 30"/>
                <a:gd name="T45" fmla="*/ 0 h 13"/>
                <a:gd name="T46" fmla="*/ 1 w 30"/>
                <a:gd name="T47" fmla="*/ 0 h 13"/>
                <a:gd name="T48" fmla="*/ 1 w 30"/>
                <a:gd name="T49" fmla="*/ 0 h 1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30"/>
                <a:gd name="T76" fmla="*/ 0 h 13"/>
                <a:gd name="T77" fmla="*/ 30 w 30"/>
                <a:gd name="T78" fmla="*/ 13 h 1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30" h="13">
                  <a:moveTo>
                    <a:pt x="3" y="2"/>
                  </a:moveTo>
                  <a:lnTo>
                    <a:pt x="0" y="2"/>
                  </a:lnTo>
                  <a:lnTo>
                    <a:pt x="0" y="1"/>
                  </a:lnTo>
                  <a:lnTo>
                    <a:pt x="2" y="0"/>
                  </a:lnTo>
                  <a:lnTo>
                    <a:pt x="3" y="0"/>
                  </a:lnTo>
                  <a:lnTo>
                    <a:pt x="5" y="0"/>
                  </a:lnTo>
                  <a:lnTo>
                    <a:pt x="8" y="0"/>
                  </a:lnTo>
                  <a:lnTo>
                    <a:pt x="12" y="0"/>
                  </a:lnTo>
                  <a:lnTo>
                    <a:pt x="17" y="0"/>
                  </a:lnTo>
                  <a:lnTo>
                    <a:pt x="22" y="1"/>
                  </a:lnTo>
                  <a:lnTo>
                    <a:pt x="27" y="5"/>
                  </a:lnTo>
                  <a:lnTo>
                    <a:pt x="29" y="7"/>
                  </a:lnTo>
                  <a:lnTo>
                    <a:pt x="30" y="9"/>
                  </a:lnTo>
                  <a:lnTo>
                    <a:pt x="30" y="10"/>
                  </a:lnTo>
                  <a:lnTo>
                    <a:pt x="28" y="12"/>
                  </a:lnTo>
                  <a:lnTo>
                    <a:pt x="27" y="13"/>
                  </a:lnTo>
                  <a:lnTo>
                    <a:pt x="26" y="13"/>
                  </a:lnTo>
                  <a:lnTo>
                    <a:pt x="25" y="13"/>
                  </a:lnTo>
                  <a:lnTo>
                    <a:pt x="25" y="10"/>
                  </a:lnTo>
                  <a:lnTo>
                    <a:pt x="23" y="9"/>
                  </a:lnTo>
                  <a:lnTo>
                    <a:pt x="23" y="8"/>
                  </a:lnTo>
                  <a:lnTo>
                    <a:pt x="20" y="6"/>
                  </a:lnTo>
                  <a:lnTo>
                    <a:pt x="15" y="4"/>
                  </a:lnTo>
                  <a:lnTo>
                    <a:pt x="10" y="2"/>
                  </a:lnTo>
                  <a:lnTo>
                    <a:pt x="3" y="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73" name="Freeform 207"/>
            <p:cNvSpPr>
              <a:spLocks/>
            </p:cNvSpPr>
            <p:nvPr/>
          </p:nvSpPr>
          <p:spPr bwMode="auto">
            <a:xfrm flipH="1">
              <a:off x="2124" y="2350"/>
              <a:ext cx="10" cy="7"/>
            </a:xfrm>
            <a:custGeom>
              <a:avLst/>
              <a:gdLst>
                <a:gd name="T0" fmla="*/ 1 w 20"/>
                <a:gd name="T1" fmla="*/ 1 h 14"/>
                <a:gd name="T2" fmla="*/ 1 w 20"/>
                <a:gd name="T3" fmla="*/ 1 h 14"/>
                <a:gd name="T4" fmla="*/ 1 w 20"/>
                <a:gd name="T5" fmla="*/ 1 h 14"/>
                <a:gd name="T6" fmla="*/ 1 w 20"/>
                <a:gd name="T7" fmla="*/ 1 h 14"/>
                <a:gd name="T8" fmla="*/ 1 w 20"/>
                <a:gd name="T9" fmla="*/ 1 h 14"/>
                <a:gd name="T10" fmla="*/ 1 w 20"/>
                <a:gd name="T11" fmla="*/ 1 h 14"/>
                <a:gd name="T12" fmla="*/ 1 w 20"/>
                <a:gd name="T13" fmla="*/ 1 h 14"/>
                <a:gd name="T14" fmla="*/ 1 w 20"/>
                <a:gd name="T15" fmla="*/ 1 h 14"/>
                <a:gd name="T16" fmla="*/ 1 w 20"/>
                <a:gd name="T17" fmla="*/ 1 h 14"/>
                <a:gd name="T18" fmla="*/ 1 w 20"/>
                <a:gd name="T19" fmla="*/ 1 h 14"/>
                <a:gd name="T20" fmla="*/ 1 w 20"/>
                <a:gd name="T21" fmla="*/ 1 h 14"/>
                <a:gd name="T22" fmla="*/ 1 w 20"/>
                <a:gd name="T23" fmla="*/ 1 h 14"/>
                <a:gd name="T24" fmla="*/ 1 w 20"/>
                <a:gd name="T25" fmla="*/ 1 h 14"/>
                <a:gd name="T26" fmla="*/ 1 w 20"/>
                <a:gd name="T27" fmla="*/ 1 h 14"/>
                <a:gd name="T28" fmla="*/ 1 w 20"/>
                <a:gd name="T29" fmla="*/ 1 h 14"/>
                <a:gd name="T30" fmla="*/ 1 w 20"/>
                <a:gd name="T31" fmla="*/ 1 h 14"/>
                <a:gd name="T32" fmla="*/ 1 w 20"/>
                <a:gd name="T33" fmla="*/ 1 h 14"/>
                <a:gd name="T34" fmla="*/ 1 w 20"/>
                <a:gd name="T35" fmla="*/ 1 h 14"/>
                <a:gd name="T36" fmla="*/ 1 w 20"/>
                <a:gd name="T37" fmla="*/ 1 h 14"/>
                <a:gd name="T38" fmla="*/ 1 w 20"/>
                <a:gd name="T39" fmla="*/ 1 h 14"/>
                <a:gd name="T40" fmla="*/ 1 w 20"/>
                <a:gd name="T41" fmla="*/ 1 h 14"/>
                <a:gd name="T42" fmla="*/ 1 w 20"/>
                <a:gd name="T43" fmla="*/ 1 h 14"/>
                <a:gd name="T44" fmla="*/ 1 w 20"/>
                <a:gd name="T45" fmla="*/ 1 h 14"/>
                <a:gd name="T46" fmla="*/ 1 w 20"/>
                <a:gd name="T47" fmla="*/ 1 h 14"/>
                <a:gd name="T48" fmla="*/ 1 w 20"/>
                <a:gd name="T49" fmla="*/ 1 h 14"/>
                <a:gd name="T50" fmla="*/ 1 w 20"/>
                <a:gd name="T51" fmla="*/ 1 h 14"/>
                <a:gd name="T52" fmla="*/ 1 w 20"/>
                <a:gd name="T53" fmla="*/ 1 h 14"/>
                <a:gd name="T54" fmla="*/ 0 w 20"/>
                <a:gd name="T55" fmla="*/ 1 h 14"/>
                <a:gd name="T56" fmla="*/ 0 w 20"/>
                <a:gd name="T57" fmla="*/ 1 h 14"/>
                <a:gd name="T58" fmla="*/ 0 w 20"/>
                <a:gd name="T59" fmla="*/ 1 h 14"/>
                <a:gd name="T60" fmla="*/ 0 w 20"/>
                <a:gd name="T61" fmla="*/ 0 h 14"/>
                <a:gd name="T62" fmla="*/ 1 w 20"/>
                <a:gd name="T63" fmla="*/ 0 h 14"/>
                <a:gd name="T64" fmla="*/ 1 w 20"/>
                <a:gd name="T65" fmla="*/ 1 h 14"/>
                <a:gd name="T66" fmla="*/ 1 w 20"/>
                <a:gd name="T67" fmla="*/ 1 h 14"/>
                <a:gd name="T68" fmla="*/ 1 w 20"/>
                <a:gd name="T69" fmla="*/ 1 h 14"/>
                <a:gd name="T70" fmla="*/ 1 w 20"/>
                <a:gd name="T71" fmla="*/ 1 h 14"/>
                <a:gd name="T72" fmla="*/ 1 w 20"/>
                <a:gd name="T73" fmla="*/ 1 h 1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0"/>
                <a:gd name="T112" fmla="*/ 0 h 14"/>
                <a:gd name="T113" fmla="*/ 20 w 20"/>
                <a:gd name="T114" fmla="*/ 14 h 14"/>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0" h="14">
                  <a:moveTo>
                    <a:pt x="6" y="3"/>
                  </a:moveTo>
                  <a:lnTo>
                    <a:pt x="8" y="4"/>
                  </a:lnTo>
                  <a:lnTo>
                    <a:pt x="12" y="4"/>
                  </a:lnTo>
                  <a:lnTo>
                    <a:pt x="14" y="6"/>
                  </a:lnTo>
                  <a:lnTo>
                    <a:pt x="18" y="6"/>
                  </a:lnTo>
                  <a:lnTo>
                    <a:pt x="19" y="6"/>
                  </a:lnTo>
                  <a:lnTo>
                    <a:pt x="20" y="7"/>
                  </a:lnTo>
                  <a:lnTo>
                    <a:pt x="20" y="8"/>
                  </a:lnTo>
                  <a:lnTo>
                    <a:pt x="19" y="9"/>
                  </a:lnTo>
                  <a:lnTo>
                    <a:pt x="16" y="9"/>
                  </a:lnTo>
                  <a:lnTo>
                    <a:pt x="14" y="9"/>
                  </a:lnTo>
                  <a:lnTo>
                    <a:pt x="13" y="10"/>
                  </a:lnTo>
                  <a:lnTo>
                    <a:pt x="12" y="11"/>
                  </a:lnTo>
                  <a:lnTo>
                    <a:pt x="12" y="12"/>
                  </a:lnTo>
                  <a:lnTo>
                    <a:pt x="12" y="14"/>
                  </a:lnTo>
                  <a:lnTo>
                    <a:pt x="11" y="12"/>
                  </a:lnTo>
                  <a:lnTo>
                    <a:pt x="9" y="11"/>
                  </a:lnTo>
                  <a:lnTo>
                    <a:pt x="7" y="9"/>
                  </a:lnTo>
                  <a:lnTo>
                    <a:pt x="5" y="7"/>
                  </a:lnTo>
                  <a:lnTo>
                    <a:pt x="4" y="6"/>
                  </a:lnTo>
                  <a:lnTo>
                    <a:pt x="3" y="4"/>
                  </a:lnTo>
                  <a:lnTo>
                    <a:pt x="1" y="3"/>
                  </a:lnTo>
                  <a:lnTo>
                    <a:pt x="0" y="3"/>
                  </a:lnTo>
                  <a:lnTo>
                    <a:pt x="0" y="2"/>
                  </a:lnTo>
                  <a:lnTo>
                    <a:pt x="0" y="1"/>
                  </a:lnTo>
                  <a:lnTo>
                    <a:pt x="0" y="0"/>
                  </a:lnTo>
                  <a:lnTo>
                    <a:pt x="1" y="0"/>
                  </a:lnTo>
                  <a:lnTo>
                    <a:pt x="3" y="1"/>
                  </a:lnTo>
                  <a:lnTo>
                    <a:pt x="4" y="2"/>
                  </a:lnTo>
                  <a:lnTo>
                    <a:pt x="5" y="3"/>
                  </a:lnTo>
                  <a:lnTo>
                    <a:pt x="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74" name="Freeform 208"/>
            <p:cNvSpPr>
              <a:spLocks/>
            </p:cNvSpPr>
            <p:nvPr/>
          </p:nvSpPr>
          <p:spPr bwMode="auto">
            <a:xfrm flipH="1">
              <a:off x="2099" y="2286"/>
              <a:ext cx="97" cy="72"/>
            </a:xfrm>
            <a:custGeom>
              <a:avLst/>
              <a:gdLst>
                <a:gd name="T0" fmla="*/ 1 w 194"/>
                <a:gd name="T1" fmla="*/ 1 h 144"/>
                <a:gd name="T2" fmla="*/ 1 w 194"/>
                <a:gd name="T3" fmla="*/ 1 h 144"/>
                <a:gd name="T4" fmla="*/ 1 w 194"/>
                <a:gd name="T5" fmla="*/ 1 h 144"/>
                <a:gd name="T6" fmla="*/ 1 w 194"/>
                <a:gd name="T7" fmla="*/ 1 h 144"/>
                <a:gd name="T8" fmla="*/ 1 w 194"/>
                <a:gd name="T9" fmla="*/ 1 h 144"/>
                <a:gd name="T10" fmla="*/ 1 w 194"/>
                <a:gd name="T11" fmla="*/ 1 h 144"/>
                <a:gd name="T12" fmla="*/ 1 w 194"/>
                <a:gd name="T13" fmla="*/ 1 h 144"/>
                <a:gd name="T14" fmla="*/ 1 w 194"/>
                <a:gd name="T15" fmla="*/ 1 h 144"/>
                <a:gd name="T16" fmla="*/ 1 w 194"/>
                <a:gd name="T17" fmla="*/ 1 h 144"/>
                <a:gd name="T18" fmla="*/ 1 w 194"/>
                <a:gd name="T19" fmla="*/ 1 h 144"/>
                <a:gd name="T20" fmla="*/ 1 w 194"/>
                <a:gd name="T21" fmla="*/ 1 h 144"/>
                <a:gd name="T22" fmla="*/ 1 w 194"/>
                <a:gd name="T23" fmla="*/ 0 h 144"/>
                <a:gd name="T24" fmla="*/ 1 w 194"/>
                <a:gd name="T25" fmla="*/ 1 h 144"/>
                <a:gd name="T26" fmla="*/ 1 w 194"/>
                <a:gd name="T27" fmla="*/ 1 h 144"/>
                <a:gd name="T28" fmla="*/ 1 w 194"/>
                <a:gd name="T29" fmla="*/ 1 h 144"/>
                <a:gd name="T30" fmla="*/ 1 w 194"/>
                <a:gd name="T31" fmla="*/ 1 h 144"/>
                <a:gd name="T32" fmla="*/ 1 w 194"/>
                <a:gd name="T33" fmla="*/ 1 h 144"/>
                <a:gd name="T34" fmla="*/ 1 w 194"/>
                <a:gd name="T35" fmla="*/ 1 h 144"/>
                <a:gd name="T36" fmla="*/ 1 w 194"/>
                <a:gd name="T37" fmla="*/ 1 h 144"/>
                <a:gd name="T38" fmla="*/ 0 w 194"/>
                <a:gd name="T39" fmla="*/ 1 h 144"/>
                <a:gd name="T40" fmla="*/ 1 w 194"/>
                <a:gd name="T41" fmla="*/ 1 h 144"/>
                <a:gd name="T42" fmla="*/ 1 w 194"/>
                <a:gd name="T43" fmla="*/ 1 h 144"/>
                <a:gd name="T44" fmla="*/ 1 w 194"/>
                <a:gd name="T45" fmla="*/ 1 h 144"/>
                <a:gd name="T46" fmla="*/ 1 w 194"/>
                <a:gd name="T47" fmla="*/ 1 h 144"/>
                <a:gd name="T48" fmla="*/ 1 w 194"/>
                <a:gd name="T49" fmla="*/ 1 h 144"/>
                <a:gd name="T50" fmla="*/ 1 w 194"/>
                <a:gd name="T51" fmla="*/ 1 h 144"/>
                <a:gd name="T52" fmla="*/ 1 w 194"/>
                <a:gd name="T53" fmla="*/ 1 h 144"/>
                <a:gd name="T54" fmla="*/ 1 w 194"/>
                <a:gd name="T55" fmla="*/ 1 h 144"/>
                <a:gd name="T56" fmla="*/ 1 w 194"/>
                <a:gd name="T57" fmla="*/ 1 h 144"/>
                <a:gd name="T58" fmla="*/ 1 w 194"/>
                <a:gd name="T59" fmla="*/ 1 h 144"/>
                <a:gd name="T60" fmla="*/ 1 w 194"/>
                <a:gd name="T61" fmla="*/ 1 h 144"/>
                <a:gd name="T62" fmla="*/ 1 w 194"/>
                <a:gd name="T63" fmla="*/ 1 h 144"/>
                <a:gd name="T64" fmla="*/ 1 w 194"/>
                <a:gd name="T65" fmla="*/ 1 h 144"/>
                <a:gd name="T66" fmla="*/ 1 w 194"/>
                <a:gd name="T67" fmla="*/ 1 h 144"/>
                <a:gd name="T68" fmla="*/ 1 w 194"/>
                <a:gd name="T69" fmla="*/ 1 h 144"/>
                <a:gd name="T70" fmla="*/ 1 w 194"/>
                <a:gd name="T71" fmla="*/ 1 h 144"/>
                <a:gd name="T72" fmla="*/ 1 w 194"/>
                <a:gd name="T73" fmla="*/ 1 h 144"/>
                <a:gd name="T74" fmla="*/ 1 w 194"/>
                <a:gd name="T75" fmla="*/ 1 h 144"/>
                <a:gd name="T76" fmla="*/ 1 w 194"/>
                <a:gd name="T77" fmla="*/ 1 h 144"/>
                <a:gd name="T78" fmla="*/ 1 w 194"/>
                <a:gd name="T79" fmla="*/ 1 h 14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4"/>
                <a:gd name="T121" fmla="*/ 0 h 144"/>
                <a:gd name="T122" fmla="*/ 194 w 194"/>
                <a:gd name="T123" fmla="*/ 144 h 14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4" h="144">
                  <a:moveTo>
                    <a:pt x="177" y="116"/>
                  </a:moveTo>
                  <a:lnTo>
                    <a:pt x="182" y="116"/>
                  </a:lnTo>
                  <a:lnTo>
                    <a:pt x="185" y="112"/>
                  </a:lnTo>
                  <a:lnTo>
                    <a:pt x="189" y="107"/>
                  </a:lnTo>
                  <a:lnTo>
                    <a:pt x="191" y="101"/>
                  </a:lnTo>
                  <a:lnTo>
                    <a:pt x="192" y="93"/>
                  </a:lnTo>
                  <a:lnTo>
                    <a:pt x="194" y="83"/>
                  </a:lnTo>
                  <a:lnTo>
                    <a:pt x="192" y="73"/>
                  </a:lnTo>
                  <a:lnTo>
                    <a:pt x="190" y="64"/>
                  </a:lnTo>
                  <a:lnTo>
                    <a:pt x="184" y="58"/>
                  </a:lnTo>
                  <a:lnTo>
                    <a:pt x="177" y="52"/>
                  </a:lnTo>
                  <a:lnTo>
                    <a:pt x="168" y="46"/>
                  </a:lnTo>
                  <a:lnTo>
                    <a:pt x="161" y="40"/>
                  </a:lnTo>
                  <a:lnTo>
                    <a:pt x="158" y="37"/>
                  </a:lnTo>
                  <a:lnTo>
                    <a:pt x="152" y="32"/>
                  </a:lnTo>
                  <a:lnTo>
                    <a:pt x="146" y="26"/>
                  </a:lnTo>
                  <a:lnTo>
                    <a:pt x="141" y="20"/>
                  </a:lnTo>
                  <a:lnTo>
                    <a:pt x="134" y="14"/>
                  </a:lnTo>
                  <a:lnTo>
                    <a:pt x="127" y="9"/>
                  </a:lnTo>
                  <a:lnTo>
                    <a:pt x="121" y="6"/>
                  </a:lnTo>
                  <a:lnTo>
                    <a:pt x="115" y="3"/>
                  </a:lnTo>
                  <a:lnTo>
                    <a:pt x="108" y="2"/>
                  </a:lnTo>
                  <a:lnTo>
                    <a:pt x="102" y="0"/>
                  </a:lnTo>
                  <a:lnTo>
                    <a:pt x="98" y="0"/>
                  </a:lnTo>
                  <a:lnTo>
                    <a:pt x="94" y="0"/>
                  </a:lnTo>
                  <a:lnTo>
                    <a:pt x="91" y="1"/>
                  </a:lnTo>
                  <a:lnTo>
                    <a:pt x="83" y="3"/>
                  </a:lnTo>
                  <a:lnTo>
                    <a:pt x="75" y="6"/>
                  </a:lnTo>
                  <a:lnTo>
                    <a:pt x="64" y="9"/>
                  </a:lnTo>
                  <a:lnTo>
                    <a:pt x="54" y="14"/>
                  </a:lnTo>
                  <a:lnTo>
                    <a:pt x="45" y="17"/>
                  </a:lnTo>
                  <a:lnTo>
                    <a:pt x="38" y="22"/>
                  </a:lnTo>
                  <a:lnTo>
                    <a:pt x="33" y="25"/>
                  </a:lnTo>
                  <a:lnTo>
                    <a:pt x="28" y="35"/>
                  </a:lnTo>
                  <a:lnTo>
                    <a:pt x="22" y="46"/>
                  </a:lnTo>
                  <a:lnTo>
                    <a:pt x="15" y="59"/>
                  </a:lnTo>
                  <a:lnTo>
                    <a:pt x="10" y="71"/>
                  </a:lnTo>
                  <a:lnTo>
                    <a:pt x="5" y="84"/>
                  </a:lnTo>
                  <a:lnTo>
                    <a:pt x="1" y="96"/>
                  </a:lnTo>
                  <a:lnTo>
                    <a:pt x="0" y="105"/>
                  </a:lnTo>
                  <a:lnTo>
                    <a:pt x="0" y="109"/>
                  </a:lnTo>
                  <a:lnTo>
                    <a:pt x="1" y="117"/>
                  </a:lnTo>
                  <a:lnTo>
                    <a:pt x="3" y="125"/>
                  </a:lnTo>
                  <a:lnTo>
                    <a:pt x="5" y="134"/>
                  </a:lnTo>
                  <a:lnTo>
                    <a:pt x="7" y="138"/>
                  </a:lnTo>
                  <a:lnTo>
                    <a:pt x="9" y="139"/>
                  </a:lnTo>
                  <a:lnTo>
                    <a:pt x="11" y="140"/>
                  </a:lnTo>
                  <a:lnTo>
                    <a:pt x="16" y="143"/>
                  </a:lnTo>
                  <a:lnTo>
                    <a:pt x="21" y="144"/>
                  </a:lnTo>
                  <a:lnTo>
                    <a:pt x="26" y="144"/>
                  </a:lnTo>
                  <a:lnTo>
                    <a:pt x="32" y="144"/>
                  </a:lnTo>
                  <a:lnTo>
                    <a:pt x="38" y="144"/>
                  </a:lnTo>
                  <a:lnTo>
                    <a:pt x="45" y="143"/>
                  </a:lnTo>
                  <a:lnTo>
                    <a:pt x="43" y="135"/>
                  </a:lnTo>
                  <a:lnTo>
                    <a:pt x="43" y="124"/>
                  </a:lnTo>
                  <a:lnTo>
                    <a:pt x="45" y="115"/>
                  </a:lnTo>
                  <a:lnTo>
                    <a:pt x="48" y="107"/>
                  </a:lnTo>
                  <a:lnTo>
                    <a:pt x="56" y="108"/>
                  </a:lnTo>
                  <a:lnTo>
                    <a:pt x="62" y="112"/>
                  </a:lnTo>
                  <a:lnTo>
                    <a:pt x="66" y="114"/>
                  </a:lnTo>
                  <a:lnTo>
                    <a:pt x="68" y="117"/>
                  </a:lnTo>
                  <a:lnTo>
                    <a:pt x="74" y="115"/>
                  </a:lnTo>
                  <a:lnTo>
                    <a:pt x="79" y="114"/>
                  </a:lnTo>
                  <a:lnTo>
                    <a:pt x="85" y="113"/>
                  </a:lnTo>
                  <a:lnTo>
                    <a:pt x="90" y="112"/>
                  </a:lnTo>
                  <a:lnTo>
                    <a:pt x="93" y="112"/>
                  </a:lnTo>
                  <a:lnTo>
                    <a:pt x="98" y="110"/>
                  </a:lnTo>
                  <a:lnTo>
                    <a:pt x="102" y="109"/>
                  </a:lnTo>
                  <a:lnTo>
                    <a:pt x="107" y="107"/>
                  </a:lnTo>
                  <a:lnTo>
                    <a:pt x="114" y="102"/>
                  </a:lnTo>
                  <a:lnTo>
                    <a:pt x="123" y="99"/>
                  </a:lnTo>
                  <a:lnTo>
                    <a:pt x="132" y="97"/>
                  </a:lnTo>
                  <a:lnTo>
                    <a:pt x="139" y="98"/>
                  </a:lnTo>
                  <a:lnTo>
                    <a:pt x="146" y="102"/>
                  </a:lnTo>
                  <a:lnTo>
                    <a:pt x="154" y="108"/>
                  </a:lnTo>
                  <a:lnTo>
                    <a:pt x="164" y="113"/>
                  </a:lnTo>
                  <a:lnTo>
                    <a:pt x="169" y="115"/>
                  </a:lnTo>
                  <a:lnTo>
                    <a:pt x="173" y="115"/>
                  </a:lnTo>
                  <a:lnTo>
                    <a:pt x="175" y="115"/>
                  </a:lnTo>
                  <a:lnTo>
                    <a:pt x="175" y="116"/>
                  </a:lnTo>
                  <a:lnTo>
                    <a:pt x="177" y="116"/>
                  </a:lnTo>
                  <a:close/>
                </a:path>
              </a:pathLst>
            </a:custGeom>
            <a:solidFill>
              <a:srgbClr val="0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75" name="Freeform 209"/>
            <p:cNvSpPr>
              <a:spLocks/>
            </p:cNvSpPr>
            <p:nvPr/>
          </p:nvSpPr>
          <p:spPr bwMode="auto">
            <a:xfrm flipH="1">
              <a:off x="2163" y="2313"/>
              <a:ext cx="9" cy="10"/>
            </a:xfrm>
            <a:custGeom>
              <a:avLst/>
              <a:gdLst>
                <a:gd name="T0" fmla="*/ 0 w 20"/>
                <a:gd name="T1" fmla="*/ 1 h 20"/>
                <a:gd name="T2" fmla="*/ 0 w 20"/>
                <a:gd name="T3" fmla="*/ 1 h 20"/>
                <a:gd name="T4" fmla="*/ 0 w 20"/>
                <a:gd name="T5" fmla="*/ 1 h 20"/>
                <a:gd name="T6" fmla="*/ 0 w 20"/>
                <a:gd name="T7" fmla="*/ 1 h 20"/>
                <a:gd name="T8" fmla="*/ 0 w 20"/>
                <a:gd name="T9" fmla="*/ 1 h 20"/>
                <a:gd name="T10" fmla="*/ 0 w 20"/>
                <a:gd name="T11" fmla="*/ 1 h 20"/>
                <a:gd name="T12" fmla="*/ 0 w 20"/>
                <a:gd name="T13" fmla="*/ 1 h 20"/>
                <a:gd name="T14" fmla="*/ 0 w 20"/>
                <a:gd name="T15" fmla="*/ 1 h 20"/>
                <a:gd name="T16" fmla="*/ 0 w 20"/>
                <a:gd name="T17" fmla="*/ 1 h 20"/>
                <a:gd name="T18" fmla="*/ 0 w 20"/>
                <a:gd name="T19" fmla="*/ 0 h 20"/>
                <a:gd name="T20" fmla="*/ 0 w 20"/>
                <a:gd name="T21" fmla="*/ 0 h 20"/>
                <a:gd name="T22" fmla="*/ 0 w 20"/>
                <a:gd name="T23" fmla="*/ 1 h 20"/>
                <a:gd name="T24" fmla="*/ 0 w 20"/>
                <a:gd name="T25" fmla="*/ 1 h 20"/>
                <a:gd name="T26" fmla="*/ 0 w 20"/>
                <a:gd name="T27" fmla="*/ 1 h 20"/>
                <a:gd name="T28" fmla="*/ 0 w 20"/>
                <a:gd name="T29" fmla="*/ 1 h 20"/>
                <a:gd name="T30" fmla="*/ 0 w 20"/>
                <a:gd name="T31" fmla="*/ 1 h 20"/>
                <a:gd name="T32" fmla="*/ 0 w 20"/>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20"/>
                <a:gd name="T53" fmla="*/ 20 w 20"/>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20">
                  <a:moveTo>
                    <a:pt x="4" y="17"/>
                  </a:moveTo>
                  <a:lnTo>
                    <a:pt x="7" y="20"/>
                  </a:lnTo>
                  <a:lnTo>
                    <a:pt x="10" y="20"/>
                  </a:lnTo>
                  <a:lnTo>
                    <a:pt x="14" y="18"/>
                  </a:lnTo>
                  <a:lnTo>
                    <a:pt x="17" y="16"/>
                  </a:lnTo>
                  <a:lnTo>
                    <a:pt x="20" y="13"/>
                  </a:lnTo>
                  <a:lnTo>
                    <a:pt x="20" y="9"/>
                  </a:lnTo>
                  <a:lnTo>
                    <a:pt x="18" y="6"/>
                  </a:lnTo>
                  <a:lnTo>
                    <a:pt x="16" y="2"/>
                  </a:lnTo>
                  <a:lnTo>
                    <a:pt x="13" y="0"/>
                  </a:lnTo>
                  <a:lnTo>
                    <a:pt x="9" y="0"/>
                  </a:lnTo>
                  <a:lnTo>
                    <a:pt x="6" y="1"/>
                  </a:lnTo>
                  <a:lnTo>
                    <a:pt x="2" y="3"/>
                  </a:lnTo>
                  <a:lnTo>
                    <a:pt x="0" y="7"/>
                  </a:lnTo>
                  <a:lnTo>
                    <a:pt x="0" y="10"/>
                  </a:lnTo>
                  <a:lnTo>
                    <a:pt x="1" y="14"/>
                  </a:lnTo>
                  <a:lnTo>
                    <a:pt x="4" y="17"/>
                  </a:lnTo>
                  <a:close/>
                </a:path>
              </a:pathLst>
            </a:custGeom>
            <a:solidFill>
              <a:srgbClr val="0C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76" name="Freeform 210"/>
            <p:cNvSpPr>
              <a:spLocks/>
            </p:cNvSpPr>
            <p:nvPr/>
          </p:nvSpPr>
          <p:spPr bwMode="auto">
            <a:xfrm flipH="1">
              <a:off x="2170" y="2383"/>
              <a:ext cx="151" cy="280"/>
            </a:xfrm>
            <a:custGeom>
              <a:avLst/>
              <a:gdLst>
                <a:gd name="T0" fmla="*/ 1 w 302"/>
                <a:gd name="T1" fmla="*/ 0 h 562"/>
                <a:gd name="T2" fmla="*/ 1 w 302"/>
                <a:gd name="T3" fmla="*/ 0 h 562"/>
                <a:gd name="T4" fmla="*/ 1 w 302"/>
                <a:gd name="T5" fmla="*/ 0 h 562"/>
                <a:gd name="T6" fmla="*/ 1 w 302"/>
                <a:gd name="T7" fmla="*/ 0 h 562"/>
                <a:gd name="T8" fmla="*/ 1 w 302"/>
                <a:gd name="T9" fmla="*/ 0 h 562"/>
                <a:gd name="T10" fmla="*/ 1 w 302"/>
                <a:gd name="T11" fmla="*/ 0 h 562"/>
                <a:gd name="T12" fmla="*/ 1 w 302"/>
                <a:gd name="T13" fmla="*/ 0 h 562"/>
                <a:gd name="T14" fmla="*/ 1 w 302"/>
                <a:gd name="T15" fmla="*/ 0 h 562"/>
                <a:gd name="T16" fmla="*/ 1 w 302"/>
                <a:gd name="T17" fmla="*/ 0 h 562"/>
                <a:gd name="T18" fmla="*/ 1 w 302"/>
                <a:gd name="T19" fmla="*/ 0 h 562"/>
                <a:gd name="T20" fmla="*/ 1 w 302"/>
                <a:gd name="T21" fmla="*/ 0 h 562"/>
                <a:gd name="T22" fmla="*/ 1 w 302"/>
                <a:gd name="T23" fmla="*/ 0 h 562"/>
                <a:gd name="T24" fmla="*/ 1 w 302"/>
                <a:gd name="T25" fmla="*/ 0 h 562"/>
                <a:gd name="T26" fmla="*/ 1 w 302"/>
                <a:gd name="T27" fmla="*/ 0 h 562"/>
                <a:gd name="T28" fmla="*/ 1 w 302"/>
                <a:gd name="T29" fmla="*/ 0 h 562"/>
                <a:gd name="T30" fmla="*/ 1 w 302"/>
                <a:gd name="T31" fmla="*/ 0 h 562"/>
                <a:gd name="T32" fmla="*/ 1 w 302"/>
                <a:gd name="T33" fmla="*/ 0 h 562"/>
                <a:gd name="T34" fmla="*/ 1 w 302"/>
                <a:gd name="T35" fmla="*/ 0 h 562"/>
                <a:gd name="T36" fmla="*/ 1 w 302"/>
                <a:gd name="T37" fmla="*/ 0 h 562"/>
                <a:gd name="T38" fmla="*/ 1 w 302"/>
                <a:gd name="T39" fmla="*/ 0 h 562"/>
                <a:gd name="T40" fmla="*/ 1 w 302"/>
                <a:gd name="T41" fmla="*/ 0 h 562"/>
                <a:gd name="T42" fmla="*/ 1 w 302"/>
                <a:gd name="T43" fmla="*/ 0 h 562"/>
                <a:gd name="T44" fmla="*/ 1 w 302"/>
                <a:gd name="T45" fmla="*/ 0 h 562"/>
                <a:gd name="T46" fmla="*/ 1 w 302"/>
                <a:gd name="T47" fmla="*/ 0 h 562"/>
                <a:gd name="T48" fmla="*/ 1 w 302"/>
                <a:gd name="T49" fmla="*/ 0 h 562"/>
                <a:gd name="T50" fmla="*/ 1 w 302"/>
                <a:gd name="T51" fmla="*/ 0 h 562"/>
                <a:gd name="T52" fmla="*/ 1 w 302"/>
                <a:gd name="T53" fmla="*/ 0 h 562"/>
                <a:gd name="T54" fmla="*/ 1 w 302"/>
                <a:gd name="T55" fmla="*/ 0 h 562"/>
                <a:gd name="T56" fmla="*/ 1 w 302"/>
                <a:gd name="T57" fmla="*/ 0 h 562"/>
                <a:gd name="T58" fmla="*/ 1 w 302"/>
                <a:gd name="T59" fmla="*/ 0 h 562"/>
                <a:gd name="T60" fmla="*/ 1 w 302"/>
                <a:gd name="T61" fmla="*/ 0 h 562"/>
                <a:gd name="T62" fmla="*/ 1 w 302"/>
                <a:gd name="T63" fmla="*/ 0 h 562"/>
                <a:gd name="T64" fmla="*/ 1 w 302"/>
                <a:gd name="T65" fmla="*/ 0 h 562"/>
                <a:gd name="T66" fmla="*/ 1 w 302"/>
                <a:gd name="T67" fmla="*/ 0 h 562"/>
                <a:gd name="T68" fmla="*/ 1 w 302"/>
                <a:gd name="T69" fmla="*/ 0 h 562"/>
                <a:gd name="T70" fmla="*/ 1 w 302"/>
                <a:gd name="T71" fmla="*/ 0 h 562"/>
                <a:gd name="T72" fmla="*/ 1 w 302"/>
                <a:gd name="T73" fmla="*/ 0 h 562"/>
                <a:gd name="T74" fmla="*/ 1 w 302"/>
                <a:gd name="T75" fmla="*/ 0 h 562"/>
                <a:gd name="T76" fmla="*/ 1 w 302"/>
                <a:gd name="T77" fmla="*/ 0 h 562"/>
                <a:gd name="T78" fmla="*/ 1 w 302"/>
                <a:gd name="T79" fmla="*/ 0 h 562"/>
                <a:gd name="T80" fmla="*/ 1 w 302"/>
                <a:gd name="T81" fmla="*/ 0 h 562"/>
                <a:gd name="T82" fmla="*/ 0 w 302"/>
                <a:gd name="T83" fmla="*/ 0 h 562"/>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02"/>
                <a:gd name="T127" fmla="*/ 0 h 562"/>
                <a:gd name="T128" fmla="*/ 302 w 302"/>
                <a:gd name="T129" fmla="*/ 562 h 562"/>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02" h="562">
                  <a:moveTo>
                    <a:pt x="2" y="442"/>
                  </a:moveTo>
                  <a:lnTo>
                    <a:pt x="10" y="425"/>
                  </a:lnTo>
                  <a:lnTo>
                    <a:pt x="21" y="407"/>
                  </a:lnTo>
                  <a:lnTo>
                    <a:pt x="32" y="389"/>
                  </a:lnTo>
                  <a:lnTo>
                    <a:pt x="44" y="373"/>
                  </a:lnTo>
                  <a:lnTo>
                    <a:pt x="55" y="358"/>
                  </a:lnTo>
                  <a:lnTo>
                    <a:pt x="66" y="346"/>
                  </a:lnTo>
                  <a:lnTo>
                    <a:pt x="75" y="335"/>
                  </a:lnTo>
                  <a:lnTo>
                    <a:pt x="80" y="327"/>
                  </a:lnTo>
                  <a:lnTo>
                    <a:pt x="87" y="316"/>
                  </a:lnTo>
                  <a:lnTo>
                    <a:pt x="93" y="304"/>
                  </a:lnTo>
                  <a:lnTo>
                    <a:pt x="97" y="295"/>
                  </a:lnTo>
                  <a:lnTo>
                    <a:pt x="99" y="288"/>
                  </a:lnTo>
                  <a:lnTo>
                    <a:pt x="101" y="276"/>
                  </a:lnTo>
                  <a:lnTo>
                    <a:pt x="106" y="257"/>
                  </a:lnTo>
                  <a:lnTo>
                    <a:pt x="109" y="236"/>
                  </a:lnTo>
                  <a:lnTo>
                    <a:pt x="112" y="221"/>
                  </a:lnTo>
                  <a:lnTo>
                    <a:pt x="112" y="205"/>
                  </a:lnTo>
                  <a:lnTo>
                    <a:pt x="112" y="177"/>
                  </a:lnTo>
                  <a:lnTo>
                    <a:pt x="115" y="144"/>
                  </a:lnTo>
                  <a:lnTo>
                    <a:pt x="125" y="107"/>
                  </a:lnTo>
                  <a:lnTo>
                    <a:pt x="138" y="83"/>
                  </a:lnTo>
                  <a:lnTo>
                    <a:pt x="155" y="60"/>
                  </a:lnTo>
                  <a:lnTo>
                    <a:pt x="175" y="40"/>
                  </a:lnTo>
                  <a:lnTo>
                    <a:pt x="196" y="24"/>
                  </a:lnTo>
                  <a:lnTo>
                    <a:pt x="216" y="12"/>
                  </a:lnTo>
                  <a:lnTo>
                    <a:pt x="236" y="4"/>
                  </a:lnTo>
                  <a:lnTo>
                    <a:pt x="253" y="0"/>
                  </a:lnTo>
                  <a:lnTo>
                    <a:pt x="267" y="3"/>
                  </a:lnTo>
                  <a:lnTo>
                    <a:pt x="277" y="12"/>
                  </a:lnTo>
                  <a:lnTo>
                    <a:pt x="283" y="28"/>
                  </a:lnTo>
                  <a:lnTo>
                    <a:pt x="286" y="45"/>
                  </a:lnTo>
                  <a:lnTo>
                    <a:pt x="286" y="60"/>
                  </a:lnTo>
                  <a:lnTo>
                    <a:pt x="287" y="75"/>
                  </a:lnTo>
                  <a:lnTo>
                    <a:pt x="289" y="92"/>
                  </a:lnTo>
                  <a:lnTo>
                    <a:pt x="294" y="111"/>
                  </a:lnTo>
                  <a:lnTo>
                    <a:pt x="298" y="127"/>
                  </a:lnTo>
                  <a:lnTo>
                    <a:pt x="301" y="144"/>
                  </a:lnTo>
                  <a:lnTo>
                    <a:pt x="302" y="165"/>
                  </a:lnTo>
                  <a:lnTo>
                    <a:pt x="301" y="186"/>
                  </a:lnTo>
                  <a:lnTo>
                    <a:pt x="299" y="204"/>
                  </a:lnTo>
                  <a:lnTo>
                    <a:pt x="296" y="219"/>
                  </a:lnTo>
                  <a:lnTo>
                    <a:pt x="289" y="233"/>
                  </a:lnTo>
                  <a:lnTo>
                    <a:pt x="282" y="245"/>
                  </a:lnTo>
                  <a:lnTo>
                    <a:pt x="276" y="252"/>
                  </a:lnTo>
                  <a:lnTo>
                    <a:pt x="273" y="259"/>
                  </a:lnTo>
                  <a:lnTo>
                    <a:pt x="269" y="270"/>
                  </a:lnTo>
                  <a:lnTo>
                    <a:pt x="267" y="281"/>
                  </a:lnTo>
                  <a:lnTo>
                    <a:pt x="265" y="291"/>
                  </a:lnTo>
                  <a:lnTo>
                    <a:pt x="261" y="303"/>
                  </a:lnTo>
                  <a:lnTo>
                    <a:pt x="254" y="316"/>
                  </a:lnTo>
                  <a:lnTo>
                    <a:pt x="248" y="328"/>
                  </a:lnTo>
                  <a:lnTo>
                    <a:pt x="241" y="339"/>
                  </a:lnTo>
                  <a:lnTo>
                    <a:pt x="236" y="351"/>
                  </a:lnTo>
                  <a:lnTo>
                    <a:pt x="230" y="369"/>
                  </a:lnTo>
                  <a:lnTo>
                    <a:pt x="226" y="389"/>
                  </a:lnTo>
                  <a:lnTo>
                    <a:pt x="222" y="407"/>
                  </a:lnTo>
                  <a:lnTo>
                    <a:pt x="218" y="421"/>
                  </a:lnTo>
                  <a:lnTo>
                    <a:pt x="212" y="436"/>
                  </a:lnTo>
                  <a:lnTo>
                    <a:pt x="206" y="449"/>
                  </a:lnTo>
                  <a:lnTo>
                    <a:pt x="200" y="458"/>
                  </a:lnTo>
                  <a:lnTo>
                    <a:pt x="197" y="465"/>
                  </a:lnTo>
                  <a:lnTo>
                    <a:pt x="192" y="477"/>
                  </a:lnTo>
                  <a:lnTo>
                    <a:pt x="186" y="489"/>
                  </a:lnTo>
                  <a:lnTo>
                    <a:pt x="178" y="504"/>
                  </a:lnTo>
                  <a:lnTo>
                    <a:pt x="169" y="519"/>
                  </a:lnTo>
                  <a:lnTo>
                    <a:pt x="158" y="534"/>
                  </a:lnTo>
                  <a:lnTo>
                    <a:pt x="144" y="547"/>
                  </a:lnTo>
                  <a:lnTo>
                    <a:pt x="127" y="556"/>
                  </a:lnTo>
                  <a:lnTo>
                    <a:pt x="117" y="560"/>
                  </a:lnTo>
                  <a:lnTo>
                    <a:pt x="108" y="561"/>
                  </a:lnTo>
                  <a:lnTo>
                    <a:pt x="97" y="562"/>
                  </a:lnTo>
                  <a:lnTo>
                    <a:pt x="84" y="561"/>
                  </a:lnTo>
                  <a:lnTo>
                    <a:pt x="71" y="558"/>
                  </a:lnTo>
                  <a:lnTo>
                    <a:pt x="57" y="554"/>
                  </a:lnTo>
                  <a:lnTo>
                    <a:pt x="44" y="546"/>
                  </a:lnTo>
                  <a:lnTo>
                    <a:pt x="31" y="535"/>
                  </a:lnTo>
                  <a:lnTo>
                    <a:pt x="23" y="526"/>
                  </a:lnTo>
                  <a:lnTo>
                    <a:pt x="15" y="515"/>
                  </a:lnTo>
                  <a:lnTo>
                    <a:pt x="9" y="502"/>
                  </a:lnTo>
                  <a:lnTo>
                    <a:pt x="4" y="488"/>
                  </a:lnTo>
                  <a:lnTo>
                    <a:pt x="1" y="476"/>
                  </a:lnTo>
                  <a:lnTo>
                    <a:pt x="0" y="463"/>
                  </a:lnTo>
                  <a:lnTo>
                    <a:pt x="0" y="451"/>
                  </a:lnTo>
                  <a:lnTo>
                    <a:pt x="2" y="442"/>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77" name="Freeform 211"/>
            <p:cNvSpPr>
              <a:spLocks/>
            </p:cNvSpPr>
            <p:nvPr/>
          </p:nvSpPr>
          <p:spPr bwMode="auto">
            <a:xfrm flipH="1">
              <a:off x="2186" y="2388"/>
              <a:ext cx="10" cy="10"/>
            </a:xfrm>
            <a:custGeom>
              <a:avLst/>
              <a:gdLst>
                <a:gd name="T0" fmla="*/ 1 w 19"/>
                <a:gd name="T1" fmla="*/ 1 h 19"/>
                <a:gd name="T2" fmla="*/ 1 w 19"/>
                <a:gd name="T3" fmla="*/ 1 h 19"/>
                <a:gd name="T4" fmla="*/ 1 w 19"/>
                <a:gd name="T5" fmla="*/ 1 h 19"/>
                <a:gd name="T6" fmla="*/ 1 w 19"/>
                <a:gd name="T7" fmla="*/ 1 h 19"/>
                <a:gd name="T8" fmla="*/ 1 w 19"/>
                <a:gd name="T9" fmla="*/ 1 h 19"/>
                <a:gd name="T10" fmla="*/ 1 w 19"/>
                <a:gd name="T11" fmla="*/ 1 h 19"/>
                <a:gd name="T12" fmla="*/ 1 w 19"/>
                <a:gd name="T13" fmla="*/ 1 h 19"/>
                <a:gd name="T14" fmla="*/ 1 w 19"/>
                <a:gd name="T15" fmla="*/ 1 h 19"/>
                <a:gd name="T16" fmla="*/ 1 w 19"/>
                <a:gd name="T17" fmla="*/ 1 h 19"/>
                <a:gd name="T18" fmla="*/ 1 w 19"/>
                <a:gd name="T19" fmla="*/ 0 h 19"/>
                <a:gd name="T20" fmla="*/ 1 w 19"/>
                <a:gd name="T21" fmla="*/ 1 h 19"/>
                <a:gd name="T22" fmla="*/ 1 w 19"/>
                <a:gd name="T23" fmla="*/ 1 h 19"/>
                <a:gd name="T24" fmla="*/ 1 w 19"/>
                <a:gd name="T25" fmla="*/ 1 h 19"/>
                <a:gd name="T26" fmla="*/ 0 w 19"/>
                <a:gd name="T27" fmla="*/ 1 h 19"/>
                <a:gd name="T28" fmla="*/ 1 w 19"/>
                <a:gd name="T29" fmla="*/ 1 h 19"/>
                <a:gd name="T30" fmla="*/ 1 w 19"/>
                <a:gd name="T31" fmla="*/ 1 h 19"/>
                <a:gd name="T32" fmla="*/ 1 w 19"/>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9"/>
                <a:gd name="T53" fmla="*/ 19 w 19"/>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9">
                  <a:moveTo>
                    <a:pt x="6" y="18"/>
                  </a:moveTo>
                  <a:lnTo>
                    <a:pt x="9" y="19"/>
                  </a:lnTo>
                  <a:lnTo>
                    <a:pt x="12" y="18"/>
                  </a:lnTo>
                  <a:lnTo>
                    <a:pt x="16" y="17"/>
                  </a:lnTo>
                  <a:lnTo>
                    <a:pt x="18" y="14"/>
                  </a:lnTo>
                  <a:lnTo>
                    <a:pt x="19" y="10"/>
                  </a:lnTo>
                  <a:lnTo>
                    <a:pt x="18" y="7"/>
                  </a:lnTo>
                  <a:lnTo>
                    <a:pt x="17" y="3"/>
                  </a:lnTo>
                  <a:lnTo>
                    <a:pt x="14" y="1"/>
                  </a:lnTo>
                  <a:lnTo>
                    <a:pt x="9" y="0"/>
                  </a:lnTo>
                  <a:lnTo>
                    <a:pt x="6" y="1"/>
                  </a:lnTo>
                  <a:lnTo>
                    <a:pt x="2" y="2"/>
                  </a:lnTo>
                  <a:lnTo>
                    <a:pt x="1" y="5"/>
                  </a:lnTo>
                  <a:lnTo>
                    <a:pt x="0" y="10"/>
                  </a:lnTo>
                  <a:lnTo>
                    <a:pt x="1" y="14"/>
                  </a:lnTo>
                  <a:lnTo>
                    <a:pt x="2" y="17"/>
                  </a:lnTo>
                  <a:lnTo>
                    <a:pt x="6"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78" name="Freeform 212"/>
            <p:cNvSpPr>
              <a:spLocks/>
            </p:cNvSpPr>
            <p:nvPr/>
          </p:nvSpPr>
          <p:spPr bwMode="auto">
            <a:xfrm flipH="1">
              <a:off x="2202" y="2422"/>
              <a:ext cx="10" cy="10"/>
            </a:xfrm>
            <a:custGeom>
              <a:avLst/>
              <a:gdLst>
                <a:gd name="T0" fmla="*/ 1 w 19"/>
                <a:gd name="T1" fmla="*/ 1 h 20"/>
                <a:gd name="T2" fmla="*/ 1 w 19"/>
                <a:gd name="T3" fmla="*/ 1 h 20"/>
                <a:gd name="T4" fmla="*/ 1 w 19"/>
                <a:gd name="T5" fmla="*/ 1 h 20"/>
                <a:gd name="T6" fmla="*/ 1 w 19"/>
                <a:gd name="T7" fmla="*/ 1 h 20"/>
                <a:gd name="T8" fmla="*/ 1 w 19"/>
                <a:gd name="T9" fmla="*/ 1 h 20"/>
                <a:gd name="T10" fmla="*/ 1 w 19"/>
                <a:gd name="T11" fmla="*/ 1 h 20"/>
                <a:gd name="T12" fmla="*/ 1 w 19"/>
                <a:gd name="T13" fmla="*/ 1 h 20"/>
                <a:gd name="T14" fmla="*/ 1 w 19"/>
                <a:gd name="T15" fmla="*/ 1 h 20"/>
                <a:gd name="T16" fmla="*/ 1 w 19"/>
                <a:gd name="T17" fmla="*/ 1 h 20"/>
                <a:gd name="T18" fmla="*/ 1 w 19"/>
                <a:gd name="T19" fmla="*/ 0 h 20"/>
                <a:gd name="T20" fmla="*/ 1 w 19"/>
                <a:gd name="T21" fmla="*/ 1 h 20"/>
                <a:gd name="T22" fmla="*/ 1 w 19"/>
                <a:gd name="T23" fmla="*/ 1 h 20"/>
                <a:gd name="T24" fmla="*/ 1 w 19"/>
                <a:gd name="T25" fmla="*/ 1 h 20"/>
                <a:gd name="T26" fmla="*/ 0 w 19"/>
                <a:gd name="T27" fmla="*/ 1 h 20"/>
                <a:gd name="T28" fmla="*/ 1 w 19"/>
                <a:gd name="T29" fmla="*/ 1 h 20"/>
                <a:gd name="T30" fmla="*/ 1 w 19"/>
                <a:gd name="T31" fmla="*/ 1 h 20"/>
                <a:gd name="T32" fmla="*/ 1 w 19"/>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5" y="20"/>
                  </a:moveTo>
                  <a:lnTo>
                    <a:pt x="10" y="20"/>
                  </a:lnTo>
                  <a:lnTo>
                    <a:pt x="14" y="19"/>
                  </a:lnTo>
                  <a:lnTo>
                    <a:pt x="17" y="18"/>
                  </a:lnTo>
                  <a:lnTo>
                    <a:pt x="18" y="14"/>
                  </a:lnTo>
                  <a:lnTo>
                    <a:pt x="19" y="11"/>
                  </a:lnTo>
                  <a:lnTo>
                    <a:pt x="18" y="7"/>
                  </a:lnTo>
                  <a:lnTo>
                    <a:pt x="17" y="4"/>
                  </a:lnTo>
                  <a:lnTo>
                    <a:pt x="14" y="2"/>
                  </a:lnTo>
                  <a:lnTo>
                    <a:pt x="10" y="0"/>
                  </a:lnTo>
                  <a:lnTo>
                    <a:pt x="7" y="2"/>
                  </a:lnTo>
                  <a:lnTo>
                    <a:pt x="3" y="4"/>
                  </a:lnTo>
                  <a:lnTo>
                    <a:pt x="1" y="7"/>
                  </a:lnTo>
                  <a:lnTo>
                    <a:pt x="0" y="11"/>
                  </a:lnTo>
                  <a:lnTo>
                    <a:pt x="1" y="14"/>
                  </a:lnTo>
                  <a:lnTo>
                    <a:pt x="2" y="18"/>
                  </a:lnTo>
                  <a:lnTo>
                    <a:pt x="5" y="2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79" name="Freeform 213"/>
            <p:cNvSpPr>
              <a:spLocks/>
            </p:cNvSpPr>
            <p:nvPr/>
          </p:nvSpPr>
          <p:spPr bwMode="auto">
            <a:xfrm flipH="1">
              <a:off x="2270" y="2627"/>
              <a:ext cx="10" cy="10"/>
            </a:xfrm>
            <a:custGeom>
              <a:avLst/>
              <a:gdLst>
                <a:gd name="T0" fmla="*/ 1 w 19"/>
                <a:gd name="T1" fmla="*/ 1 h 20"/>
                <a:gd name="T2" fmla="*/ 1 w 19"/>
                <a:gd name="T3" fmla="*/ 1 h 20"/>
                <a:gd name="T4" fmla="*/ 1 w 19"/>
                <a:gd name="T5" fmla="*/ 1 h 20"/>
                <a:gd name="T6" fmla="*/ 1 w 19"/>
                <a:gd name="T7" fmla="*/ 1 h 20"/>
                <a:gd name="T8" fmla="*/ 1 w 19"/>
                <a:gd name="T9" fmla="*/ 1 h 20"/>
                <a:gd name="T10" fmla="*/ 1 w 19"/>
                <a:gd name="T11" fmla="*/ 1 h 20"/>
                <a:gd name="T12" fmla="*/ 1 w 19"/>
                <a:gd name="T13" fmla="*/ 1 h 20"/>
                <a:gd name="T14" fmla="*/ 1 w 19"/>
                <a:gd name="T15" fmla="*/ 1 h 20"/>
                <a:gd name="T16" fmla="*/ 1 w 19"/>
                <a:gd name="T17" fmla="*/ 1 h 20"/>
                <a:gd name="T18" fmla="*/ 1 w 19"/>
                <a:gd name="T19" fmla="*/ 0 h 20"/>
                <a:gd name="T20" fmla="*/ 1 w 19"/>
                <a:gd name="T21" fmla="*/ 1 h 20"/>
                <a:gd name="T22" fmla="*/ 1 w 19"/>
                <a:gd name="T23" fmla="*/ 1 h 20"/>
                <a:gd name="T24" fmla="*/ 1 w 19"/>
                <a:gd name="T25" fmla="*/ 1 h 20"/>
                <a:gd name="T26" fmla="*/ 0 w 19"/>
                <a:gd name="T27" fmla="*/ 1 h 20"/>
                <a:gd name="T28" fmla="*/ 1 w 19"/>
                <a:gd name="T29" fmla="*/ 1 h 20"/>
                <a:gd name="T30" fmla="*/ 1 w 19"/>
                <a:gd name="T31" fmla="*/ 1 h 20"/>
                <a:gd name="T32" fmla="*/ 1 w 19"/>
                <a:gd name="T33" fmla="*/ 1 h 2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20"/>
                <a:gd name="T53" fmla="*/ 19 w 19"/>
                <a:gd name="T54" fmla="*/ 20 h 2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20">
                  <a:moveTo>
                    <a:pt x="7" y="19"/>
                  </a:moveTo>
                  <a:lnTo>
                    <a:pt x="10" y="20"/>
                  </a:lnTo>
                  <a:lnTo>
                    <a:pt x="14" y="19"/>
                  </a:lnTo>
                  <a:lnTo>
                    <a:pt x="17" y="18"/>
                  </a:lnTo>
                  <a:lnTo>
                    <a:pt x="19" y="14"/>
                  </a:lnTo>
                  <a:lnTo>
                    <a:pt x="19" y="10"/>
                  </a:lnTo>
                  <a:lnTo>
                    <a:pt x="18" y="6"/>
                  </a:lnTo>
                  <a:lnTo>
                    <a:pt x="17" y="3"/>
                  </a:lnTo>
                  <a:lnTo>
                    <a:pt x="14" y="2"/>
                  </a:lnTo>
                  <a:lnTo>
                    <a:pt x="10" y="0"/>
                  </a:lnTo>
                  <a:lnTo>
                    <a:pt x="7" y="2"/>
                  </a:lnTo>
                  <a:lnTo>
                    <a:pt x="3" y="3"/>
                  </a:lnTo>
                  <a:lnTo>
                    <a:pt x="1" y="6"/>
                  </a:lnTo>
                  <a:lnTo>
                    <a:pt x="0" y="10"/>
                  </a:lnTo>
                  <a:lnTo>
                    <a:pt x="1" y="13"/>
                  </a:lnTo>
                  <a:lnTo>
                    <a:pt x="3" y="17"/>
                  </a:lnTo>
                  <a:lnTo>
                    <a:pt x="7" y="19"/>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80" name="Freeform 214"/>
            <p:cNvSpPr>
              <a:spLocks/>
            </p:cNvSpPr>
            <p:nvPr/>
          </p:nvSpPr>
          <p:spPr bwMode="auto">
            <a:xfrm flipH="1">
              <a:off x="2201" y="2532"/>
              <a:ext cx="124" cy="138"/>
            </a:xfrm>
            <a:custGeom>
              <a:avLst/>
              <a:gdLst>
                <a:gd name="T0" fmla="*/ 1 w 248"/>
                <a:gd name="T1" fmla="*/ 0 h 277"/>
                <a:gd name="T2" fmla="*/ 1 w 248"/>
                <a:gd name="T3" fmla="*/ 0 h 277"/>
                <a:gd name="T4" fmla="*/ 1 w 248"/>
                <a:gd name="T5" fmla="*/ 0 h 277"/>
                <a:gd name="T6" fmla="*/ 1 w 248"/>
                <a:gd name="T7" fmla="*/ 0 h 277"/>
                <a:gd name="T8" fmla="*/ 1 w 248"/>
                <a:gd name="T9" fmla="*/ 0 h 277"/>
                <a:gd name="T10" fmla="*/ 1 w 248"/>
                <a:gd name="T11" fmla="*/ 0 h 277"/>
                <a:gd name="T12" fmla="*/ 1 w 248"/>
                <a:gd name="T13" fmla="*/ 0 h 277"/>
                <a:gd name="T14" fmla="*/ 1 w 248"/>
                <a:gd name="T15" fmla="*/ 0 h 277"/>
                <a:gd name="T16" fmla="*/ 1 w 248"/>
                <a:gd name="T17" fmla="*/ 0 h 277"/>
                <a:gd name="T18" fmla="*/ 1 w 248"/>
                <a:gd name="T19" fmla="*/ 0 h 277"/>
                <a:gd name="T20" fmla="*/ 1 w 248"/>
                <a:gd name="T21" fmla="*/ 0 h 277"/>
                <a:gd name="T22" fmla="*/ 1 w 248"/>
                <a:gd name="T23" fmla="*/ 0 h 277"/>
                <a:gd name="T24" fmla="*/ 1 w 248"/>
                <a:gd name="T25" fmla="*/ 0 h 277"/>
                <a:gd name="T26" fmla="*/ 1 w 248"/>
                <a:gd name="T27" fmla="*/ 0 h 277"/>
                <a:gd name="T28" fmla="*/ 1 w 248"/>
                <a:gd name="T29" fmla="*/ 0 h 277"/>
                <a:gd name="T30" fmla="*/ 1 w 248"/>
                <a:gd name="T31" fmla="*/ 0 h 277"/>
                <a:gd name="T32" fmla="*/ 1 w 248"/>
                <a:gd name="T33" fmla="*/ 0 h 277"/>
                <a:gd name="T34" fmla="*/ 1 w 248"/>
                <a:gd name="T35" fmla="*/ 0 h 277"/>
                <a:gd name="T36" fmla="*/ 1 w 248"/>
                <a:gd name="T37" fmla="*/ 0 h 277"/>
                <a:gd name="T38" fmla="*/ 1 w 248"/>
                <a:gd name="T39" fmla="*/ 0 h 277"/>
                <a:gd name="T40" fmla="*/ 1 w 248"/>
                <a:gd name="T41" fmla="*/ 0 h 277"/>
                <a:gd name="T42" fmla="*/ 1 w 248"/>
                <a:gd name="T43" fmla="*/ 0 h 277"/>
                <a:gd name="T44" fmla="*/ 1 w 248"/>
                <a:gd name="T45" fmla="*/ 0 h 277"/>
                <a:gd name="T46" fmla="*/ 1 w 248"/>
                <a:gd name="T47" fmla="*/ 0 h 277"/>
                <a:gd name="T48" fmla="*/ 1 w 248"/>
                <a:gd name="T49" fmla="*/ 0 h 277"/>
                <a:gd name="T50" fmla="*/ 1 w 248"/>
                <a:gd name="T51" fmla="*/ 0 h 277"/>
                <a:gd name="T52" fmla="*/ 1 w 248"/>
                <a:gd name="T53" fmla="*/ 0 h 277"/>
                <a:gd name="T54" fmla="*/ 1 w 248"/>
                <a:gd name="T55" fmla="*/ 0 h 277"/>
                <a:gd name="T56" fmla="*/ 1 w 248"/>
                <a:gd name="T57" fmla="*/ 0 h 277"/>
                <a:gd name="T58" fmla="*/ 1 w 248"/>
                <a:gd name="T59" fmla="*/ 0 h 277"/>
                <a:gd name="T60" fmla="*/ 1 w 248"/>
                <a:gd name="T61" fmla="*/ 0 h 277"/>
                <a:gd name="T62" fmla="*/ 1 w 248"/>
                <a:gd name="T63" fmla="*/ 0 h 277"/>
                <a:gd name="T64" fmla="*/ 1 w 248"/>
                <a:gd name="T65" fmla="*/ 0 h 277"/>
                <a:gd name="T66" fmla="*/ 1 w 248"/>
                <a:gd name="T67" fmla="*/ 0 h 277"/>
                <a:gd name="T68" fmla="*/ 1 w 248"/>
                <a:gd name="T69" fmla="*/ 0 h 277"/>
                <a:gd name="T70" fmla="*/ 1 w 248"/>
                <a:gd name="T71" fmla="*/ 0 h 277"/>
                <a:gd name="T72" fmla="*/ 1 w 248"/>
                <a:gd name="T73" fmla="*/ 0 h 277"/>
                <a:gd name="T74" fmla="*/ 1 w 248"/>
                <a:gd name="T75" fmla="*/ 0 h 277"/>
                <a:gd name="T76" fmla="*/ 1 w 248"/>
                <a:gd name="T77" fmla="*/ 0 h 277"/>
                <a:gd name="T78" fmla="*/ 1 w 248"/>
                <a:gd name="T79" fmla="*/ 0 h 277"/>
                <a:gd name="T80" fmla="*/ 1 w 248"/>
                <a:gd name="T81" fmla="*/ 0 h 277"/>
                <a:gd name="T82" fmla="*/ 1 w 248"/>
                <a:gd name="T83" fmla="*/ 0 h 27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248"/>
                <a:gd name="T127" fmla="*/ 0 h 277"/>
                <a:gd name="T128" fmla="*/ 248 w 248"/>
                <a:gd name="T129" fmla="*/ 277 h 277"/>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248" h="277">
                  <a:moveTo>
                    <a:pt x="93" y="16"/>
                  </a:moveTo>
                  <a:lnTo>
                    <a:pt x="89" y="19"/>
                  </a:lnTo>
                  <a:lnTo>
                    <a:pt x="84" y="22"/>
                  </a:lnTo>
                  <a:lnTo>
                    <a:pt x="81" y="26"/>
                  </a:lnTo>
                  <a:lnTo>
                    <a:pt x="79" y="30"/>
                  </a:lnTo>
                  <a:lnTo>
                    <a:pt x="78" y="35"/>
                  </a:lnTo>
                  <a:lnTo>
                    <a:pt x="76" y="38"/>
                  </a:lnTo>
                  <a:lnTo>
                    <a:pt x="73" y="42"/>
                  </a:lnTo>
                  <a:lnTo>
                    <a:pt x="69" y="44"/>
                  </a:lnTo>
                  <a:lnTo>
                    <a:pt x="67" y="48"/>
                  </a:lnTo>
                  <a:lnTo>
                    <a:pt x="62" y="53"/>
                  </a:lnTo>
                  <a:lnTo>
                    <a:pt x="56" y="61"/>
                  </a:lnTo>
                  <a:lnTo>
                    <a:pt x="49" y="69"/>
                  </a:lnTo>
                  <a:lnTo>
                    <a:pt x="43" y="79"/>
                  </a:lnTo>
                  <a:lnTo>
                    <a:pt x="36" y="88"/>
                  </a:lnTo>
                  <a:lnTo>
                    <a:pt x="30" y="95"/>
                  </a:lnTo>
                  <a:lnTo>
                    <a:pt x="26" y="100"/>
                  </a:lnTo>
                  <a:lnTo>
                    <a:pt x="18" y="112"/>
                  </a:lnTo>
                  <a:lnTo>
                    <a:pt x="10" y="127"/>
                  </a:lnTo>
                  <a:lnTo>
                    <a:pt x="3" y="145"/>
                  </a:lnTo>
                  <a:lnTo>
                    <a:pt x="0" y="166"/>
                  </a:lnTo>
                  <a:lnTo>
                    <a:pt x="1" y="187"/>
                  </a:lnTo>
                  <a:lnTo>
                    <a:pt x="6" y="205"/>
                  </a:lnTo>
                  <a:lnTo>
                    <a:pt x="13" y="219"/>
                  </a:lnTo>
                  <a:lnTo>
                    <a:pt x="22" y="232"/>
                  </a:lnTo>
                  <a:lnTo>
                    <a:pt x="33" y="242"/>
                  </a:lnTo>
                  <a:lnTo>
                    <a:pt x="47" y="252"/>
                  </a:lnTo>
                  <a:lnTo>
                    <a:pt x="62" y="263"/>
                  </a:lnTo>
                  <a:lnTo>
                    <a:pt x="78" y="273"/>
                  </a:lnTo>
                  <a:lnTo>
                    <a:pt x="85" y="275"/>
                  </a:lnTo>
                  <a:lnTo>
                    <a:pt x="97" y="277"/>
                  </a:lnTo>
                  <a:lnTo>
                    <a:pt x="112" y="275"/>
                  </a:lnTo>
                  <a:lnTo>
                    <a:pt x="129" y="273"/>
                  </a:lnTo>
                  <a:lnTo>
                    <a:pt x="145" y="270"/>
                  </a:lnTo>
                  <a:lnTo>
                    <a:pt x="160" y="263"/>
                  </a:lnTo>
                  <a:lnTo>
                    <a:pt x="173" y="254"/>
                  </a:lnTo>
                  <a:lnTo>
                    <a:pt x="181" y="242"/>
                  </a:lnTo>
                  <a:lnTo>
                    <a:pt x="187" y="227"/>
                  </a:lnTo>
                  <a:lnTo>
                    <a:pt x="193" y="210"/>
                  </a:lnTo>
                  <a:lnTo>
                    <a:pt x="202" y="190"/>
                  </a:lnTo>
                  <a:lnTo>
                    <a:pt x="210" y="172"/>
                  </a:lnTo>
                  <a:lnTo>
                    <a:pt x="218" y="153"/>
                  </a:lnTo>
                  <a:lnTo>
                    <a:pt x="225" y="137"/>
                  </a:lnTo>
                  <a:lnTo>
                    <a:pt x="230" y="125"/>
                  </a:lnTo>
                  <a:lnTo>
                    <a:pt x="235" y="117"/>
                  </a:lnTo>
                  <a:lnTo>
                    <a:pt x="240" y="104"/>
                  </a:lnTo>
                  <a:lnTo>
                    <a:pt x="242" y="90"/>
                  </a:lnTo>
                  <a:lnTo>
                    <a:pt x="242" y="77"/>
                  </a:lnTo>
                  <a:lnTo>
                    <a:pt x="242" y="71"/>
                  </a:lnTo>
                  <a:lnTo>
                    <a:pt x="242" y="68"/>
                  </a:lnTo>
                  <a:lnTo>
                    <a:pt x="243" y="65"/>
                  </a:lnTo>
                  <a:lnTo>
                    <a:pt x="244" y="64"/>
                  </a:lnTo>
                  <a:lnTo>
                    <a:pt x="244" y="62"/>
                  </a:lnTo>
                  <a:lnTo>
                    <a:pt x="246" y="61"/>
                  </a:lnTo>
                  <a:lnTo>
                    <a:pt x="248" y="60"/>
                  </a:lnTo>
                  <a:lnTo>
                    <a:pt x="248" y="59"/>
                  </a:lnTo>
                  <a:lnTo>
                    <a:pt x="248" y="58"/>
                  </a:lnTo>
                  <a:lnTo>
                    <a:pt x="246" y="57"/>
                  </a:lnTo>
                  <a:lnTo>
                    <a:pt x="244" y="54"/>
                  </a:lnTo>
                  <a:lnTo>
                    <a:pt x="240" y="52"/>
                  </a:lnTo>
                  <a:lnTo>
                    <a:pt x="234" y="50"/>
                  </a:lnTo>
                  <a:lnTo>
                    <a:pt x="229" y="49"/>
                  </a:lnTo>
                  <a:lnTo>
                    <a:pt x="222" y="45"/>
                  </a:lnTo>
                  <a:lnTo>
                    <a:pt x="214" y="42"/>
                  </a:lnTo>
                  <a:lnTo>
                    <a:pt x="206" y="38"/>
                  </a:lnTo>
                  <a:lnTo>
                    <a:pt x="197" y="34"/>
                  </a:lnTo>
                  <a:lnTo>
                    <a:pt x="189" y="30"/>
                  </a:lnTo>
                  <a:lnTo>
                    <a:pt x="182" y="28"/>
                  </a:lnTo>
                  <a:lnTo>
                    <a:pt x="178" y="26"/>
                  </a:lnTo>
                  <a:lnTo>
                    <a:pt x="174" y="23"/>
                  </a:lnTo>
                  <a:lnTo>
                    <a:pt x="164" y="20"/>
                  </a:lnTo>
                  <a:lnTo>
                    <a:pt x="152" y="15"/>
                  </a:lnTo>
                  <a:lnTo>
                    <a:pt x="138" y="11"/>
                  </a:lnTo>
                  <a:lnTo>
                    <a:pt x="124" y="6"/>
                  </a:lnTo>
                  <a:lnTo>
                    <a:pt x="113" y="3"/>
                  </a:lnTo>
                  <a:lnTo>
                    <a:pt x="104" y="0"/>
                  </a:lnTo>
                  <a:lnTo>
                    <a:pt x="99" y="0"/>
                  </a:lnTo>
                  <a:lnTo>
                    <a:pt x="96" y="3"/>
                  </a:lnTo>
                  <a:lnTo>
                    <a:pt x="96" y="4"/>
                  </a:lnTo>
                  <a:lnTo>
                    <a:pt x="97" y="6"/>
                  </a:lnTo>
                  <a:lnTo>
                    <a:pt x="98" y="7"/>
                  </a:lnTo>
                  <a:lnTo>
                    <a:pt x="97" y="10"/>
                  </a:lnTo>
                  <a:lnTo>
                    <a:pt x="96" y="12"/>
                  </a:lnTo>
                  <a:lnTo>
                    <a:pt x="94" y="14"/>
                  </a:lnTo>
                  <a:lnTo>
                    <a:pt x="93" y="16"/>
                  </a:lnTo>
                  <a:close/>
                </a:path>
              </a:pathLst>
            </a:custGeom>
            <a:solidFill>
              <a:srgbClr val="0000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81" name="Freeform 215"/>
            <p:cNvSpPr>
              <a:spLocks/>
            </p:cNvSpPr>
            <p:nvPr/>
          </p:nvSpPr>
          <p:spPr bwMode="auto">
            <a:xfrm flipH="1">
              <a:off x="2164" y="2361"/>
              <a:ext cx="120" cy="201"/>
            </a:xfrm>
            <a:custGeom>
              <a:avLst/>
              <a:gdLst>
                <a:gd name="T0" fmla="*/ 1 w 239"/>
                <a:gd name="T1" fmla="*/ 1 h 402"/>
                <a:gd name="T2" fmla="*/ 1 w 239"/>
                <a:gd name="T3" fmla="*/ 1 h 402"/>
                <a:gd name="T4" fmla="*/ 1 w 239"/>
                <a:gd name="T5" fmla="*/ 1 h 402"/>
                <a:gd name="T6" fmla="*/ 1 w 239"/>
                <a:gd name="T7" fmla="*/ 1 h 402"/>
                <a:gd name="T8" fmla="*/ 1 w 239"/>
                <a:gd name="T9" fmla="*/ 1 h 402"/>
                <a:gd name="T10" fmla="*/ 1 w 239"/>
                <a:gd name="T11" fmla="*/ 1 h 402"/>
                <a:gd name="T12" fmla="*/ 1 w 239"/>
                <a:gd name="T13" fmla="*/ 1 h 402"/>
                <a:gd name="T14" fmla="*/ 1 w 239"/>
                <a:gd name="T15" fmla="*/ 1 h 402"/>
                <a:gd name="T16" fmla="*/ 1 w 239"/>
                <a:gd name="T17" fmla="*/ 1 h 402"/>
                <a:gd name="T18" fmla="*/ 1 w 239"/>
                <a:gd name="T19" fmla="*/ 1 h 402"/>
                <a:gd name="T20" fmla="*/ 1 w 239"/>
                <a:gd name="T21" fmla="*/ 1 h 402"/>
                <a:gd name="T22" fmla="*/ 1 w 239"/>
                <a:gd name="T23" fmla="*/ 1 h 402"/>
                <a:gd name="T24" fmla="*/ 1 w 239"/>
                <a:gd name="T25" fmla="*/ 1 h 402"/>
                <a:gd name="T26" fmla="*/ 1 w 239"/>
                <a:gd name="T27" fmla="*/ 1 h 402"/>
                <a:gd name="T28" fmla="*/ 1 w 239"/>
                <a:gd name="T29" fmla="*/ 1 h 402"/>
                <a:gd name="T30" fmla="*/ 1 w 239"/>
                <a:gd name="T31" fmla="*/ 1 h 402"/>
                <a:gd name="T32" fmla="*/ 1 w 239"/>
                <a:gd name="T33" fmla="*/ 1 h 402"/>
                <a:gd name="T34" fmla="*/ 1 w 239"/>
                <a:gd name="T35" fmla="*/ 1 h 402"/>
                <a:gd name="T36" fmla="*/ 1 w 239"/>
                <a:gd name="T37" fmla="*/ 1 h 402"/>
                <a:gd name="T38" fmla="*/ 1 w 239"/>
                <a:gd name="T39" fmla="*/ 1 h 402"/>
                <a:gd name="T40" fmla="*/ 1 w 239"/>
                <a:gd name="T41" fmla="*/ 1 h 402"/>
                <a:gd name="T42" fmla="*/ 1 w 239"/>
                <a:gd name="T43" fmla="*/ 1 h 402"/>
                <a:gd name="T44" fmla="*/ 1 w 239"/>
                <a:gd name="T45" fmla="*/ 1 h 402"/>
                <a:gd name="T46" fmla="*/ 1 w 239"/>
                <a:gd name="T47" fmla="*/ 1 h 402"/>
                <a:gd name="T48" fmla="*/ 1 w 239"/>
                <a:gd name="T49" fmla="*/ 1 h 402"/>
                <a:gd name="T50" fmla="*/ 1 w 239"/>
                <a:gd name="T51" fmla="*/ 1 h 402"/>
                <a:gd name="T52" fmla="*/ 1 w 239"/>
                <a:gd name="T53" fmla="*/ 1 h 402"/>
                <a:gd name="T54" fmla="*/ 1 w 239"/>
                <a:gd name="T55" fmla="*/ 1 h 402"/>
                <a:gd name="T56" fmla="*/ 1 w 239"/>
                <a:gd name="T57" fmla="*/ 1 h 402"/>
                <a:gd name="T58" fmla="*/ 1 w 239"/>
                <a:gd name="T59" fmla="*/ 1 h 402"/>
                <a:gd name="T60" fmla="*/ 1 w 239"/>
                <a:gd name="T61" fmla="*/ 1 h 402"/>
                <a:gd name="T62" fmla="*/ 1 w 239"/>
                <a:gd name="T63" fmla="*/ 1 h 402"/>
                <a:gd name="T64" fmla="*/ 1 w 239"/>
                <a:gd name="T65" fmla="*/ 1 h 402"/>
                <a:gd name="T66" fmla="*/ 1 w 239"/>
                <a:gd name="T67" fmla="*/ 1 h 402"/>
                <a:gd name="T68" fmla="*/ 1 w 239"/>
                <a:gd name="T69" fmla="*/ 1 h 402"/>
                <a:gd name="T70" fmla="*/ 1 w 239"/>
                <a:gd name="T71" fmla="*/ 1 h 402"/>
                <a:gd name="T72" fmla="*/ 1 w 239"/>
                <a:gd name="T73" fmla="*/ 1 h 402"/>
                <a:gd name="T74" fmla="*/ 1 w 239"/>
                <a:gd name="T75" fmla="*/ 1 h 402"/>
                <a:gd name="T76" fmla="*/ 1 w 239"/>
                <a:gd name="T77" fmla="*/ 1 h 402"/>
                <a:gd name="T78" fmla="*/ 1 w 239"/>
                <a:gd name="T79" fmla="*/ 1 h 402"/>
                <a:gd name="T80" fmla="*/ 1 w 239"/>
                <a:gd name="T81" fmla="*/ 1 h 402"/>
                <a:gd name="T82" fmla="*/ 1 w 239"/>
                <a:gd name="T83" fmla="*/ 1 h 402"/>
                <a:gd name="T84" fmla="*/ 1 w 239"/>
                <a:gd name="T85" fmla="*/ 1 h 402"/>
                <a:gd name="T86" fmla="*/ 1 w 239"/>
                <a:gd name="T87" fmla="*/ 1 h 402"/>
                <a:gd name="T88" fmla="*/ 1 w 239"/>
                <a:gd name="T89" fmla="*/ 1 h 402"/>
                <a:gd name="T90" fmla="*/ 1 w 239"/>
                <a:gd name="T91" fmla="*/ 1 h 40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239"/>
                <a:gd name="T139" fmla="*/ 0 h 402"/>
                <a:gd name="T140" fmla="*/ 239 w 239"/>
                <a:gd name="T141" fmla="*/ 402 h 40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239" h="402">
                  <a:moveTo>
                    <a:pt x="17" y="342"/>
                  </a:moveTo>
                  <a:lnTo>
                    <a:pt x="22" y="342"/>
                  </a:lnTo>
                  <a:lnTo>
                    <a:pt x="31" y="345"/>
                  </a:lnTo>
                  <a:lnTo>
                    <a:pt x="42" y="348"/>
                  </a:lnTo>
                  <a:lnTo>
                    <a:pt x="56" y="353"/>
                  </a:lnTo>
                  <a:lnTo>
                    <a:pt x="70" y="357"/>
                  </a:lnTo>
                  <a:lnTo>
                    <a:pt x="82" y="362"/>
                  </a:lnTo>
                  <a:lnTo>
                    <a:pt x="92" y="365"/>
                  </a:lnTo>
                  <a:lnTo>
                    <a:pt x="96" y="368"/>
                  </a:lnTo>
                  <a:lnTo>
                    <a:pt x="100" y="370"/>
                  </a:lnTo>
                  <a:lnTo>
                    <a:pt x="107" y="372"/>
                  </a:lnTo>
                  <a:lnTo>
                    <a:pt x="115" y="376"/>
                  </a:lnTo>
                  <a:lnTo>
                    <a:pt x="124" y="380"/>
                  </a:lnTo>
                  <a:lnTo>
                    <a:pt x="132" y="384"/>
                  </a:lnTo>
                  <a:lnTo>
                    <a:pt x="140" y="387"/>
                  </a:lnTo>
                  <a:lnTo>
                    <a:pt x="147" y="391"/>
                  </a:lnTo>
                  <a:lnTo>
                    <a:pt x="152" y="392"/>
                  </a:lnTo>
                  <a:lnTo>
                    <a:pt x="158" y="394"/>
                  </a:lnTo>
                  <a:lnTo>
                    <a:pt x="162" y="396"/>
                  </a:lnTo>
                  <a:lnTo>
                    <a:pt x="164" y="399"/>
                  </a:lnTo>
                  <a:lnTo>
                    <a:pt x="166" y="400"/>
                  </a:lnTo>
                  <a:lnTo>
                    <a:pt x="170" y="402"/>
                  </a:lnTo>
                  <a:lnTo>
                    <a:pt x="174" y="401"/>
                  </a:lnTo>
                  <a:lnTo>
                    <a:pt x="177" y="398"/>
                  </a:lnTo>
                  <a:lnTo>
                    <a:pt x="181" y="391"/>
                  </a:lnTo>
                  <a:lnTo>
                    <a:pt x="186" y="376"/>
                  </a:lnTo>
                  <a:lnTo>
                    <a:pt x="194" y="352"/>
                  </a:lnTo>
                  <a:lnTo>
                    <a:pt x="204" y="329"/>
                  </a:lnTo>
                  <a:lnTo>
                    <a:pt x="211" y="312"/>
                  </a:lnTo>
                  <a:lnTo>
                    <a:pt x="216" y="300"/>
                  </a:lnTo>
                  <a:lnTo>
                    <a:pt x="222" y="279"/>
                  </a:lnTo>
                  <a:lnTo>
                    <a:pt x="227" y="259"/>
                  </a:lnTo>
                  <a:lnTo>
                    <a:pt x="229" y="247"/>
                  </a:lnTo>
                  <a:lnTo>
                    <a:pt x="231" y="236"/>
                  </a:lnTo>
                  <a:lnTo>
                    <a:pt x="235" y="225"/>
                  </a:lnTo>
                  <a:lnTo>
                    <a:pt x="238" y="213"/>
                  </a:lnTo>
                  <a:lnTo>
                    <a:pt x="239" y="204"/>
                  </a:lnTo>
                  <a:lnTo>
                    <a:pt x="237" y="193"/>
                  </a:lnTo>
                  <a:lnTo>
                    <a:pt x="235" y="178"/>
                  </a:lnTo>
                  <a:lnTo>
                    <a:pt x="232" y="164"/>
                  </a:lnTo>
                  <a:lnTo>
                    <a:pt x="232" y="154"/>
                  </a:lnTo>
                  <a:lnTo>
                    <a:pt x="234" y="144"/>
                  </a:lnTo>
                  <a:lnTo>
                    <a:pt x="236" y="132"/>
                  </a:lnTo>
                  <a:lnTo>
                    <a:pt x="238" y="122"/>
                  </a:lnTo>
                  <a:lnTo>
                    <a:pt x="239" y="118"/>
                  </a:lnTo>
                  <a:lnTo>
                    <a:pt x="234" y="114"/>
                  </a:lnTo>
                  <a:lnTo>
                    <a:pt x="229" y="111"/>
                  </a:lnTo>
                  <a:lnTo>
                    <a:pt x="226" y="108"/>
                  </a:lnTo>
                  <a:lnTo>
                    <a:pt x="224" y="105"/>
                  </a:lnTo>
                  <a:lnTo>
                    <a:pt x="227" y="103"/>
                  </a:lnTo>
                  <a:lnTo>
                    <a:pt x="231" y="101"/>
                  </a:lnTo>
                  <a:lnTo>
                    <a:pt x="236" y="99"/>
                  </a:lnTo>
                  <a:lnTo>
                    <a:pt x="238" y="98"/>
                  </a:lnTo>
                  <a:lnTo>
                    <a:pt x="235" y="79"/>
                  </a:lnTo>
                  <a:lnTo>
                    <a:pt x="226" y="60"/>
                  </a:lnTo>
                  <a:lnTo>
                    <a:pt x="215" y="45"/>
                  </a:lnTo>
                  <a:lnTo>
                    <a:pt x="205" y="35"/>
                  </a:lnTo>
                  <a:lnTo>
                    <a:pt x="200" y="30"/>
                  </a:lnTo>
                  <a:lnTo>
                    <a:pt x="194" y="25"/>
                  </a:lnTo>
                  <a:lnTo>
                    <a:pt x="189" y="19"/>
                  </a:lnTo>
                  <a:lnTo>
                    <a:pt x="183" y="13"/>
                  </a:lnTo>
                  <a:lnTo>
                    <a:pt x="177" y="9"/>
                  </a:lnTo>
                  <a:lnTo>
                    <a:pt x="173" y="4"/>
                  </a:lnTo>
                  <a:lnTo>
                    <a:pt x="169" y="2"/>
                  </a:lnTo>
                  <a:lnTo>
                    <a:pt x="168" y="0"/>
                  </a:lnTo>
                  <a:lnTo>
                    <a:pt x="163" y="7"/>
                  </a:lnTo>
                  <a:lnTo>
                    <a:pt x="155" y="22"/>
                  </a:lnTo>
                  <a:lnTo>
                    <a:pt x="147" y="36"/>
                  </a:lnTo>
                  <a:lnTo>
                    <a:pt x="145" y="44"/>
                  </a:lnTo>
                  <a:lnTo>
                    <a:pt x="145" y="47"/>
                  </a:lnTo>
                  <a:lnTo>
                    <a:pt x="145" y="49"/>
                  </a:lnTo>
                  <a:lnTo>
                    <a:pt x="143" y="52"/>
                  </a:lnTo>
                  <a:lnTo>
                    <a:pt x="138" y="56"/>
                  </a:lnTo>
                  <a:lnTo>
                    <a:pt x="120" y="66"/>
                  </a:lnTo>
                  <a:lnTo>
                    <a:pt x="102" y="78"/>
                  </a:lnTo>
                  <a:lnTo>
                    <a:pt x="86" y="91"/>
                  </a:lnTo>
                  <a:lnTo>
                    <a:pt x="72" y="106"/>
                  </a:lnTo>
                  <a:lnTo>
                    <a:pt x="60" y="124"/>
                  </a:lnTo>
                  <a:lnTo>
                    <a:pt x="50" y="142"/>
                  </a:lnTo>
                  <a:lnTo>
                    <a:pt x="42" y="162"/>
                  </a:lnTo>
                  <a:lnTo>
                    <a:pt x="37" y="182"/>
                  </a:lnTo>
                  <a:lnTo>
                    <a:pt x="34" y="200"/>
                  </a:lnTo>
                  <a:lnTo>
                    <a:pt x="29" y="228"/>
                  </a:lnTo>
                  <a:lnTo>
                    <a:pt x="23" y="257"/>
                  </a:lnTo>
                  <a:lnTo>
                    <a:pt x="17" y="276"/>
                  </a:lnTo>
                  <a:lnTo>
                    <a:pt x="11" y="287"/>
                  </a:lnTo>
                  <a:lnTo>
                    <a:pt x="5" y="301"/>
                  </a:lnTo>
                  <a:lnTo>
                    <a:pt x="1" y="314"/>
                  </a:lnTo>
                  <a:lnTo>
                    <a:pt x="0" y="323"/>
                  </a:lnTo>
                  <a:lnTo>
                    <a:pt x="1" y="329"/>
                  </a:lnTo>
                  <a:lnTo>
                    <a:pt x="4" y="334"/>
                  </a:lnTo>
                  <a:lnTo>
                    <a:pt x="10" y="339"/>
                  </a:lnTo>
                  <a:lnTo>
                    <a:pt x="17" y="342"/>
                  </a:lnTo>
                  <a:close/>
                </a:path>
              </a:pathLst>
            </a:custGeom>
            <a:solidFill>
              <a:srgbClr val="0066FF"/>
            </a:solidFill>
            <a:ln w="9525">
              <a:solidFill>
                <a:srgbClr val="0066FF"/>
              </a:solidFill>
              <a:round/>
              <a:headEnd/>
              <a:tailEnd/>
            </a:ln>
          </p:spPr>
          <p:txBody>
            <a:bodyPr/>
            <a:lstStyle/>
            <a:p>
              <a:endParaRPr lang="en-GB"/>
            </a:p>
          </p:txBody>
        </p:sp>
        <p:sp>
          <p:nvSpPr>
            <p:cNvPr id="382" name="Freeform 216"/>
            <p:cNvSpPr>
              <a:spLocks/>
            </p:cNvSpPr>
            <p:nvPr/>
          </p:nvSpPr>
          <p:spPr bwMode="auto">
            <a:xfrm flipH="1">
              <a:off x="2246" y="2535"/>
              <a:ext cx="32" cy="15"/>
            </a:xfrm>
            <a:custGeom>
              <a:avLst/>
              <a:gdLst>
                <a:gd name="T0" fmla="*/ 0 w 65"/>
                <a:gd name="T1" fmla="*/ 1 h 30"/>
                <a:gd name="T2" fmla="*/ 0 w 65"/>
                <a:gd name="T3" fmla="*/ 1 h 30"/>
                <a:gd name="T4" fmla="*/ 0 w 65"/>
                <a:gd name="T5" fmla="*/ 1 h 30"/>
                <a:gd name="T6" fmla="*/ 0 w 65"/>
                <a:gd name="T7" fmla="*/ 1 h 30"/>
                <a:gd name="T8" fmla="*/ 0 w 65"/>
                <a:gd name="T9" fmla="*/ 0 h 30"/>
                <a:gd name="T10" fmla="*/ 0 w 65"/>
                <a:gd name="T11" fmla="*/ 1 h 30"/>
                <a:gd name="T12" fmla="*/ 0 w 65"/>
                <a:gd name="T13" fmla="*/ 1 h 30"/>
                <a:gd name="T14" fmla="*/ 0 w 65"/>
                <a:gd name="T15" fmla="*/ 1 h 30"/>
                <a:gd name="T16" fmla="*/ 0 w 65"/>
                <a:gd name="T17" fmla="*/ 1 h 30"/>
                <a:gd name="T18" fmla="*/ 0 w 65"/>
                <a:gd name="T19" fmla="*/ 1 h 30"/>
                <a:gd name="T20" fmla="*/ 0 w 65"/>
                <a:gd name="T21" fmla="*/ 1 h 30"/>
                <a:gd name="T22" fmla="*/ 0 w 65"/>
                <a:gd name="T23" fmla="*/ 1 h 30"/>
                <a:gd name="T24" fmla="*/ 0 w 65"/>
                <a:gd name="T25" fmla="*/ 1 h 30"/>
                <a:gd name="T26" fmla="*/ 0 w 65"/>
                <a:gd name="T27" fmla="*/ 1 h 30"/>
                <a:gd name="T28" fmla="*/ 0 w 65"/>
                <a:gd name="T29" fmla="*/ 1 h 30"/>
                <a:gd name="T30" fmla="*/ 0 w 65"/>
                <a:gd name="T31" fmla="*/ 1 h 30"/>
                <a:gd name="T32" fmla="*/ 0 w 65"/>
                <a:gd name="T33" fmla="*/ 1 h 30"/>
                <a:gd name="T34" fmla="*/ 0 w 65"/>
                <a:gd name="T35" fmla="*/ 1 h 30"/>
                <a:gd name="T36" fmla="*/ 0 w 65"/>
                <a:gd name="T37" fmla="*/ 1 h 30"/>
                <a:gd name="T38" fmla="*/ 0 w 65"/>
                <a:gd name="T39" fmla="*/ 1 h 30"/>
                <a:gd name="T40" fmla="*/ 0 w 65"/>
                <a:gd name="T41" fmla="*/ 1 h 30"/>
                <a:gd name="T42" fmla="*/ 0 w 65"/>
                <a:gd name="T43" fmla="*/ 1 h 30"/>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5"/>
                <a:gd name="T67" fmla="*/ 0 h 30"/>
                <a:gd name="T68" fmla="*/ 65 w 65"/>
                <a:gd name="T69" fmla="*/ 30 h 30"/>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5" h="30">
                  <a:moveTo>
                    <a:pt x="0" y="9"/>
                  </a:moveTo>
                  <a:lnTo>
                    <a:pt x="1" y="7"/>
                  </a:lnTo>
                  <a:lnTo>
                    <a:pt x="3" y="5"/>
                  </a:lnTo>
                  <a:lnTo>
                    <a:pt x="4" y="3"/>
                  </a:lnTo>
                  <a:lnTo>
                    <a:pt x="5" y="0"/>
                  </a:lnTo>
                  <a:lnTo>
                    <a:pt x="9" y="1"/>
                  </a:lnTo>
                  <a:lnTo>
                    <a:pt x="15" y="3"/>
                  </a:lnTo>
                  <a:lnTo>
                    <a:pt x="22" y="4"/>
                  </a:lnTo>
                  <a:lnTo>
                    <a:pt x="30" y="6"/>
                  </a:lnTo>
                  <a:lnTo>
                    <a:pt x="38" y="8"/>
                  </a:lnTo>
                  <a:lnTo>
                    <a:pt x="47" y="12"/>
                  </a:lnTo>
                  <a:lnTo>
                    <a:pt x="57" y="15"/>
                  </a:lnTo>
                  <a:lnTo>
                    <a:pt x="65" y="20"/>
                  </a:lnTo>
                  <a:lnTo>
                    <a:pt x="61" y="30"/>
                  </a:lnTo>
                  <a:lnTo>
                    <a:pt x="54" y="27"/>
                  </a:lnTo>
                  <a:lnTo>
                    <a:pt x="47" y="24"/>
                  </a:lnTo>
                  <a:lnTo>
                    <a:pt x="39" y="21"/>
                  </a:lnTo>
                  <a:lnTo>
                    <a:pt x="31" y="18"/>
                  </a:lnTo>
                  <a:lnTo>
                    <a:pt x="23" y="15"/>
                  </a:lnTo>
                  <a:lnTo>
                    <a:pt x="15" y="13"/>
                  </a:lnTo>
                  <a:lnTo>
                    <a:pt x="8" y="11"/>
                  </a:lnTo>
                  <a:lnTo>
                    <a:pt x="0" y="9"/>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83" name="Freeform 217"/>
            <p:cNvSpPr>
              <a:spLocks/>
            </p:cNvSpPr>
            <p:nvPr/>
          </p:nvSpPr>
          <p:spPr bwMode="auto">
            <a:xfrm flipH="1">
              <a:off x="2202" y="2559"/>
              <a:ext cx="14" cy="8"/>
            </a:xfrm>
            <a:custGeom>
              <a:avLst/>
              <a:gdLst>
                <a:gd name="T0" fmla="*/ 1 w 26"/>
                <a:gd name="T1" fmla="*/ 0 h 17"/>
                <a:gd name="T2" fmla="*/ 1 w 26"/>
                <a:gd name="T3" fmla="*/ 0 h 17"/>
                <a:gd name="T4" fmla="*/ 1 w 26"/>
                <a:gd name="T5" fmla="*/ 0 h 17"/>
                <a:gd name="T6" fmla="*/ 1 w 26"/>
                <a:gd name="T7" fmla="*/ 0 h 17"/>
                <a:gd name="T8" fmla="*/ 1 w 26"/>
                <a:gd name="T9" fmla="*/ 0 h 17"/>
                <a:gd name="T10" fmla="*/ 1 w 26"/>
                <a:gd name="T11" fmla="*/ 0 h 17"/>
                <a:gd name="T12" fmla="*/ 1 w 26"/>
                <a:gd name="T13" fmla="*/ 0 h 17"/>
                <a:gd name="T14" fmla="*/ 1 w 26"/>
                <a:gd name="T15" fmla="*/ 0 h 17"/>
                <a:gd name="T16" fmla="*/ 1 w 26"/>
                <a:gd name="T17" fmla="*/ 0 h 17"/>
                <a:gd name="T18" fmla="*/ 0 w 26"/>
                <a:gd name="T19" fmla="*/ 0 h 17"/>
                <a:gd name="T20" fmla="*/ 1 w 26"/>
                <a:gd name="T21" fmla="*/ 0 h 17"/>
                <a:gd name="T22" fmla="*/ 1 w 26"/>
                <a:gd name="T23" fmla="*/ 0 h 17"/>
                <a:gd name="T24" fmla="*/ 1 w 26"/>
                <a:gd name="T25" fmla="*/ 0 h 17"/>
                <a:gd name="T26" fmla="*/ 1 w 26"/>
                <a:gd name="T27" fmla="*/ 0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
                <a:gd name="T43" fmla="*/ 0 h 17"/>
                <a:gd name="T44" fmla="*/ 26 w 26"/>
                <a:gd name="T45" fmla="*/ 17 h 1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 h="17">
                  <a:moveTo>
                    <a:pt x="24" y="17"/>
                  </a:moveTo>
                  <a:lnTo>
                    <a:pt x="24" y="14"/>
                  </a:lnTo>
                  <a:lnTo>
                    <a:pt x="25" y="11"/>
                  </a:lnTo>
                  <a:lnTo>
                    <a:pt x="26" y="10"/>
                  </a:lnTo>
                  <a:lnTo>
                    <a:pt x="26" y="8"/>
                  </a:lnTo>
                  <a:lnTo>
                    <a:pt x="19" y="6"/>
                  </a:lnTo>
                  <a:lnTo>
                    <a:pt x="12" y="4"/>
                  </a:lnTo>
                  <a:lnTo>
                    <a:pt x="5" y="2"/>
                  </a:lnTo>
                  <a:lnTo>
                    <a:pt x="2" y="0"/>
                  </a:lnTo>
                  <a:lnTo>
                    <a:pt x="0" y="8"/>
                  </a:lnTo>
                  <a:lnTo>
                    <a:pt x="3" y="10"/>
                  </a:lnTo>
                  <a:lnTo>
                    <a:pt x="10" y="12"/>
                  </a:lnTo>
                  <a:lnTo>
                    <a:pt x="18" y="15"/>
                  </a:lnTo>
                  <a:lnTo>
                    <a:pt x="24" y="17"/>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84" name="Freeform 218"/>
            <p:cNvSpPr>
              <a:spLocks/>
            </p:cNvSpPr>
            <p:nvPr/>
          </p:nvSpPr>
          <p:spPr bwMode="auto">
            <a:xfrm flipH="1">
              <a:off x="2220" y="2547"/>
              <a:ext cx="22" cy="14"/>
            </a:xfrm>
            <a:custGeom>
              <a:avLst/>
              <a:gdLst>
                <a:gd name="T0" fmla="*/ 1 w 44"/>
                <a:gd name="T1" fmla="*/ 1 h 28"/>
                <a:gd name="T2" fmla="*/ 1 w 44"/>
                <a:gd name="T3" fmla="*/ 1 h 28"/>
                <a:gd name="T4" fmla="*/ 1 w 44"/>
                <a:gd name="T5" fmla="*/ 1 h 28"/>
                <a:gd name="T6" fmla="*/ 1 w 44"/>
                <a:gd name="T7" fmla="*/ 1 h 28"/>
                <a:gd name="T8" fmla="*/ 1 w 44"/>
                <a:gd name="T9" fmla="*/ 1 h 28"/>
                <a:gd name="T10" fmla="*/ 1 w 44"/>
                <a:gd name="T11" fmla="*/ 1 h 28"/>
                <a:gd name="T12" fmla="*/ 1 w 44"/>
                <a:gd name="T13" fmla="*/ 1 h 28"/>
                <a:gd name="T14" fmla="*/ 1 w 44"/>
                <a:gd name="T15" fmla="*/ 1 h 28"/>
                <a:gd name="T16" fmla="*/ 1 w 44"/>
                <a:gd name="T17" fmla="*/ 0 h 28"/>
                <a:gd name="T18" fmla="*/ 0 w 44"/>
                <a:gd name="T19" fmla="*/ 1 h 28"/>
                <a:gd name="T20" fmla="*/ 1 w 44"/>
                <a:gd name="T21" fmla="*/ 1 h 28"/>
                <a:gd name="T22" fmla="*/ 1 w 44"/>
                <a:gd name="T23" fmla="*/ 1 h 28"/>
                <a:gd name="T24" fmla="*/ 1 w 44"/>
                <a:gd name="T25" fmla="*/ 1 h 28"/>
                <a:gd name="T26" fmla="*/ 1 w 44"/>
                <a:gd name="T27" fmla="*/ 1 h 28"/>
                <a:gd name="T28" fmla="*/ 1 w 44"/>
                <a:gd name="T29" fmla="*/ 1 h 28"/>
                <a:gd name="T30" fmla="*/ 1 w 44"/>
                <a:gd name="T31" fmla="*/ 1 h 28"/>
                <a:gd name="T32" fmla="*/ 1 w 44"/>
                <a:gd name="T33" fmla="*/ 1 h 28"/>
                <a:gd name="T34" fmla="*/ 1 w 44"/>
                <a:gd name="T35" fmla="*/ 1 h 28"/>
                <a:gd name="T36" fmla="*/ 1 w 44"/>
                <a:gd name="T37" fmla="*/ 1 h 2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44"/>
                <a:gd name="T58" fmla="*/ 0 h 28"/>
                <a:gd name="T59" fmla="*/ 44 w 44"/>
                <a:gd name="T60" fmla="*/ 28 h 2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44" h="28">
                  <a:moveTo>
                    <a:pt x="44" y="19"/>
                  </a:moveTo>
                  <a:lnTo>
                    <a:pt x="40" y="18"/>
                  </a:lnTo>
                  <a:lnTo>
                    <a:pt x="36" y="15"/>
                  </a:lnTo>
                  <a:lnTo>
                    <a:pt x="30" y="13"/>
                  </a:lnTo>
                  <a:lnTo>
                    <a:pt x="23" y="10"/>
                  </a:lnTo>
                  <a:lnTo>
                    <a:pt x="16" y="6"/>
                  </a:lnTo>
                  <a:lnTo>
                    <a:pt x="10" y="4"/>
                  </a:lnTo>
                  <a:lnTo>
                    <a:pt x="6" y="2"/>
                  </a:lnTo>
                  <a:lnTo>
                    <a:pt x="3" y="0"/>
                  </a:lnTo>
                  <a:lnTo>
                    <a:pt x="0" y="11"/>
                  </a:lnTo>
                  <a:lnTo>
                    <a:pt x="4" y="12"/>
                  </a:lnTo>
                  <a:lnTo>
                    <a:pt x="9" y="14"/>
                  </a:lnTo>
                  <a:lnTo>
                    <a:pt x="16" y="18"/>
                  </a:lnTo>
                  <a:lnTo>
                    <a:pt x="22" y="20"/>
                  </a:lnTo>
                  <a:lnTo>
                    <a:pt x="29" y="23"/>
                  </a:lnTo>
                  <a:lnTo>
                    <a:pt x="33" y="26"/>
                  </a:lnTo>
                  <a:lnTo>
                    <a:pt x="38" y="27"/>
                  </a:lnTo>
                  <a:lnTo>
                    <a:pt x="41" y="28"/>
                  </a:lnTo>
                  <a:lnTo>
                    <a:pt x="44" y="19"/>
                  </a:lnTo>
                  <a:close/>
                </a:path>
              </a:pathLst>
            </a:custGeom>
            <a:solidFill>
              <a:srgbClr val="4C1628"/>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85" name="Freeform 219"/>
            <p:cNvSpPr>
              <a:spLocks/>
            </p:cNvSpPr>
            <p:nvPr/>
          </p:nvSpPr>
          <p:spPr bwMode="auto">
            <a:xfrm flipH="1">
              <a:off x="2050" y="2542"/>
              <a:ext cx="74" cy="26"/>
            </a:xfrm>
            <a:custGeom>
              <a:avLst/>
              <a:gdLst>
                <a:gd name="T0" fmla="*/ 0 w 147"/>
                <a:gd name="T1" fmla="*/ 0 h 53"/>
                <a:gd name="T2" fmla="*/ 1 w 147"/>
                <a:gd name="T3" fmla="*/ 0 h 53"/>
                <a:gd name="T4" fmla="*/ 1 w 147"/>
                <a:gd name="T5" fmla="*/ 0 h 53"/>
                <a:gd name="T6" fmla="*/ 1 w 147"/>
                <a:gd name="T7" fmla="*/ 0 h 53"/>
                <a:gd name="T8" fmla="*/ 1 w 147"/>
                <a:gd name="T9" fmla="*/ 0 h 53"/>
                <a:gd name="T10" fmla="*/ 1 w 147"/>
                <a:gd name="T11" fmla="*/ 0 h 53"/>
                <a:gd name="T12" fmla="*/ 1 w 147"/>
                <a:gd name="T13" fmla="*/ 0 h 53"/>
                <a:gd name="T14" fmla="*/ 1 w 147"/>
                <a:gd name="T15" fmla="*/ 0 h 53"/>
                <a:gd name="T16" fmla="*/ 1 w 147"/>
                <a:gd name="T17" fmla="*/ 0 h 53"/>
                <a:gd name="T18" fmla="*/ 1 w 147"/>
                <a:gd name="T19" fmla="*/ 0 h 53"/>
                <a:gd name="T20" fmla="*/ 1 w 147"/>
                <a:gd name="T21" fmla="*/ 0 h 53"/>
                <a:gd name="T22" fmla="*/ 1 w 147"/>
                <a:gd name="T23" fmla="*/ 0 h 53"/>
                <a:gd name="T24" fmla="*/ 1 w 147"/>
                <a:gd name="T25" fmla="*/ 0 h 53"/>
                <a:gd name="T26" fmla="*/ 1 w 147"/>
                <a:gd name="T27" fmla="*/ 0 h 53"/>
                <a:gd name="T28" fmla="*/ 1 w 147"/>
                <a:gd name="T29" fmla="*/ 0 h 53"/>
                <a:gd name="T30" fmla="*/ 1 w 147"/>
                <a:gd name="T31" fmla="*/ 0 h 53"/>
                <a:gd name="T32" fmla="*/ 1 w 147"/>
                <a:gd name="T33" fmla="*/ 0 h 53"/>
                <a:gd name="T34" fmla="*/ 1 w 147"/>
                <a:gd name="T35" fmla="*/ 0 h 53"/>
                <a:gd name="T36" fmla="*/ 1 w 147"/>
                <a:gd name="T37" fmla="*/ 0 h 53"/>
                <a:gd name="T38" fmla="*/ 1 w 147"/>
                <a:gd name="T39" fmla="*/ 0 h 53"/>
                <a:gd name="T40" fmla="*/ 1 w 147"/>
                <a:gd name="T41" fmla="*/ 0 h 53"/>
                <a:gd name="T42" fmla="*/ 1 w 147"/>
                <a:gd name="T43" fmla="*/ 0 h 53"/>
                <a:gd name="T44" fmla="*/ 1 w 147"/>
                <a:gd name="T45" fmla="*/ 0 h 53"/>
                <a:gd name="T46" fmla="*/ 1 w 147"/>
                <a:gd name="T47" fmla="*/ 0 h 53"/>
                <a:gd name="T48" fmla="*/ 1 w 147"/>
                <a:gd name="T49" fmla="*/ 0 h 53"/>
                <a:gd name="T50" fmla="*/ 1 w 147"/>
                <a:gd name="T51" fmla="*/ 0 h 53"/>
                <a:gd name="T52" fmla="*/ 1 w 147"/>
                <a:gd name="T53" fmla="*/ 0 h 53"/>
                <a:gd name="T54" fmla="*/ 1 w 147"/>
                <a:gd name="T55" fmla="*/ 0 h 53"/>
                <a:gd name="T56" fmla="*/ 1 w 147"/>
                <a:gd name="T57" fmla="*/ 0 h 53"/>
                <a:gd name="T58" fmla="*/ 1 w 147"/>
                <a:gd name="T59" fmla="*/ 0 h 53"/>
                <a:gd name="T60" fmla="*/ 1 w 147"/>
                <a:gd name="T61" fmla="*/ 0 h 53"/>
                <a:gd name="T62" fmla="*/ 1 w 147"/>
                <a:gd name="T63" fmla="*/ 0 h 53"/>
                <a:gd name="T64" fmla="*/ 1 w 147"/>
                <a:gd name="T65" fmla="*/ 0 h 53"/>
                <a:gd name="T66" fmla="*/ 1 w 147"/>
                <a:gd name="T67" fmla="*/ 0 h 53"/>
                <a:gd name="T68" fmla="*/ 1 w 147"/>
                <a:gd name="T69" fmla="*/ 0 h 53"/>
                <a:gd name="T70" fmla="*/ 1 w 147"/>
                <a:gd name="T71" fmla="*/ 0 h 53"/>
                <a:gd name="T72" fmla="*/ 1 w 147"/>
                <a:gd name="T73" fmla="*/ 0 h 53"/>
                <a:gd name="T74" fmla="*/ 1 w 147"/>
                <a:gd name="T75" fmla="*/ 0 h 53"/>
                <a:gd name="T76" fmla="*/ 1 w 147"/>
                <a:gd name="T77" fmla="*/ 0 h 53"/>
                <a:gd name="T78" fmla="*/ 1 w 147"/>
                <a:gd name="T79" fmla="*/ 0 h 53"/>
                <a:gd name="T80" fmla="*/ 1 w 147"/>
                <a:gd name="T81" fmla="*/ 0 h 53"/>
                <a:gd name="T82" fmla="*/ 1 w 147"/>
                <a:gd name="T83" fmla="*/ 0 h 53"/>
                <a:gd name="T84" fmla="*/ 1 w 147"/>
                <a:gd name="T85" fmla="*/ 0 h 53"/>
                <a:gd name="T86" fmla="*/ 1 w 147"/>
                <a:gd name="T87" fmla="*/ 0 h 53"/>
                <a:gd name="T88" fmla="*/ 1 w 147"/>
                <a:gd name="T89" fmla="*/ 0 h 53"/>
                <a:gd name="T90" fmla="*/ 1 w 147"/>
                <a:gd name="T91" fmla="*/ 0 h 53"/>
                <a:gd name="T92" fmla="*/ 1 w 147"/>
                <a:gd name="T93" fmla="*/ 0 h 53"/>
                <a:gd name="T94" fmla="*/ 1 w 147"/>
                <a:gd name="T95" fmla="*/ 0 h 53"/>
                <a:gd name="T96" fmla="*/ 1 w 147"/>
                <a:gd name="T97" fmla="*/ 0 h 53"/>
                <a:gd name="T98" fmla="*/ 1 w 147"/>
                <a:gd name="T99" fmla="*/ 0 h 53"/>
                <a:gd name="T100" fmla="*/ 1 w 147"/>
                <a:gd name="T101" fmla="*/ 0 h 53"/>
                <a:gd name="T102" fmla="*/ 1 w 147"/>
                <a:gd name="T103" fmla="*/ 0 h 53"/>
                <a:gd name="T104" fmla="*/ 1 w 147"/>
                <a:gd name="T105" fmla="*/ 0 h 53"/>
                <a:gd name="T106" fmla="*/ 1 w 147"/>
                <a:gd name="T107" fmla="*/ 0 h 53"/>
                <a:gd name="T108" fmla="*/ 1 w 147"/>
                <a:gd name="T109" fmla="*/ 0 h 53"/>
                <a:gd name="T110" fmla="*/ 1 w 147"/>
                <a:gd name="T111" fmla="*/ 0 h 53"/>
                <a:gd name="T112" fmla="*/ 1 w 147"/>
                <a:gd name="T113" fmla="*/ 0 h 53"/>
                <a:gd name="T114" fmla="*/ 1 w 147"/>
                <a:gd name="T115" fmla="*/ 0 h 53"/>
                <a:gd name="T116" fmla="*/ 1 w 147"/>
                <a:gd name="T117" fmla="*/ 0 h 53"/>
                <a:gd name="T118" fmla="*/ 1 w 147"/>
                <a:gd name="T119" fmla="*/ 0 h 53"/>
                <a:gd name="T120" fmla="*/ 0 w 147"/>
                <a:gd name="T121" fmla="*/ 0 h 53"/>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147"/>
                <a:gd name="T184" fmla="*/ 0 h 53"/>
                <a:gd name="T185" fmla="*/ 147 w 147"/>
                <a:gd name="T186" fmla="*/ 53 h 53"/>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147" h="53">
                  <a:moveTo>
                    <a:pt x="0" y="38"/>
                  </a:moveTo>
                  <a:lnTo>
                    <a:pt x="1" y="43"/>
                  </a:lnTo>
                  <a:lnTo>
                    <a:pt x="2" y="46"/>
                  </a:lnTo>
                  <a:lnTo>
                    <a:pt x="6" y="48"/>
                  </a:lnTo>
                  <a:lnTo>
                    <a:pt x="11" y="50"/>
                  </a:lnTo>
                  <a:lnTo>
                    <a:pt x="15" y="50"/>
                  </a:lnTo>
                  <a:lnTo>
                    <a:pt x="21" y="51"/>
                  </a:lnTo>
                  <a:lnTo>
                    <a:pt x="25" y="52"/>
                  </a:lnTo>
                  <a:lnTo>
                    <a:pt x="32" y="52"/>
                  </a:lnTo>
                  <a:lnTo>
                    <a:pt x="37" y="53"/>
                  </a:lnTo>
                  <a:lnTo>
                    <a:pt x="42" y="53"/>
                  </a:lnTo>
                  <a:lnTo>
                    <a:pt x="46" y="53"/>
                  </a:lnTo>
                  <a:lnTo>
                    <a:pt x="48" y="53"/>
                  </a:lnTo>
                  <a:lnTo>
                    <a:pt x="51" y="51"/>
                  </a:lnTo>
                  <a:lnTo>
                    <a:pt x="55" y="48"/>
                  </a:lnTo>
                  <a:lnTo>
                    <a:pt x="61" y="45"/>
                  </a:lnTo>
                  <a:lnTo>
                    <a:pt x="68" y="41"/>
                  </a:lnTo>
                  <a:lnTo>
                    <a:pt x="75" y="38"/>
                  </a:lnTo>
                  <a:lnTo>
                    <a:pt x="82" y="35"/>
                  </a:lnTo>
                  <a:lnTo>
                    <a:pt x="87" y="32"/>
                  </a:lnTo>
                  <a:lnTo>
                    <a:pt x="92" y="31"/>
                  </a:lnTo>
                  <a:lnTo>
                    <a:pt x="97" y="31"/>
                  </a:lnTo>
                  <a:lnTo>
                    <a:pt x="101" y="30"/>
                  </a:lnTo>
                  <a:lnTo>
                    <a:pt x="107" y="30"/>
                  </a:lnTo>
                  <a:lnTo>
                    <a:pt x="112" y="30"/>
                  </a:lnTo>
                  <a:lnTo>
                    <a:pt x="117" y="30"/>
                  </a:lnTo>
                  <a:lnTo>
                    <a:pt x="122" y="30"/>
                  </a:lnTo>
                  <a:lnTo>
                    <a:pt x="127" y="30"/>
                  </a:lnTo>
                  <a:lnTo>
                    <a:pt x="130" y="30"/>
                  </a:lnTo>
                  <a:lnTo>
                    <a:pt x="137" y="31"/>
                  </a:lnTo>
                  <a:lnTo>
                    <a:pt x="142" y="31"/>
                  </a:lnTo>
                  <a:lnTo>
                    <a:pt x="145" y="30"/>
                  </a:lnTo>
                  <a:lnTo>
                    <a:pt x="147" y="28"/>
                  </a:lnTo>
                  <a:lnTo>
                    <a:pt x="145" y="23"/>
                  </a:lnTo>
                  <a:lnTo>
                    <a:pt x="140" y="20"/>
                  </a:lnTo>
                  <a:lnTo>
                    <a:pt x="132" y="15"/>
                  </a:lnTo>
                  <a:lnTo>
                    <a:pt x="125" y="12"/>
                  </a:lnTo>
                  <a:lnTo>
                    <a:pt x="118" y="9"/>
                  </a:lnTo>
                  <a:lnTo>
                    <a:pt x="110" y="8"/>
                  </a:lnTo>
                  <a:lnTo>
                    <a:pt x="105" y="7"/>
                  </a:lnTo>
                  <a:lnTo>
                    <a:pt x="99" y="6"/>
                  </a:lnTo>
                  <a:lnTo>
                    <a:pt x="93" y="5"/>
                  </a:lnTo>
                  <a:lnTo>
                    <a:pt x="86" y="2"/>
                  </a:lnTo>
                  <a:lnTo>
                    <a:pt x="79" y="1"/>
                  </a:lnTo>
                  <a:lnTo>
                    <a:pt x="75" y="0"/>
                  </a:lnTo>
                  <a:lnTo>
                    <a:pt x="72" y="1"/>
                  </a:lnTo>
                  <a:lnTo>
                    <a:pt x="68" y="4"/>
                  </a:lnTo>
                  <a:lnTo>
                    <a:pt x="63" y="6"/>
                  </a:lnTo>
                  <a:lnTo>
                    <a:pt x="56" y="9"/>
                  </a:lnTo>
                  <a:lnTo>
                    <a:pt x="51" y="13"/>
                  </a:lnTo>
                  <a:lnTo>
                    <a:pt x="44" y="16"/>
                  </a:lnTo>
                  <a:lnTo>
                    <a:pt x="39" y="18"/>
                  </a:lnTo>
                  <a:lnTo>
                    <a:pt x="36" y="20"/>
                  </a:lnTo>
                  <a:lnTo>
                    <a:pt x="32" y="21"/>
                  </a:lnTo>
                  <a:lnTo>
                    <a:pt x="27" y="22"/>
                  </a:lnTo>
                  <a:lnTo>
                    <a:pt x="22" y="23"/>
                  </a:lnTo>
                  <a:lnTo>
                    <a:pt x="16" y="24"/>
                  </a:lnTo>
                  <a:lnTo>
                    <a:pt x="10" y="27"/>
                  </a:lnTo>
                  <a:lnTo>
                    <a:pt x="4" y="30"/>
                  </a:lnTo>
                  <a:lnTo>
                    <a:pt x="1" y="33"/>
                  </a:lnTo>
                  <a:lnTo>
                    <a:pt x="0" y="38"/>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86" name="Freeform 220"/>
            <p:cNvSpPr>
              <a:spLocks/>
            </p:cNvSpPr>
            <p:nvPr/>
          </p:nvSpPr>
          <p:spPr bwMode="auto">
            <a:xfrm flipH="1">
              <a:off x="2112" y="2556"/>
              <a:ext cx="10" cy="10"/>
            </a:xfrm>
            <a:custGeom>
              <a:avLst/>
              <a:gdLst>
                <a:gd name="T0" fmla="*/ 1 w 20"/>
                <a:gd name="T1" fmla="*/ 1 h 19"/>
                <a:gd name="T2" fmla="*/ 1 w 20"/>
                <a:gd name="T3" fmla="*/ 1 h 19"/>
                <a:gd name="T4" fmla="*/ 1 w 20"/>
                <a:gd name="T5" fmla="*/ 1 h 19"/>
                <a:gd name="T6" fmla="*/ 1 w 20"/>
                <a:gd name="T7" fmla="*/ 1 h 19"/>
                <a:gd name="T8" fmla="*/ 1 w 20"/>
                <a:gd name="T9" fmla="*/ 0 h 19"/>
                <a:gd name="T10" fmla="*/ 1 w 20"/>
                <a:gd name="T11" fmla="*/ 1 h 19"/>
                <a:gd name="T12" fmla="*/ 1 w 20"/>
                <a:gd name="T13" fmla="*/ 1 h 19"/>
                <a:gd name="T14" fmla="*/ 1 w 20"/>
                <a:gd name="T15" fmla="*/ 1 h 19"/>
                <a:gd name="T16" fmla="*/ 0 w 20"/>
                <a:gd name="T17" fmla="*/ 1 h 19"/>
                <a:gd name="T18" fmla="*/ 1 w 20"/>
                <a:gd name="T19" fmla="*/ 1 h 19"/>
                <a:gd name="T20" fmla="*/ 1 w 20"/>
                <a:gd name="T21" fmla="*/ 1 h 19"/>
                <a:gd name="T22" fmla="*/ 1 w 20"/>
                <a:gd name="T23" fmla="*/ 1 h 19"/>
                <a:gd name="T24" fmla="*/ 1 w 20"/>
                <a:gd name="T25" fmla="*/ 1 h 19"/>
                <a:gd name="T26" fmla="*/ 1 w 20"/>
                <a:gd name="T27" fmla="*/ 1 h 19"/>
                <a:gd name="T28" fmla="*/ 1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20" y="10"/>
                  </a:moveTo>
                  <a:lnTo>
                    <a:pt x="19" y="7"/>
                  </a:lnTo>
                  <a:lnTo>
                    <a:pt x="18" y="3"/>
                  </a:lnTo>
                  <a:lnTo>
                    <a:pt x="14" y="1"/>
                  </a:lnTo>
                  <a:lnTo>
                    <a:pt x="11" y="0"/>
                  </a:lnTo>
                  <a:lnTo>
                    <a:pt x="7" y="1"/>
                  </a:lnTo>
                  <a:lnTo>
                    <a:pt x="4" y="2"/>
                  </a:lnTo>
                  <a:lnTo>
                    <a:pt x="2" y="6"/>
                  </a:lnTo>
                  <a:lnTo>
                    <a:pt x="0" y="9"/>
                  </a:lnTo>
                  <a:lnTo>
                    <a:pt x="2" y="12"/>
                  </a:lnTo>
                  <a:lnTo>
                    <a:pt x="3" y="16"/>
                  </a:lnTo>
                  <a:lnTo>
                    <a:pt x="6" y="18"/>
                  </a:lnTo>
                  <a:lnTo>
                    <a:pt x="10" y="19"/>
                  </a:lnTo>
                  <a:lnTo>
                    <a:pt x="13" y="18"/>
                  </a:lnTo>
                  <a:lnTo>
                    <a:pt x="17" y="17"/>
                  </a:lnTo>
                  <a:lnTo>
                    <a:pt x="19" y="14"/>
                  </a:lnTo>
                  <a:lnTo>
                    <a:pt x="20" y="10"/>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87" name="Freeform 221"/>
            <p:cNvSpPr>
              <a:spLocks/>
            </p:cNvSpPr>
            <p:nvPr/>
          </p:nvSpPr>
          <p:spPr bwMode="auto">
            <a:xfrm flipH="1">
              <a:off x="2111" y="2401"/>
              <a:ext cx="135" cy="166"/>
            </a:xfrm>
            <a:custGeom>
              <a:avLst/>
              <a:gdLst>
                <a:gd name="T0" fmla="*/ 1 w 269"/>
                <a:gd name="T1" fmla="*/ 0 h 333"/>
                <a:gd name="T2" fmla="*/ 1 w 269"/>
                <a:gd name="T3" fmla="*/ 0 h 333"/>
                <a:gd name="T4" fmla="*/ 1 w 269"/>
                <a:gd name="T5" fmla="*/ 0 h 333"/>
                <a:gd name="T6" fmla="*/ 0 w 269"/>
                <a:gd name="T7" fmla="*/ 0 h 333"/>
                <a:gd name="T8" fmla="*/ 1 w 269"/>
                <a:gd name="T9" fmla="*/ 0 h 333"/>
                <a:gd name="T10" fmla="*/ 1 w 269"/>
                <a:gd name="T11" fmla="*/ 0 h 333"/>
                <a:gd name="T12" fmla="*/ 1 w 269"/>
                <a:gd name="T13" fmla="*/ 0 h 333"/>
                <a:gd name="T14" fmla="*/ 1 w 269"/>
                <a:gd name="T15" fmla="*/ 0 h 333"/>
                <a:gd name="T16" fmla="*/ 1 w 269"/>
                <a:gd name="T17" fmla="*/ 0 h 333"/>
                <a:gd name="T18" fmla="*/ 1 w 269"/>
                <a:gd name="T19" fmla="*/ 0 h 333"/>
                <a:gd name="T20" fmla="*/ 1 w 269"/>
                <a:gd name="T21" fmla="*/ 0 h 333"/>
                <a:gd name="T22" fmla="*/ 1 w 269"/>
                <a:gd name="T23" fmla="*/ 0 h 333"/>
                <a:gd name="T24" fmla="*/ 1 w 269"/>
                <a:gd name="T25" fmla="*/ 0 h 333"/>
                <a:gd name="T26" fmla="*/ 1 w 269"/>
                <a:gd name="T27" fmla="*/ 0 h 333"/>
                <a:gd name="T28" fmla="*/ 1 w 269"/>
                <a:gd name="T29" fmla="*/ 0 h 333"/>
                <a:gd name="T30" fmla="*/ 1 w 269"/>
                <a:gd name="T31" fmla="*/ 0 h 333"/>
                <a:gd name="T32" fmla="*/ 1 w 269"/>
                <a:gd name="T33" fmla="*/ 0 h 333"/>
                <a:gd name="T34" fmla="*/ 1 w 269"/>
                <a:gd name="T35" fmla="*/ 0 h 333"/>
                <a:gd name="T36" fmla="*/ 1 w 269"/>
                <a:gd name="T37" fmla="*/ 0 h 333"/>
                <a:gd name="T38" fmla="*/ 1 w 269"/>
                <a:gd name="T39" fmla="*/ 0 h 333"/>
                <a:gd name="T40" fmla="*/ 1 w 269"/>
                <a:gd name="T41" fmla="*/ 0 h 333"/>
                <a:gd name="T42" fmla="*/ 1 w 269"/>
                <a:gd name="T43" fmla="*/ 0 h 333"/>
                <a:gd name="T44" fmla="*/ 1 w 269"/>
                <a:gd name="T45" fmla="*/ 0 h 333"/>
                <a:gd name="T46" fmla="*/ 1 w 269"/>
                <a:gd name="T47" fmla="*/ 0 h 333"/>
                <a:gd name="T48" fmla="*/ 1 w 269"/>
                <a:gd name="T49" fmla="*/ 0 h 333"/>
                <a:gd name="T50" fmla="*/ 1 w 269"/>
                <a:gd name="T51" fmla="*/ 0 h 333"/>
                <a:gd name="T52" fmla="*/ 1 w 269"/>
                <a:gd name="T53" fmla="*/ 0 h 333"/>
                <a:gd name="T54" fmla="*/ 1 w 269"/>
                <a:gd name="T55" fmla="*/ 0 h 333"/>
                <a:gd name="T56" fmla="*/ 1 w 269"/>
                <a:gd name="T57" fmla="*/ 0 h 333"/>
                <a:gd name="T58" fmla="*/ 1 w 269"/>
                <a:gd name="T59" fmla="*/ 0 h 333"/>
                <a:gd name="T60" fmla="*/ 1 w 269"/>
                <a:gd name="T61" fmla="*/ 0 h 333"/>
                <a:gd name="T62" fmla="*/ 1 w 269"/>
                <a:gd name="T63" fmla="*/ 0 h 333"/>
                <a:gd name="T64" fmla="*/ 1 w 269"/>
                <a:gd name="T65" fmla="*/ 0 h 333"/>
                <a:gd name="T66" fmla="*/ 1 w 269"/>
                <a:gd name="T67" fmla="*/ 0 h 333"/>
                <a:gd name="T68" fmla="*/ 1 w 269"/>
                <a:gd name="T69" fmla="*/ 0 h 333"/>
                <a:gd name="T70" fmla="*/ 1 w 269"/>
                <a:gd name="T71" fmla="*/ 0 h 333"/>
                <a:gd name="T72" fmla="*/ 1 w 269"/>
                <a:gd name="T73" fmla="*/ 0 h 333"/>
                <a:gd name="T74" fmla="*/ 1 w 269"/>
                <a:gd name="T75" fmla="*/ 0 h 333"/>
                <a:gd name="T76" fmla="*/ 1 w 269"/>
                <a:gd name="T77" fmla="*/ 0 h 333"/>
                <a:gd name="T78" fmla="*/ 1 w 269"/>
                <a:gd name="T79" fmla="*/ 0 h 333"/>
                <a:gd name="T80" fmla="*/ 1 w 269"/>
                <a:gd name="T81" fmla="*/ 0 h 333"/>
                <a:gd name="T82" fmla="*/ 1 w 269"/>
                <a:gd name="T83" fmla="*/ 0 h 333"/>
                <a:gd name="T84" fmla="*/ 1 w 269"/>
                <a:gd name="T85" fmla="*/ 0 h 333"/>
                <a:gd name="T86" fmla="*/ 1 w 269"/>
                <a:gd name="T87" fmla="*/ 0 h 333"/>
                <a:gd name="T88" fmla="*/ 1 w 269"/>
                <a:gd name="T89" fmla="*/ 0 h 333"/>
                <a:gd name="T90" fmla="*/ 1 w 269"/>
                <a:gd name="T91" fmla="*/ 0 h 333"/>
                <a:gd name="T92" fmla="*/ 1 w 269"/>
                <a:gd name="T93" fmla="*/ 0 h 333"/>
                <a:gd name="T94" fmla="*/ 1 w 269"/>
                <a:gd name="T95" fmla="*/ 0 h 333"/>
                <a:gd name="T96" fmla="*/ 1 w 269"/>
                <a:gd name="T97" fmla="*/ 0 h 333"/>
                <a:gd name="T98" fmla="*/ 1 w 269"/>
                <a:gd name="T99" fmla="*/ 0 h 33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269"/>
                <a:gd name="T151" fmla="*/ 0 h 333"/>
                <a:gd name="T152" fmla="*/ 269 w 269"/>
                <a:gd name="T153" fmla="*/ 333 h 33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269" h="333">
                  <a:moveTo>
                    <a:pt x="15" y="282"/>
                  </a:moveTo>
                  <a:lnTo>
                    <a:pt x="8" y="279"/>
                  </a:lnTo>
                  <a:lnTo>
                    <a:pt x="3" y="274"/>
                  </a:lnTo>
                  <a:lnTo>
                    <a:pt x="1" y="271"/>
                  </a:lnTo>
                  <a:lnTo>
                    <a:pt x="1" y="267"/>
                  </a:lnTo>
                  <a:lnTo>
                    <a:pt x="1" y="261"/>
                  </a:lnTo>
                  <a:lnTo>
                    <a:pt x="1" y="252"/>
                  </a:lnTo>
                  <a:lnTo>
                    <a:pt x="0" y="243"/>
                  </a:lnTo>
                  <a:lnTo>
                    <a:pt x="0" y="236"/>
                  </a:lnTo>
                  <a:lnTo>
                    <a:pt x="1" y="228"/>
                  </a:lnTo>
                  <a:lnTo>
                    <a:pt x="2" y="216"/>
                  </a:lnTo>
                  <a:lnTo>
                    <a:pt x="4" y="205"/>
                  </a:lnTo>
                  <a:lnTo>
                    <a:pt x="6" y="193"/>
                  </a:lnTo>
                  <a:lnTo>
                    <a:pt x="9" y="172"/>
                  </a:lnTo>
                  <a:lnTo>
                    <a:pt x="16" y="136"/>
                  </a:lnTo>
                  <a:lnTo>
                    <a:pt x="23" y="101"/>
                  </a:lnTo>
                  <a:lnTo>
                    <a:pt x="26" y="82"/>
                  </a:lnTo>
                  <a:lnTo>
                    <a:pt x="29" y="73"/>
                  </a:lnTo>
                  <a:lnTo>
                    <a:pt x="30" y="60"/>
                  </a:lnTo>
                  <a:lnTo>
                    <a:pt x="32" y="47"/>
                  </a:lnTo>
                  <a:lnTo>
                    <a:pt x="34" y="37"/>
                  </a:lnTo>
                  <a:lnTo>
                    <a:pt x="35" y="32"/>
                  </a:lnTo>
                  <a:lnTo>
                    <a:pt x="38" y="28"/>
                  </a:lnTo>
                  <a:lnTo>
                    <a:pt x="41" y="22"/>
                  </a:lnTo>
                  <a:lnTo>
                    <a:pt x="45" y="17"/>
                  </a:lnTo>
                  <a:lnTo>
                    <a:pt x="49" y="12"/>
                  </a:lnTo>
                  <a:lnTo>
                    <a:pt x="56" y="8"/>
                  </a:lnTo>
                  <a:lnTo>
                    <a:pt x="63" y="3"/>
                  </a:lnTo>
                  <a:lnTo>
                    <a:pt x="72" y="1"/>
                  </a:lnTo>
                  <a:lnTo>
                    <a:pt x="80" y="0"/>
                  </a:lnTo>
                  <a:lnTo>
                    <a:pt x="88" y="0"/>
                  </a:lnTo>
                  <a:lnTo>
                    <a:pt x="97" y="2"/>
                  </a:lnTo>
                  <a:lnTo>
                    <a:pt x="103" y="6"/>
                  </a:lnTo>
                  <a:lnTo>
                    <a:pt x="110" y="12"/>
                  </a:lnTo>
                  <a:lnTo>
                    <a:pt x="115" y="18"/>
                  </a:lnTo>
                  <a:lnTo>
                    <a:pt x="120" y="28"/>
                  </a:lnTo>
                  <a:lnTo>
                    <a:pt x="123" y="38"/>
                  </a:lnTo>
                  <a:lnTo>
                    <a:pt x="126" y="59"/>
                  </a:lnTo>
                  <a:lnTo>
                    <a:pt x="124" y="74"/>
                  </a:lnTo>
                  <a:lnTo>
                    <a:pt x="117" y="88"/>
                  </a:lnTo>
                  <a:lnTo>
                    <a:pt x="108" y="102"/>
                  </a:lnTo>
                  <a:lnTo>
                    <a:pt x="106" y="112"/>
                  </a:lnTo>
                  <a:lnTo>
                    <a:pt x="105" y="130"/>
                  </a:lnTo>
                  <a:lnTo>
                    <a:pt x="101" y="154"/>
                  </a:lnTo>
                  <a:lnTo>
                    <a:pt x="95" y="180"/>
                  </a:lnTo>
                  <a:lnTo>
                    <a:pt x="91" y="192"/>
                  </a:lnTo>
                  <a:lnTo>
                    <a:pt x="86" y="205"/>
                  </a:lnTo>
                  <a:lnTo>
                    <a:pt x="82" y="216"/>
                  </a:lnTo>
                  <a:lnTo>
                    <a:pt x="78" y="223"/>
                  </a:lnTo>
                  <a:lnTo>
                    <a:pt x="76" y="228"/>
                  </a:lnTo>
                  <a:lnTo>
                    <a:pt x="76" y="231"/>
                  </a:lnTo>
                  <a:lnTo>
                    <a:pt x="77" y="234"/>
                  </a:lnTo>
                  <a:lnTo>
                    <a:pt x="80" y="234"/>
                  </a:lnTo>
                  <a:lnTo>
                    <a:pt x="86" y="234"/>
                  </a:lnTo>
                  <a:lnTo>
                    <a:pt x="91" y="234"/>
                  </a:lnTo>
                  <a:lnTo>
                    <a:pt x="97" y="235"/>
                  </a:lnTo>
                  <a:lnTo>
                    <a:pt x="101" y="236"/>
                  </a:lnTo>
                  <a:lnTo>
                    <a:pt x="107" y="238"/>
                  </a:lnTo>
                  <a:lnTo>
                    <a:pt x="113" y="241"/>
                  </a:lnTo>
                  <a:lnTo>
                    <a:pt x="118" y="242"/>
                  </a:lnTo>
                  <a:lnTo>
                    <a:pt x="124" y="244"/>
                  </a:lnTo>
                  <a:lnTo>
                    <a:pt x="131" y="246"/>
                  </a:lnTo>
                  <a:lnTo>
                    <a:pt x="137" y="249"/>
                  </a:lnTo>
                  <a:lnTo>
                    <a:pt x="145" y="252"/>
                  </a:lnTo>
                  <a:lnTo>
                    <a:pt x="152" y="256"/>
                  </a:lnTo>
                  <a:lnTo>
                    <a:pt x="159" y="260"/>
                  </a:lnTo>
                  <a:lnTo>
                    <a:pt x="166" y="264"/>
                  </a:lnTo>
                  <a:lnTo>
                    <a:pt x="173" y="267"/>
                  </a:lnTo>
                  <a:lnTo>
                    <a:pt x="178" y="271"/>
                  </a:lnTo>
                  <a:lnTo>
                    <a:pt x="186" y="274"/>
                  </a:lnTo>
                  <a:lnTo>
                    <a:pt x="197" y="280"/>
                  </a:lnTo>
                  <a:lnTo>
                    <a:pt x="209" y="286"/>
                  </a:lnTo>
                  <a:lnTo>
                    <a:pt x="224" y="292"/>
                  </a:lnTo>
                  <a:lnTo>
                    <a:pt x="237" y="299"/>
                  </a:lnTo>
                  <a:lnTo>
                    <a:pt x="249" y="305"/>
                  </a:lnTo>
                  <a:lnTo>
                    <a:pt x="258" y="309"/>
                  </a:lnTo>
                  <a:lnTo>
                    <a:pt x="262" y="311"/>
                  </a:lnTo>
                  <a:lnTo>
                    <a:pt x="266" y="313"/>
                  </a:lnTo>
                  <a:lnTo>
                    <a:pt x="268" y="317"/>
                  </a:lnTo>
                  <a:lnTo>
                    <a:pt x="269" y="321"/>
                  </a:lnTo>
                  <a:lnTo>
                    <a:pt x="268" y="325"/>
                  </a:lnTo>
                  <a:lnTo>
                    <a:pt x="266" y="328"/>
                  </a:lnTo>
                  <a:lnTo>
                    <a:pt x="262" y="330"/>
                  </a:lnTo>
                  <a:lnTo>
                    <a:pt x="258" y="332"/>
                  </a:lnTo>
                  <a:lnTo>
                    <a:pt x="252" y="333"/>
                  </a:lnTo>
                  <a:lnTo>
                    <a:pt x="243" y="333"/>
                  </a:lnTo>
                  <a:lnTo>
                    <a:pt x="229" y="332"/>
                  </a:lnTo>
                  <a:lnTo>
                    <a:pt x="212" y="330"/>
                  </a:lnTo>
                  <a:lnTo>
                    <a:pt x="191" y="329"/>
                  </a:lnTo>
                  <a:lnTo>
                    <a:pt x="169" y="326"/>
                  </a:lnTo>
                  <a:lnTo>
                    <a:pt x="146" y="323"/>
                  </a:lnTo>
                  <a:lnTo>
                    <a:pt x="124" y="320"/>
                  </a:lnTo>
                  <a:lnTo>
                    <a:pt x="105" y="315"/>
                  </a:lnTo>
                  <a:lnTo>
                    <a:pt x="97" y="313"/>
                  </a:lnTo>
                  <a:lnTo>
                    <a:pt x="85" y="310"/>
                  </a:lnTo>
                  <a:lnTo>
                    <a:pt x="72" y="305"/>
                  </a:lnTo>
                  <a:lnTo>
                    <a:pt x="58" y="299"/>
                  </a:lnTo>
                  <a:lnTo>
                    <a:pt x="45" y="294"/>
                  </a:lnTo>
                  <a:lnTo>
                    <a:pt x="33" y="289"/>
                  </a:lnTo>
                  <a:lnTo>
                    <a:pt x="22" y="284"/>
                  </a:lnTo>
                  <a:lnTo>
                    <a:pt x="15" y="282"/>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88" name="Freeform 222"/>
            <p:cNvSpPr>
              <a:spLocks/>
            </p:cNvSpPr>
            <p:nvPr/>
          </p:nvSpPr>
          <p:spPr bwMode="auto">
            <a:xfrm flipH="1">
              <a:off x="2112" y="2556"/>
              <a:ext cx="10" cy="10"/>
            </a:xfrm>
            <a:custGeom>
              <a:avLst/>
              <a:gdLst>
                <a:gd name="T0" fmla="*/ 1 w 20"/>
                <a:gd name="T1" fmla="*/ 1 h 19"/>
                <a:gd name="T2" fmla="*/ 1 w 20"/>
                <a:gd name="T3" fmla="*/ 1 h 19"/>
                <a:gd name="T4" fmla="*/ 1 w 20"/>
                <a:gd name="T5" fmla="*/ 1 h 19"/>
                <a:gd name="T6" fmla="*/ 1 w 20"/>
                <a:gd name="T7" fmla="*/ 1 h 19"/>
                <a:gd name="T8" fmla="*/ 1 w 20"/>
                <a:gd name="T9" fmla="*/ 1 h 19"/>
                <a:gd name="T10" fmla="*/ 1 w 20"/>
                <a:gd name="T11" fmla="*/ 1 h 19"/>
                <a:gd name="T12" fmla="*/ 1 w 20"/>
                <a:gd name="T13" fmla="*/ 1 h 19"/>
                <a:gd name="T14" fmla="*/ 1 w 20"/>
                <a:gd name="T15" fmla="*/ 0 h 19"/>
                <a:gd name="T16" fmla="*/ 1 w 20"/>
                <a:gd name="T17" fmla="*/ 0 h 19"/>
                <a:gd name="T18" fmla="*/ 1 w 20"/>
                <a:gd name="T19" fmla="*/ 1 h 19"/>
                <a:gd name="T20" fmla="*/ 1 w 20"/>
                <a:gd name="T21" fmla="*/ 1 h 19"/>
                <a:gd name="T22" fmla="*/ 0 w 20"/>
                <a:gd name="T23" fmla="*/ 1 h 19"/>
                <a:gd name="T24" fmla="*/ 0 w 20"/>
                <a:gd name="T25" fmla="*/ 1 h 19"/>
                <a:gd name="T26" fmla="*/ 1 w 20"/>
                <a:gd name="T27" fmla="*/ 1 h 19"/>
                <a:gd name="T28" fmla="*/ 1 w 20"/>
                <a:gd name="T29" fmla="*/ 1 h 19"/>
                <a:gd name="T30" fmla="*/ 1 w 20"/>
                <a:gd name="T31" fmla="*/ 1 h 19"/>
                <a:gd name="T32" fmla="*/ 1 w 20"/>
                <a:gd name="T33" fmla="*/ 1 h 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20"/>
                <a:gd name="T52" fmla="*/ 0 h 19"/>
                <a:gd name="T53" fmla="*/ 20 w 20"/>
                <a:gd name="T54" fmla="*/ 19 h 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20" h="19">
                  <a:moveTo>
                    <a:pt x="12" y="19"/>
                  </a:moveTo>
                  <a:lnTo>
                    <a:pt x="15" y="18"/>
                  </a:lnTo>
                  <a:lnTo>
                    <a:pt x="19" y="15"/>
                  </a:lnTo>
                  <a:lnTo>
                    <a:pt x="20" y="11"/>
                  </a:lnTo>
                  <a:lnTo>
                    <a:pt x="20" y="8"/>
                  </a:lnTo>
                  <a:lnTo>
                    <a:pt x="19" y="4"/>
                  </a:lnTo>
                  <a:lnTo>
                    <a:pt x="15" y="1"/>
                  </a:lnTo>
                  <a:lnTo>
                    <a:pt x="12" y="0"/>
                  </a:lnTo>
                  <a:lnTo>
                    <a:pt x="7" y="0"/>
                  </a:lnTo>
                  <a:lnTo>
                    <a:pt x="4" y="1"/>
                  </a:lnTo>
                  <a:lnTo>
                    <a:pt x="2" y="4"/>
                  </a:lnTo>
                  <a:lnTo>
                    <a:pt x="0" y="8"/>
                  </a:lnTo>
                  <a:lnTo>
                    <a:pt x="0" y="11"/>
                  </a:lnTo>
                  <a:lnTo>
                    <a:pt x="2" y="15"/>
                  </a:lnTo>
                  <a:lnTo>
                    <a:pt x="5" y="18"/>
                  </a:lnTo>
                  <a:lnTo>
                    <a:pt x="8" y="19"/>
                  </a:lnTo>
                  <a:lnTo>
                    <a:pt x="12" y="19"/>
                  </a:lnTo>
                  <a:close/>
                </a:path>
              </a:pathLst>
            </a:custGeom>
            <a:solidFill>
              <a:srgbClr val="FFCC9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89" name="Freeform 223"/>
            <p:cNvSpPr>
              <a:spLocks/>
            </p:cNvSpPr>
            <p:nvPr/>
          </p:nvSpPr>
          <p:spPr bwMode="auto">
            <a:xfrm flipH="1">
              <a:off x="2202" y="2422"/>
              <a:ext cx="10" cy="10"/>
            </a:xfrm>
            <a:custGeom>
              <a:avLst/>
              <a:gdLst>
                <a:gd name="T0" fmla="*/ 1 w 19"/>
                <a:gd name="T1" fmla="*/ 1 h 18"/>
                <a:gd name="T2" fmla="*/ 1 w 19"/>
                <a:gd name="T3" fmla="*/ 1 h 18"/>
                <a:gd name="T4" fmla="*/ 1 w 19"/>
                <a:gd name="T5" fmla="*/ 1 h 18"/>
                <a:gd name="T6" fmla="*/ 1 w 19"/>
                <a:gd name="T7" fmla="*/ 1 h 18"/>
                <a:gd name="T8" fmla="*/ 1 w 19"/>
                <a:gd name="T9" fmla="*/ 1 h 18"/>
                <a:gd name="T10" fmla="*/ 1 w 19"/>
                <a:gd name="T11" fmla="*/ 1 h 18"/>
                <a:gd name="T12" fmla="*/ 1 w 19"/>
                <a:gd name="T13" fmla="*/ 1 h 18"/>
                <a:gd name="T14" fmla="*/ 1 w 19"/>
                <a:gd name="T15" fmla="*/ 0 h 18"/>
                <a:gd name="T16" fmla="*/ 1 w 19"/>
                <a:gd name="T17" fmla="*/ 0 h 18"/>
                <a:gd name="T18" fmla="*/ 1 w 19"/>
                <a:gd name="T19" fmla="*/ 1 h 18"/>
                <a:gd name="T20" fmla="*/ 1 w 19"/>
                <a:gd name="T21" fmla="*/ 1 h 18"/>
                <a:gd name="T22" fmla="*/ 0 w 19"/>
                <a:gd name="T23" fmla="*/ 1 h 18"/>
                <a:gd name="T24" fmla="*/ 0 w 19"/>
                <a:gd name="T25" fmla="*/ 1 h 18"/>
                <a:gd name="T26" fmla="*/ 1 w 19"/>
                <a:gd name="T27" fmla="*/ 1 h 18"/>
                <a:gd name="T28" fmla="*/ 1 w 19"/>
                <a:gd name="T29" fmla="*/ 1 h 18"/>
                <a:gd name="T30" fmla="*/ 1 w 19"/>
                <a:gd name="T31" fmla="*/ 1 h 18"/>
                <a:gd name="T32" fmla="*/ 1 w 19"/>
                <a:gd name="T33" fmla="*/ 1 h 1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19"/>
                <a:gd name="T52" fmla="*/ 0 h 18"/>
                <a:gd name="T53" fmla="*/ 19 w 19"/>
                <a:gd name="T54" fmla="*/ 18 h 1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19" h="18">
                  <a:moveTo>
                    <a:pt x="11" y="18"/>
                  </a:moveTo>
                  <a:lnTo>
                    <a:pt x="15" y="17"/>
                  </a:lnTo>
                  <a:lnTo>
                    <a:pt x="18" y="13"/>
                  </a:lnTo>
                  <a:lnTo>
                    <a:pt x="19" y="10"/>
                  </a:lnTo>
                  <a:lnTo>
                    <a:pt x="19" y="7"/>
                  </a:lnTo>
                  <a:lnTo>
                    <a:pt x="18" y="3"/>
                  </a:lnTo>
                  <a:lnTo>
                    <a:pt x="15" y="1"/>
                  </a:lnTo>
                  <a:lnTo>
                    <a:pt x="11" y="0"/>
                  </a:lnTo>
                  <a:lnTo>
                    <a:pt x="8" y="0"/>
                  </a:lnTo>
                  <a:lnTo>
                    <a:pt x="4" y="1"/>
                  </a:lnTo>
                  <a:lnTo>
                    <a:pt x="1" y="3"/>
                  </a:lnTo>
                  <a:lnTo>
                    <a:pt x="0" y="7"/>
                  </a:lnTo>
                  <a:lnTo>
                    <a:pt x="0" y="11"/>
                  </a:lnTo>
                  <a:lnTo>
                    <a:pt x="1" y="15"/>
                  </a:lnTo>
                  <a:lnTo>
                    <a:pt x="4" y="17"/>
                  </a:lnTo>
                  <a:lnTo>
                    <a:pt x="8" y="18"/>
                  </a:lnTo>
                  <a:lnTo>
                    <a:pt x="11" y="18"/>
                  </a:lnTo>
                  <a:close/>
                </a:path>
              </a:pathLst>
            </a:custGeom>
            <a:solidFill>
              <a:srgbClr val="844733"/>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0" name="Freeform 224"/>
            <p:cNvSpPr>
              <a:spLocks/>
            </p:cNvSpPr>
            <p:nvPr/>
          </p:nvSpPr>
          <p:spPr bwMode="auto">
            <a:xfrm flipH="1">
              <a:off x="2178" y="2399"/>
              <a:ext cx="65" cy="101"/>
            </a:xfrm>
            <a:custGeom>
              <a:avLst/>
              <a:gdLst>
                <a:gd name="T0" fmla="*/ 0 w 132"/>
                <a:gd name="T1" fmla="*/ 1 h 201"/>
                <a:gd name="T2" fmla="*/ 0 w 132"/>
                <a:gd name="T3" fmla="*/ 1 h 201"/>
                <a:gd name="T4" fmla="*/ 0 w 132"/>
                <a:gd name="T5" fmla="*/ 1 h 201"/>
                <a:gd name="T6" fmla="*/ 0 w 132"/>
                <a:gd name="T7" fmla="*/ 1 h 201"/>
                <a:gd name="T8" fmla="*/ 0 w 132"/>
                <a:gd name="T9" fmla="*/ 1 h 201"/>
                <a:gd name="T10" fmla="*/ 0 w 132"/>
                <a:gd name="T11" fmla="*/ 1 h 201"/>
                <a:gd name="T12" fmla="*/ 0 w 132"/>
                <a:gd name="T13" fmla="*/ 1 h 201"/>
                <a:gd name="T14" fmla="*/ 0 w 132"/>
                <a:gd name="T15" fmla="*/ 1 h 201"/>
                <a:gd name="T16" fmla="*/ 0 w 132"/>
                <a:gd name="T17" fmla="*/ 1 h 201"/>
                <a:gd name="T18" fmla="*/ 0 w 132"/>
                <a:gd name="T19" fmla="*/ 1 h 201"/>
                <a:gd name="T20" fmla="*/ 0 w 132"/>
                <a:gd name="T21" fmla="*/ 1 h 201"/>
                <a:gd name="T22" fmla="*/ 0 w 132"/>
                <a:gd name="T23" fmla="*/ 1 h 201"/>
                <a:gd name="T24" fmla="*/ 0 w 132"/>
                <a:gd name="T25" fmla="*/ 1 h 201"/>
                <a:gd name="T26" fmla="*/ 0 w 132"/>
                <a:gd name="T27" fmla="*/ 1 h 201"/>
                <a:gd name="T28" fmla="*/ 0 w 132"/>
                <a:gd name="T29" fmla="*/ 1 h 201"/>
                <a:gd name="T30" fmla="*/ 0 w 132"/>
                <a:gd name="T31" fmla="*/ 1 h 201"/>
                <a:gd name="T32" fmla="*/ 0 w 132"/>
                <a:gd name="T33" fmla="*/ 1 h 201"/>
                <a:gd name="T34" fmla="*/ 0 w 132"/>
                <a:gd name="T35" fmla="*/ 1 h 201"/>
                <a:gd name="T36" fmla="*/ 0 w 132"/>
                <a:gd name="T37" fmla="*/ 1 h 201"/>
                <a:gd name="T38" fmla="*/ 0 w 132"/>
                <a:gd name="T39" fmla="*/ 1 h 201"/>
                <a:gd name="T40" fmla="*/ 0 w 132"/>
                <a:gd name="T41" fmla="*/ 0 h 201"/>
                <a:gd name="T42" fmla="*/ 0 w 132"/>
                <a:gd name="T43" fmla="*/ 0 h 201"/>
                <a:gd name="T44" fmla="*/ 0 w 132"/>
                <a:gd name="T45" fmla="*/ 1 h 201"/>
                <a:gd name="T46" fmla="*/ 0 w 132"/>
                <a:gd name="T47" fmla="*/ 1 h 201"/>
                <a:gd name="T48" fmla="*/ 0 w 132"/>
                <a:gd name="T49" fmla="*/ 1 h 201"/>
                <a:gd name="T50" fmla="*/ 0 w 132"/>
                <a:gd name="T51" fmla="*/ 1 h 201"/>
                <a:gd name="T52" fmla="*/ 0 w 132"/>
                <a:gd name="T53" fmla="*/ 1 h 201"/>
                <a:gd name="T54" fmla="*/ 0 w 132"/>
                <a:gd name="T55" fmla="*/ 1 h 201"/>
                <a:gd name="T56" fmla="*/ 0 w 132"/>
                <a:gd name="T57" fmla="*/ 1 h 20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32"/>
                <a:gd name="T88" fmla="*/ 0 h 201"/>
                <a:gd name="T89" fmla="*/ 132 w 132"/>
                <a:gd name="T90" fmla="*/ 201 h 201"/>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32" h="201">
                  <a:moveTo>
                    <a:pt x="0" y="179"/>
                  </a:moveTo>
                  <a:lnTo>
                    <a:pt x="8" y="185"/>
                  </a:lnTo>
                  <a:lnTo>
                    <a:pt x="19" y="190"/>
                  </a:lnTo>
                  <a:lnTo>
                    <a:pt x="30" y="193"/>
                  </a:lnTo>
                  <a:lnTo>
                    <a:pt x="43" y="196"/>
                  </a:lnTo>
                  <a:lnTo>
                    <a:pt x="56" y="199"/>
                  </a:lnTo>
                  <a:lnTo>
                    <a:pt x="68" y="200"/>
                  </a:lnTo>
                  <a:lnTo>
                    <a:pt x="81" y="201"/>
                  </a:lnTo>
                  <a:lnTo>
                    <a:pt x="91" y="201"/>
                  </a:lnTo>
                  <a:lnTo>
                    <a:pt x="97" y="185"/>
                  </a:lnTo>
                  <a:lnTo>
                    <a:pt x="104" y="165"/>
                  </a:lnTo>
                  <a:lnTo>
                    <a:pt x="110" y="143"/>
                  </a:lnTo>
                  <a:lnTo>
                    <a:pt x="116" y="122"/>
                  </a:lnTo>
                  <a:lnTo>
                    <a:pt x="121" y="101"/>
                  </a:lnTo>
                  <a:lnTo>
                    <a:pt x="126" y="84"/>
                  </a:lnTo>
                  <a:lnTo>
                    <a:pt x="128" y="70"/>
                  </a:lnTo>
                  <a:lnTo>
                    <a:pt x="131" y="62"/>
                  </a:lnTo>
                  <a:lnTo>
                    <a:pt x="132" y="38"/>
                  </a:lnTo>
                  <a:lnTo>
                    <a:pt x="124" y="19"/>
                  </a:lnTo>
                  <a:lnTo>
                    <a:pt x="109" y="6"/>
                  </a:lnTo>
                  <a:lnTo>
                    <a:pt x="90" y="0"/>
                  </a:lnTo>
                  <a:lnTo>
                    <a:pt x="69" y="0"/>
                  </a:lnTo>
                  <a:lnTo>
                    <a:pt x="50" y="6"/>
                  </a:lnTo>
                  <a:lnTo>
                    <a:pt x="34" y="21"/>
                  </a:lnTo>
                  <a:lnTo>
                    <a:pt x="23" y="43"/>
                  </a:lnTo>
                  <a:lnTo>
                    <a:pt x="19" y="66"/>
                  </a:lnTo>
                  <a:lnTo>
                    <a:pt x="12" y="109"/>
                  </a:lnTo>
                  <a:lnTo>
                    <a:pt x="4" y="153"/>
                  </a:lnTo>
                  <a:lnTo>
                    <a:pt x="0" y="179"/>
                  </a:lnTo>
                  <a:close/>
                </a:path>
              </a:pathLst>
            </a:custGeom>
            <a:solidFill>
              <a:srgbClr val="0066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1" name="Rectangle 225"/>
            <p:cNvSpPr>
              <a:spLocks noChangeArrowheads="1"/>
            </p:cNvSpPr>
            <p:nvPr/>
          </p:nvSpPr>
          <p:spPr bwMode="auto">
            <a:xfrm flipH="1">
              <a:off x="1824" y="2574"/>
              <a:ext cx="318" cy="20"/>
            </a:xfrm>
            <a:prstGeom prst="rect">
              <a:avLst/>
            </a:prstGeom>
            <a:solidFill>
              <a:srgbClr val="7F99B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l-GR"/>
            </a:p>
          </p:txBody>
        </p:sp>
        <p:sp>
          <p:nvSpPr>
            <p:cNvPr id="392" name="Rectangle 226"/>
            <p:cNvSpPr>
              <a:spLocks noChangeArrowheads="1"/>
            </p:cNvSpPr>
            <p:nvPr/>
          </p:nvSpPr>
          <p:spPr bwMode="auto">
            <a:xfrm flipH="1">
              <a:off x="1840" y="2530"/>
              <a:ext cx="149" cy="44"/>
            </a:xfrm>
            <a:prstGeom prst="rect">
              <a:avLst/>
            </a:prstGeom>
            <a:solidFill>
              <a:srgbClr val="D6C6C9"/>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el-GR"/>
            </a:p>
          </p:txBody>
        </p:sp>
        <p:sp>
          <p:nvSpPr>
            <p:cNvPr id="393" name="Freeform 227"/>
            <p:cNvSpPr>
              <a:spLocks/>
            </p:cNvSpPr>
            <p:nvPr/>
          </p:nvSpPr>
          <p:spPr bwMode="auto">
            <a:xfrm flipH="1">
              <a:off x="1989" y="2530"/>
              <a:ext cx="54" cy="44"/>
            </a:xfrm>
            <a:custGeom>
              <a:avLst/>
              <a:gdLst>
                <a:gd name="T0" fmla="*/ 0 w 110"/>
                <a:gd name="T1" fmla="*/ 1 h 87"/>
                <a:gd name="T2" fmla="*/ 0 w 110"/>
                <a:gd name="T3" fmla="*/ 0 h 87"/>
                <a:gd name="T4" fmla="*/ 0 w 110"/>
                <a:gd name="T5" fmla="*/ 1 h 87"/>
                <a:gd name="T6" fmla="*/ 0 w 110"/>
                <a:gd name="T7" fmla="*/ 1 h 87"/>
                <a:gd name="T8" fmla="*/ 0 w 110"/>
                <a:gd name="T9" fmla="*/ 1 h 87"/>
                <a:gd name="T10" fmla="*/ 0 60000 65536"/>
                <a:gd name="T11" fmla="*/ 0 60000 65536"/>
                <a:gd name="T12" fmla="*/ 0 60000 65536"/>
                <a:gd name="T13" fmla="*/ 0 60000 65536"/>
                <a:gd name="T14" fmla="*/ 0 60000 65536"/>
                <a:gd name="T15" fmla="*/ 0 w 110"/>
                <a:gd name="T16" fmla="*/ 0 h 87"/>
                <a:gd name="T17" fmla="*/ 110 w 110"/>
                <a:gd name="T18" fmla="*/ 87 h 87"/>
              </a:gdLst>
              <a:ahLst/>
              <a:cxnLst>
                <a:cxn ang="T10">
                  <a:pos x="T0" y="T1"/>
                </a:cxn>
                <a:cxn ang="T11">
                  <a:pos x="T2" y="T3"/>
                </a:cxn>
                <a:cxn ang="T12">
                  <a:pos x="T4" y="T5"/>
                </a:cxn>
                <a:cxn ang="T13">
                  <a:pos x="T6" y="T7"/>
                </a:cxn>
                <a:cxn ang="T14">
                  <a:pos x="T8" y="T9"/>
                </a:cxn>
              </a:cxnLst>
              <a:rect l="T15" t="T16" r="T17" b="T18"/>
              <a:pathLst>
                <a:path w="110" h="87">
                  <a:moveTo>
                    <a:pt x="110" y="87"/>
                  </a:moveTo>
                  <a:lnTo>
                    <a:pt x="110" y="0"/>
                  </a:lnTo>
                  <a:lnTo>
                    <a:pt x="0" y="17"/>
                  </a:lnTo>
                  <a:lnTo>
                    <a:pt x="0" y="87"/>
                  </a:lnTo>
                  <a:lnTo>
                    <a:pt x="110" y="87"/>
                  </a:lnTo>
                  <a:close/>
                </a:path>
              </a:pathLst>
            </a:custGeom>
            <a:solidFill>
              <a:srgbClr val="B79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4" name="Freeform 228"/>
            <p:cNvSpPr>
              <a:spLocks/>
            </p:cNvSpPr>
            <p:nvPr/>
          </p:nvSpPr>
          <p:spPr bwMode="auto">
            <a:xfrm flipH="1">
              <a:off x="2117" y="2566"/>
              <a:ext cx="22" cy="8"/>
            </a:xfrm>
            <a:custGeom>
              <a:avLst/>
              <a:gdLst>
                <a:gd name="T0" fmla="*/ 1 w 44"/>
                <a:gd name="T1" fmla="*/ 1 h 16"/>
                <a:gd name="T2" fmla="*/ 1 w 44"/>
                <a:gd name="T3" fmla="*/ 0 h 16"/>
                <a:gd name="T4" fmla="*/ 1 w 44"/>
                <a:gd name="T5" fmla="*/ 1 h 16"/>
                <a:gd name="T6" fmla="*/ 1 w 44"/>
                <a:gd name="T7" fmla="*/ 1 h 16"/>
                <a:gd name="T8" fmla="*/ 1 w 44"/>
                <a:gd name="T9" fmla="*/ 1 h 16"/>
                <a:gd name="T10" fmla="*/ 0 w 44"/>
                <a:gd name="T11" fmla="*/ 1 h 16"/>
                <a:gd name="T12" fmla="*/ 0 w 44"/>
                <a:gd name="T13" fmla="*/ 1 h 16"/>
                <a:gd name="T14" fmla="*/ 0 w 44"/>
                <a:gd name="T15" fmla="*/ 1 h 16"/>
                <a:gd name="T16" fmla="*/ 0 w 44"/>
                <a:gd name="T17" fmla="*/ 1 h 16"/>
                <a:gd name="T18" fmla="*/ 0 w 44"/>
                <a:gd name="T19" fmla="*/ 1 h 16"/>
                <a:gd name="T20" fmla="*/ 0 w 44"/>
                <a:gd name="T21" fmla="*/ 1 h 16"/>
                <a:gd name="T22" fmla="*/ 1 w 44"/>
                <a:gd name="T23" fmla="*/ 1 h 1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4"/>
                <a:gd name="T37" fmla="*/ 0 h 16"/>
                <a:gd name="T38" fmla="*/ 44 w 44"/>
                <a:gd name="T39" fmla="*/ 16 h 1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4" h="16">
                  <a:moveTo>
                    <a:pt x="44" y="16"/>
                  </a:moveTo>
                  <a:lnTo>
                    <a:pt x="44" y="0"/>
                  </a:lnTo>
                  <a:lnTo>
                    <a:pt x="4" y="6"/>
                  </a:lnTo>
                  <a:lnTo>
                    <a:pt x="2" y="6"/>
                  </a:lnTo>
                  <a:lnTo>
                    <a:pt x="1" y="6"/>
                  </a:lnTo>
                  <a:lnTo>
                    <a:pt x="0" y="7"/>
                  </a:lnTo>
                  <a:lnTo>
                    <a:pt x="0" y="8"/>
                  </a:lnTo>
                  <a:lnTo>
                    <a:pt x="0" y="11"/>
                  </a:lnTo>
                  <a:lnTo>
                    <a:pt x="0" y="13"/>
                  </a:lnTo>
                  <a:lnTo>
                    <a:pt x="0" y="15"/>
                  </a:lnTo>
                  <a:lnTo>
                    <a:pt x="0" y="16"/>
                  </a:lnTo>
                  <a:lnTo>
                    <a:pt x="44" y="16"/>
                  </a:lnTo>
                  <a:close/>
                </a:path>
              </a:pathLst>
            </a:custGeom>
            <a:solidFill>
              <a:srgbClr val="C1AAA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5" name="Freeform 229"/>
            <p:cNvSpPr>
              <a:spLocks/>
            </p:cNvSpPr>
            <p:nvPr/>
          </p:nvSpPr>
          <p:spPr bwMode="auto">
            <a:xfrm flipH="1">
              <a:off x="2004" y="2553"/>
              <a:ext cx="113" cy="21"/>
            </a:xfrm>
            <a:custGeom>
              <a:avLst/>
              <a:gdLst>
                <a:gd name="T0" fmla="*/ 0 w 227"/>
                <a:gd name="T1" fmla="*/ 1 h 41"/>
                <a:gd name="T2" fmla="*/ 0 w 227"/>
                <a:gd name="T3" fmla="*/ 1 h 41"/>
                <a:gd name="T4" fmla="*/ 0 w 227"/>
                <a:gd name="T5" fmla="*/ 1 h 41"/>
                <a:gd name="T6" fmla="*/ 0 w 227"/>
                <a:gd name="T7" fmla="*/ 1 h 41"/>
                <a:gd name="T8" fmla="*/ 0 w 227"/>
                <a:gd name="T9" fmla="*/ 1 h 41"/>
                <a:gd name="T10" fmla="*/ 0 w 227"/>
                <a:gd name="T11" fmla="*/ 1 h 41"/>
                <a:gd name="T12" fmla="*/ 0 w 227"/>
                <a:gd name="T13" fmla="*/ 1 h 41"/>
                <a:gd name="T14" fmla="*/ 0 w 227"/>
                <a:gd name="T15" fmla="*/ 0 h 41"/>
                <a:gd name="T16" fmla="*/ 0 w 227"/>
                <a:gd name="T17" fmla="*/ 0 h 41"/>
                <a:gd name="T18" fmla="*/ 0 w 227"/>
                <a:gd name="T19" fmla="*/ 1 h 41"/>
                <a:gd name="T20" fmla="*/ 0 w 227"/>
                <a:gd name="T21" fmla="*/ 1 h 41"/>
                <a:gd name="T22" fmla="*/ 0 w 227"/>
                <a:gd name="T23" fmla="*/ 1 h 41"/>
                <a:gd name="T24" fmla="*/ 0 w 227"/>
                <a:gd name="T25" fmla="*/ 1 h 41"/>
                <a:gd name="T26" fmla="*/ 0 w 227"/>
                <a:gd name="T27" fmla="*/ 1 h 41"/>
                <a:gd name="T28" fmla="*/ 0 w 227"/>
                <a:gd name="T29" fmla="*/ 1 h 41"/>
                <a:gd name="T30" fmla="*/ 0 w 227"/>
                <a:gd name="T31" fmla="*/ 1 h 41"/>
                <a:gd name="T32" fmla="*/ 0 w 227"/>
                <a:gd name="T33" fmla="*/ 1 h 41"/>
                <a:gd name="T34" fmla="*/ 0 w 227"/>
                <a:gd name="T35" fmla="*/ 1 h 41"/>
                <a:gd name="T36" fmla="*/ 0 w 227"/>
                <a:gd name="T37" fmla="*/ 1 h 41"/>
                <a:gd name="T38" fmla="*/ 0 w 227"/>
                <a:gd name="T39" fmla="*/ 1 h 41"/>
                <a:gd name="T40" fmla="*/ 0 w 227"/>
                <a:gd name="T41" fmla="*/ 1 h 41"/>
                <a:gd name="T42" fmla="*/ 0 w 227"/>
                <a:gd name="T43" fmla="*/ 1 h 41"/>
                <a:gd name="T44" fmla="*/ 0 w 227"/>
                <a:gd name="T45" fmla="*/ 1 h 41"/>
                <a:gd name="T46" fmla="*/ 0 w 227"/>
                <a:gd name="T47" fmla="*/ 1 h 41"/>
                <a:gd name="T48" fmla="*/ 0 w 227"/>
                <a:gd name="T49" fmla="*/ 1 h 41"/>
                <a:gd name="T50" fmla="*/ 0 w 227"/>
                <a:gd name="T51" fmla="*/ 1 h 41"/>
                <a:gd name="T52" fmla="*/ 0 w 227"/>
                <a:gd name="T53" fmla="*/ 1 h 4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227"/>
                <a:gd name="T82" fmla="*/ 0 h 41"/>
                <a:gd name="T83" fmla="*/ 227 w 227"/>
                <a:gd name="T84" fmla="*/ 41 h 4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227" h="41">
                  <a:moveTo>
                    <a:pt x="0" y="41"/>
                  </a:moveTo>
                  <a:lnTo>
                    <a:pt x="227" y="41"/>
                  </a:lnTo>
                  <a:lnTo>
                    <a:pt x="227" y="31"/>
                  </a:lnTo>
                  <a:lnTo>
                    <a:pt x="227" y="21"/>
                  </a:lnTo>
                  <a:lnTo>
                    <a:pt x="227" y="10"/>
                  </a:lnTo>
                  <a:lnTo>
                    <a:pt x="227" y="5"/>
                  </a:lnTo>
                  <a:lnTo>
                    <a:pt x="225" y="1"/>
                  </a:lnTo>
                  <a:lnTo>
                    <a:pt x="223" y="0"/>
                  </a:lnTo>
                  <a:lnTo>
                    <a:pt x="217" y="0"/>
                  </a:lnTo>
                  <a:lnTo>
                    <a:pt x="209" y="1"/>
                  </a:lnTo>
                  <a:lnTo>
                    <a:pt x="204" y="2"/>
                  </a:lnTo>
                  <a:lnTo>
                    <a:pt x="194" y="3"/>
                  </a:lnTo>
                  <a:lnTo>
                    <a:pt x="183" y="5"/>
                  </a:lnTo>
                  <a:lnTo>
                    <a:pt x="168" y="7"/>
                  </a:lnTo>
                  <a:lnTo>
                    <a:pt x="152" y="8"/>
                  </a:lnTo>
                  <a:lnTo>
                    <a:pt x="134" y="10"/>
                  </a:lnTo>
                  <a:lnTo>
                    <a:pt x="116" y="13"/>
                  </a:lnTo>
                  <a:lnTo>
                    <a:pt x="98" y="15"/>
                  </a:lnTo>
                  <a:lnTo>
                    <a:pt x="79" y="16"/>
                  </a:lnTo>
                  <a:lnTo>
                    <a:pt x="61" y="18"/>
                  </a:lnTo>
                  <a:lnTo>
                    <a:pt x="45" y="21"/>
                  </a:lnTo>
                  <a:lnTo>
                    <a:pt x="30" y="22"/>
                  </a:lnTo>
                  <a:lnTo>
                    <a:pt x="17" y="23"/>
                  </a:lnTo>
                  <a:lnTo>
                    <a:pt x="8" y="24"/>
                  </a:lnTo>
                  <a:lnTo>
                    <a:pt x="2" y="25"/>
                  </a:lnTo>
                  <a:lnTo>
                    <a:pt x="0" y="25"/>
                  </a:lnTo>
                  <a:lnTo>
                    <a:pt x="0" y="41"/>
                  </a:lnTo>
                  <a:close/>
                </a:path>
              </a:pathLst>
            </a:custGeom>
            <a:solidFill>
              <a:srgbClr val="D6C6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nvGrpSpPr>
            <p:cNvPr id="396" name="Group 230"/>
            <p:cNvGrpSpPr>
              <a:grpSpLocks/>
            </p:cNvGrpSpPr>
            <p:nvPr/>
          </p:nvGrpSpPr>
          <p:grpSpPr bwMode="auto">
            <a:xfrm>
              <a:off x="1847" y="2256"/>
              <a:ext cx="187" cy="274"/>
              <a:chOff x="1752" y="2160"/>
              <a:chExt cx="187" cy="274"/>
            </a:xfrm>
          </p:grpSpPr>
          <p:sp>
            <p:nvSpPr>
              <p:cNvPr id="397" name="Freeform 231"/>
              <p:cNvSpPr>
                <a:spLocks/>
              </p:cNvSpPr>
              <p:nvPr/>
            </p:nvSpPr>
            <p:spPr bwMode="auto">
              <a:xfrm flipH="1">
                <a:off x="1752" y="2160"/>
                <a:ext cx="187" cy="274"/>
              </a:xfrm>
              <a:custGeom>
                <a:avLst/>
                <a:gdLst>
                  <a:gd name="T0" fmla="*/ 1 w 302"/>
                  <a:gd name="T1" fmla="*/ 184 h 279"/>
                  <a:gd name="T2" fmla="*/ 1 w 302"/>
                  <a:gd name="T3" fmla="*/ 184 h 279"/>
                  <a:gd name="T4" fmla="*/ 1 w 302"/>
                  <a:gd name="T5" fmla="*/ 184 h 279"/>
                  <a:gd name="T6" fmla="*/ 1 w 302"/>
                  <a:gd name="T7" fmla="*/ 184 h 279"/>
                  <a:gd name="T8" fmla="*/ 1 w 302"/>
                  <a:gd name="T9" fmla="*/ 184 h 279"/>
                  <a:gd name="T10" fmla="*/ 1 w 302"/>
                  <a:gd name="T11" fmla="*/ 184 h 279"/>
                  <a:gd name="T12" fmla="*/ 1 w 302"/>
                  <a:gd name="T13" fmla="*/ 184 h 279"/>
                  <a:gd name="T14" fmla="*/ 1 w 302"/>
                  <a:gd name="T15" fmla="*/ 184 h 279"/>
                  <a:gd name="T16" fmla="*/ 1 w 302"/>
                  <a:gd name="T17" fmla="*/ 182 h 279"/>
                  <a:gd name="T18" fmla="*/ 1 w 302"/>
                  <a:gd name="T19" fmla="*/ 174 h 279"/>
                  <a:gd name="T20" fmla="*/ 1 w 302"/>
                  <a:gd name="T21" fmla="*/ 171 h 279"/>
                  <a:gd name="T22" fmla="*/ 1 w 302"/>
                  <a:gd name="T23" fmla="*/ 167 h 279"/>
                  <a:gd name="T24" fmla="*/ 1 w 302"/>
                  <a:gd name="T25" fmla="*/ 167 h 279"/>
                  <a:gd name="T26" fmla="*/ 1 w 302"/>
                  <a:gd name="T27" fmla="*/ 167 h 279"/>
                  <a:gd name="T28" fmla="*/ 1 w 302"/>
                  <a:gd name="T29" fmla="*/ 165 h 279"/>
                  <a:gd name="T30" fmla="*/ 1 w 302"/>
                  <a:gd name="T31" fmla="*/ 141 h 279"/>
                  <a:gd name="T32" fmla="*/ 1 w 302"/>
                  <a:gd name="T33" fmla="*/ 74 h 279"/>
                  <a:gd name="T34" fmla="*/ 1 w 302"/>
                  <a:gd name="T35" fmla="*/ 53 h 279"/>
                  <a:gd name="T36" fmla="*/ 1 w 302"/>
                  <a:gd name="T37" fmla="*/ 45 h 279"/>
                  <a:gd name="T38" fmla="*/ 1 w 302"/>
                  <a:gd name="T39" fmla="*/ 42 h 279"/>
                  <a:gd name="T40" fmla="*/ 1 w 302"/>
                  <a:gd name="T41" fmla="*/ 34 h 279"/>
                  <a:gd name="T42" fmla="*/ 1 w 302"/>
                  <a:gd name="T43" fmla="*/ 27 h 279"/>
                  <a:gd name="T44" fmla="*/ 1 w 302"/>
                  <a:gd name="T45" fmla="*/ 27 h 279"/>
                  <a:gd name="T46" fmla="*/ 1 w 302"/>
                  <a:gd name="T47" fmla="*/ 27 h 279"/>
                  <a:gd name="T48" fmla="*/ 1 w 302"/>
                  <a:gd name="T49" fmla="*/ 27 h 279"/>
                  <a:gd name="T50" fmla="*/ 1 w 302"/>
                  <a:gd name="T51" fmla="*/ 27 h 279"/>
                  <a:gd name="T52" fmla="*/ 1 w 302"/>
                  <a:gd name="T53" fmla="*/ 27 h 279"/>
                  <a:gd name="T54" fmla="*/ 1 w 302"/>
                  <a:gd name="T55" fmla="*/ 22 h 279"/>
                  <a:gd name="T56" fmla="*/ 1 w 302"/>
                  <a:gd name="T57" fmla="*/ 16 h 279"/>
                  <a:gd name="T58" fmla="*/ 1 w 302"/>
                  <a:gd name="T59" fmla="*/ 8 h 279"/>
                  <a:gd name="T60" fmla="*/ 1 w 302"/>
                  <a:gd name="T61" fmla="*/ 3 h 279"/>
                  <a:gd name="T62" fmla="*/ 1 w 302"/>
                  <a:gd name="T63" fmla="*/ 0 h 279"/>
                  <a:gd name="T64" fmla="*/ 1 w 302"/>
                  <a:gd name="T65" fmla="*/ 0 h 279"/>
                  <a:gd name="T66" fmla="*/ 1 w 302"/>
                  <a:gd name="T67" fmla="*/ 3 h 279"/>
                  <a:gd name="T68" fmla="*/ 1 w 302"/>
                  <a:gd name="T69" fmla="*/ 11 h 279"/>
                  <a:gd name="T70" fmla="*/ 1 w 302"/>
                  <a:gd name="T71" fmla="*/ 22 h 279"/>
                  <a:gd name="T72" fmla="*/ 1 w 302"/>
                  <a:gd name="T73" fmla="*/ 27 h 279"/>
                  <a:gd name="T74" fmla="*/ 1 w 302"/>
                  <a:gd name="T75" fmla="*/ 27 h 279"/>
                  <a:gd name="T76" fmla="*/ 0 w 302"/>
                  <a:gd name="T77" fmla="*/ 27 h 279"/>
                  <a:gd name="T78" fmla="*/ 0 w 302"/>
                  <a:gd name="T79" fmla="*/ 60 h 279"/>
                  <a:gd name="T80" fmla="*/ 0 w 302"/>
                  <a:gd name="T81" fmla="*/ 137 h 279"/>
                  <a:gd name="T82" fmla="*/ 0 w 302"/>
                  <a:gd name="T83" fmla="*/ 165 h 279"/>
                  <a:gd name="T84" fmla="*/ 1 w 302"/>
                  <a:gd name="T85" fmla="*/ 169 h 279"/>
                  <a:gd name="T86" fmla="*/ 1 w 302"/>
                  <a:gd name="T87" fmla="*/ 171 h 279"/>
                  <a:gd name="T88" fmla="*/ 1 w 302"/>
                  <a:gd name="T89" fmla="*/ 172 h 279"/>
                  <a:gd name="T90" fmla="*/ 1 w 302"/>
                  <a:gd name="T91" fmla="*/ 176 h 279"/>
                  <a:gd name="T92" fmla="*/ 1 w 302"/>
                  <a:gd name="T93" fmla="*/ 184 h 27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02"/>
                  <a:gd name="T142" fmla="*/ 0 h 279"/>
                  <a:gd name="T143" fmla="*/ 302 w 302"/>
                  <a:gd name="T144" fmla="*/ 279 h 27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02" h="279">
                    <a:moveTo>
                      <a:pt x="56" y="279"/>
                    </a:moveTo>
                    <a:lnTo>
                      <a:pt x="59" y="279"/>
                    </a:lnTo>
                    <a:lnTo>
                      <a:pt x="66" y="279"/>
                    </a:lnTo>
                    <a:lnTo>
                      <a:pt x="76" y="279"/>
                    </a:lnTo>
                    <a:lnTo>
                      <a:pt x="89" y="279"/>
                    </a:lnTo>
                    <a:lnTo>
                      <a:pt x="105" y="279"/>
                    </a:lnTo>
                    <a:lnTo>
                      <a:pt x="122" y="279"/>
                    </a:lnTo>
                    <a:lnTo>
                      <a:pt x="140" y="279"/>
                    </a:lnTo>
                    <a:lnTo>
                      <a:pt x="160" y="279"/>
                    </a:lnTo>
                    <a:lnTo>
                      <a:pt x="180" y="279"/>
                    </a:lnTo>
                    <a:lnTo>
                      <a:pt x="198" y="279"/>
                    </a:lnTo>
                    <a:lnTo>
                      <a:pt x="215" y="279"/>
                    </a:lnTo>
                    <a:lnTo>
                      <a:pt x="230" y="279"/>
                    </a:lnTo>
                    <a:lnTo>
                      <a:pt x="244" y="279"/>
                    </a:lnTo>
                    <a:lnTo>
                      <a:pt x="254" y="279"/>
                    </a:lnTo>
                    <a:lnTo>
                      <a:pt x="260" y="279"/>
                    </a:lnTo>
                    <a:lnTo>
                      <a:pt x="263" y="279"/>
                    </a:lnTo>
                    <a:lnTo>
                      <a:pt x="263" y="275"/>
                    </a:lnTo>
                    <a:lnTo>
                      <a:pt x="264" y="269"/>
                    </a:lnTo>
                    <a:lnTo>
                      <a:pt x="265" y="263"/>
                    </a:lnTo>
                    <a:lnTo>
                      <a:pt x="265" y="259"/>
                    </a:lnTo>
                    <a:lnTo>
                      <a:pt x="274" y="257"/>
                    </a:lnTo>
                    <a:lnTo>
                      <a:pt x="278" y="250"/>
                    </a:lnTo>
                    <a:lnTo>
                      <a:pt x="280" y="250"/>
                    </a:lnTo>
                    <a:lnTo>
                      <a:pt x="284" y="250"/>
                    </a:lnTo>
                    <a:lnTo>
                      <a:pt x="290" y="250"/>
                    </a:lnTo>
                    <a:lnTo>
                      <a:pt x="294" y="250"/>
                    </a:lnTo>
                    <a:lnTo>
                      <a:pt x="296" y="250"/>
                    </a:lnTo>
                    <a:lnTo>
                      <a:pt x="299" y="249"/>
                    </a:lnTo>
                    <a:lnTo>
                      <a:pt x="301" y="247"/>
                    </a:lnTo>
                    <a:lnTo>
                      <a:pt x="302" y="242"/>
                    </a:lnTo>
                    <a:lnTo>
                      <a:pt x="302" y="216"/>
                    </a:lnTo>
                    <a:lnTo>
                      <a:pt x="302" y="164"/>
                    </a:lnTo>
                    <a:lnTo>
                      <a:pt x="302" y="111"/>
                    </a:lnTo>
                    <a:lnTo>
                      <a:pt x="302" y="82"/>
                    </a:lnTo>
                    <a:lnTo>
                      <a:pt x="301" y="76"/>
                    </a:lnTo>
                    <a:lnTo>
                      <a:pt x="298" y="72"/>
                    </a:lnTo>
                    <a:lnTo>
                      <a:pt x="295" y="68"/>
                    </a:lnTo>
                    <a:lnTo>
                      <a:pt x="290" y="66"/>
                    </a:lnTo>
                    <a:lnTo>
                      <a:pt x="286" y="65"/>
                    </a:lnTo>
                    <a:lnTo>
                      <a:pt x="279" y="61"/>
                    </a:lnTo>
                    <a:lnTo>
                      <a:pt x="269" y="57"/>
                    </a:lnTo>
                    <a:lnTo>
                      <a:pt x="260" y="53"/>
                    </a:lnTo>
                    <a:lnTo>
                      <a:pt x="251" y="49"/>
                    </a:lnTo>
                    <a:lnTo>
                      <a:pt x="243" y="45"/>
                    </a:lnTo>
                    <a:lnTo>
                      <a:pt x="237" y="43"/>
                    </a:lnTo>
                    <a:lnTo>
                      <a:pt x="235" y="42"/>
                    </a:lnTo>
                    <a:lnTo>
                      <a:pt x="235" y="41"/>
                    </a:lnTo>
                    <a:lnTo>
                      <a:pt x="235" y="38"/>
                    </a:lnTo>
                    <a:lnTo>
                      <a:pt x="235" y="36"/>
                    </a:lnTo>
                    <a:lnTo>
                      <a:pt x="235" y="33"/>
                    </a:lnTo>
                    <a:lnTo>
                      <a:pt x="233" y="30"/>
                    </a:lnTo>
                    <a:lnTo>
                      <a:pt x="229" y="27"/>
                    </a:lnTo>
                    <a:lnTo>
                      <a:pt x="225" y="24"/>
                    </a:lnTo>
                    <a:lnTo>
                      <a:pt x="220" y="22"/>
                    </a:lnTo>
                    <a:lnTo>
                      <a:pt x="211" y="20"/>
                    </a:lnTo>
                    <a:lnTo>
                      <a:pt x="200" y="16"/>
                    </a:lnTo>
                    <a:lnTo>
                      <a:pt x="189" y="13"/>
                    </a:lnTo>
                    <a:lnTo>
                      <a:pt x="176" y="8"/>
                    </a:lnTo>
                    <a:lnTo>
                      <a:pt x="166" y="6"/>
                    </a:lnTo>
                    <a:lnTo>
                      <a:pt x="158" y="3"/>
                    </a:lnTo>
                    <a:lnTo>
                      <a:pt x="153" y="1"/>
                    </a:lnTo>
                    <a:lnTo>
                      <a:pt x="147" y="0"/>
                    </a:lnTo>
                    <a:lnTo>
                      <a:pt x="143" y="0"/>
                    </a:lnTo>
                    <a:lnTo>
                      <a:pt x="137" y="0"/>
                    </a:lnTo>
                    <a:lnTo>
                      <a:pt x="131" y="1"/>
                    </a:lnTo>
                    <a:lnTo>
                      <a:pt x="124" y="3"/>
                    </a:lnTo>
                    <a:lnTo>
                      <a:pt x="112" y="6"/>
                    </a:lnTo>
                    <a:lnTo>
                      <a:pt x="93" y="11"/>
                    </a:lnTo>
                    <a:lnTo>
                      <a:pt x="74" y="16"/>
                    </a:lnTo>
                    <a:lnTo>
                      <a:pt x="53" y="22"/>
                    </a:lnTo>
                    <a:lnTo>
                      <a:pt x="36" y="27"/>
                    </a:lnTo>
                    <a:lnTo>
                      <a:pt x="22" y="30"/>
                    </a:lnTo>
                    <a:lnTo>
                      <a:pt x="16" y="31"/>
                    </a:lnTo>
                    <a:lnTo>
                      <a:pt x="7" y="35"/>
                    </a:lnTo>
                    <a:lnTo>
                      <a:pt x="2" y="38"/>
                    </a:lnTo>
                    <a:lnTo>
                      <a:pt x="0" y="44"/>
                    </a:lnTo>
                    <a:lnTo>
                      <a:pt x="0" y="52"/>
                    </a:lnTo>
                    <a:lnTo>
                      <a:pt x="0" y="83"/>
                    </a:lnTo>
                    <a:lnTo>
                      <a:pt x="0" y="147"/>
                    </a:lnTo>
                    <a:lnTo>
                      <a:pt x="0" y="210"/>
                    </a:lnTo>
                    <a:lnTo>
                      <a:pt x="0" y="242"/>
                    </a:lnTo>
                    <a:lnTo>
                      <a:pt x="0" y="247"/>
                    </a:lnTo>
                    <a:lnTo>
                      <a:pt x="1" y="250"/>
                    </a:lnTo>
                    <a:lnTo>
                      <a:pt x="3" y="254"/>
                    </a:lnTo>
                    <a:lnTo>
                      <a:pt x="6" y="255"/>
                    </a:lnTo>
                    <a:lnTo>
                      <a:pt x="9" y="256"/>
                    </a:lnTo>
                    <a:lnTo>
                      <a:pt x="14" y="258"/>
                    </a:lnTo>
                    <a:lnTo>
                      <a:pt x="18" y="259"/>
                    </a:lnTo>
                    <a:lnTo>
                      <a:pt x="19" y="259"/>
                    </a:lnTo>
                    <a:lnTo>
                      <a:pt x="24" y="265"/>
                    </a:lnTo>
                    <a:lnTo>
                      <a:pt x="45" y="269"/>
                    </a:lnTo>
                    <a:lnTo>
                      <a:pt x="56" y="279"/>
                    </a:lnTo>
                    <a:close/>
                  </a:path>
                </a:pathLst>
              </a:custGeom>
              <a:solidFill>
                <a:srgbClr val="D6C6C9"/>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8" name="Freeform 232"/>
              <p:cNvSpPr>
                <a:spLocks/>
              </p:cNvSpPr>
              <p:nvPr/>
            </p:nvSpPr>
            <p:spPr bwMode="auto">
              <a:xfrm flipH="1">
                <a:off x="1794" y="2162"/>
                <a:ext cx="47" cy="240"/>
              </a:xfrm>
              <a:custGeom>
                <a:avLst/>
                <a:gdLst>
                  <a:gd name="T0" fmla="*/ 0 w 97"/>
                  <a:gd name="T1" fmla="*/ 1 h 245"/>
                  <a:gd name="T2" fmla="*/ 0 w 97"/>
                  <a:gd name="T3" fmla="*/ 3 h 245"/>
                  <a:gd name="T4" fmla="*/ 0 w 97"/>
                  <a:gd name="T5" fmla="*/ 6 h 245"/>
                  <a:gd name="T6" fmla="*/ 0 w 97"/>
                  <a:gd name="T7" fmla="*/ 8 h 245"/>
                  <a:gd name="T8" fmla="*/ 0 w 97"/>
                  <a:gd name="T9" fmla="*/ 13 h 245"/>
                  <a:gd name="T10" fmla="*/ 0 w 97"/>
                  <a:gd name="T11" fmla="*/ 16 h 245"/>
                  <a:gd name="T12" fmla="*/ 0 w 97"/>
                  <a:gd name="T13" fmla="*/ 20 h 245"/>
                  <a:gd name="T14" fmla="*/ 0 w 97"/>
                  <a:gd name="T15" fmla="*/ 22 h 245"/>
                  <a:gd name="T16" fmla="*/ 0 w 97"/>
                  <a:gd name="T17" fmla="*/ 24 h 245"/>
                  <a:gd name="T18" fmla="*/ 0 w 97"/>
                  <a:gd name="T19" fmla="*/ 24 h 245"/>
                  <a:gd name="T20" fmla="*/ 0 w 97"/>
                  <a:gd name="T21" fmla="*/ 24 h 245"/>
                  <a:gd name="T22" fmla="*/ 0 w 97"/>
                  <a:gd name="T23" fmla="*/ 24 h 245"/>
                  <a:gd name="T24" fmla="*/ 0 w 97"/>
                  <a:gd name="T25" fmla="*/ 24 h 245"/>
                  <a:gd name="T26" fmla="*/ 0 w 97"/>
                  <a:gd name="T27" fmla="*/ 42 h 245"/>
                  <a:gd name="T28" fmla="*/ 0 w 97"/>
                  <a:gd name="T29" fmla="*/ 80 h 245"/>
                  <a:gd name="T30" fmla="*/ 0 w 97"/>
                  <a:gd name="T31" fmla="*/ 120 h 245"/>
                  <a:gd name="T32" fmla="*/ 0 w 97"/>
                  <a:gd name="T33" fmla="*/ 144 h 245"/>
                  <a:gd name="T34" fmla="*/ 0 w 97"/>
                  <a:gd name="T35" fmla="*/ 147 h 245"/>
                  <a:gd name="T36" fmla="*/ 0 w 97"/>
                  <a:gd name="T37" fmla="*/ 150 h 245"/>
                  <a:gd name="T38" fmla="*/ 0 w 97"/>
                  <a:gd name="T39" fmla="*/ 153 h 245"/>
                  <a:gd name="T40" fmla="*/ 0 w 97"/>
                  <a:gd name="T41" fmla="*/ 153 h 245"/>
                  <a:gd name="T42" fmla="*/ 0 w 97"/>
                  <a:gd name="T43" fmla="*/ 153 h 245"/>
                  <a:gd name="T44" fmla="*/ 0 w 97"/>
                  <a:gd name="T45" fmla="*/ 153 h 245"/>
                  <a:gd name="T46" fmla="*/ 0 w 97"/>
                  <a:gd name="T47" fmla="*/ 153 h 245"/>
                  <a:gd name="T48" fmla="*/ 0 w 97"/>
                  <a:gd name="T49" fmla="*/ 153 h 245"/>
                  <a:gd name="T50" fmla="*/ 0 w 97"/>
                  <a:gd name="T51" fmla="*/ 153 h 245"/>
                  <a:gd name="T52" fmla="*/ 0 w 97"/>
                  <a:gd name="T53" fmla="*/ 153 h 245"/>
                  <a:gd name="T54" fmla="*/ 0 w 97"/>
                  <a:gd name="T55" fmla="*/ 153 h 245"/>
                  <a:gd name="T56" fmla="*/ 0 w 97"/>
                  <a:gd name="T57" fmla="*/ 153 h 245"/>
                  <a:gd name="T58" fmla="*/ 0 w 97"/>
                  <a:gd name="T59" fmla="*/ 152 h 245"/>
                  <a:gd name="T60" fmla="*/ 0 w 97"/>
                  <a:gd name="T61" fmla="*/ 150 h 245"/>
                  <a:gd name="T62" fmla="*/ 0 w 97"/>
                  <a:gd name="T63" fmla="*/ 148 h 245"/>
                  <a:gd name="T64" fmla="*/ 0 w 97"/>
                  <a:gd name="T65" fmla="*/ 147 h 245"/>
                  <a:gd name="T66" fmla="*/ 0 w 97"/>
                  <a:gd name="T67" fmla="*/ 121 h 245"/>
                  <a:gd name="T68" fmla="*/ 0 w 97"/>
                  <a:gd name="T69" fmla="*/ 75 h 245"/>
                  <a:gd name="T70" fmla="*/ 0 w 97"/>
                  <a:gd name="T71" fmla="*/ 24 h 245"/>
                  <a:gd name="T72" fmla="*/ 0 w 97"/>
                  <a:gd name="T73" fmla="*/ 8 h 245"/>
                  <a:gd name="T74" fmla="*/ 0 w 97"/>
                  <a:gd name="T75" fmla="*/ 6 h 245"/>
                  <a:gd name="T76" fmla="*/ 0 w 97"/>
                  <a:gd name="T77" fmla="*/ 4 h 245"/>
                  <a:gd name="T78" fmla="*/ 0 w 97"/>
                  <a:gd name="T79" fmla="*/ 1 h 245"/>
                  <a:gd name="T80" fmla="*/ 0 w 97"/>
                  <a:gd name="T81" fmla="*/ 0 h 245"/>
                  <a:gd name="T82" fmla="*/ 0 w 97"/>
                  <a:gd name="T83" fmla="*/ 1 h 245"/>
                  <a:gd name="T84" fmla="*/ 0 w 97"/>
                  <a:gd name="T85" fmla="*/ 1 h 245"/>
                  <a:gd name="T86" fmla="*/ 0 w 97"/>
                  <a:gd name="T87" fmla="*/ 1 h 245"/>
                  <a:gd name="T88" fmla="*/ 0 w 97"/>
                  <a:gd name="T89" fmla="*/ 1 h 245"/>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97"/>
                  <a:gd name="T136" fmla="*/ 0 h 245"/>
                  <a:gd name="T137" fmla="*/ 97 w 97"/>
                  <a:gd name="T138" fmla="*/ 245 h 245"/>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97" h="245">
                    <a:moveTo>
                      <a:pt x="15" y="1"/>
                    </a:moveTo>
                    <a:lnTo>
                      <a:pt x="20" y="3"/>
                    </a:lnTo>
                    <a:lnTo>
                      <a:pt x="28" y="6"/>
                    </a:lnTo>
                    <a:lnTo>
                      <a:pt x="38" y="8"/>
                    </a:lnTo>
                    <a:lnTo>
                      <a:pt x="51" y="13"/>
                    </a:lnTo>
                    <a:lnTo>
                      <a:pt x="62" y="16"/>
                    </a:lnTo>
                    <a:lnTo>
                      <a:pt x="73" y="20"/>
                    </a:lnTo>
                    <a:lnTo>
                      <a:pt x="82" y="22"/>
                    </a:lnTo>
                    <a:lnTo>
                      <a:pt x="87" y="24"/>
                    </a:lnTo>
                    <a:lnTo>
                      <a:pt x="91" y="27"/>
                    </a:lnTo>
                    <a:lnTo>
                      <a:pt x="95" y="30"/>
                    </a:lnTo>
                    <a:lnTo>
                      <a:pt x="97" y="33"/>
                    </a:lnTo>
                    <a:lnTo>
                      <a:pt x="97" y="36"/>
                    </a:lnTo>
                    <a:lnTo>
                      <a:pt x="97" y="65"/>
                    </a:lnTo>
                    <a:lnTo>
                      <a:pt x="97" y="129"/>
                    </a:lnTo>
                    <a:lnTo>
                      <a:pt x="97" y="196"/>
                    </a:lnTo>
                    <a:lnTo>
                      <a:pt x="97" y="231"/>
                    </a:lnTo>
                    <a:lnTo>
                      <a:pt x="96" y="236"/>
                    </a:lnTo>
                    <a:lnTo>
                      <a:pt x="95" y="241"/>
                    </a:lnTo>
                    <a:lnTo>
                      <a:pt x="92" y="244"/>
                    </a:lnTo>
                    <a:lnTo>
                      <a:pt x="89" y="245"/>
                    </a:lnTo>
                    <a:lnTo>
                      <a:pt x="84" y="245"/>
                    </a:lnTo>
                    <a:lnTo>
                      <a:pt x="74" y="245"/>
                    </a:lnTo>
                    <a:lnTo>
                      <a:pt x="60" y="245"/>
                    </a:lnTo>
                    <a:lnTo>
                      <a:pt x="45" y="245"/>
                    </a:lnTo>
                    <a:lnTo>
                      <a:pt x="29" y="245"/>
                    </a:lnTo>
                    <a:lnTo>
                      <a:pt x="15" y="245"/>
                    </a:lnTo>
                    <a:lnTo>
                      <a:pt x="5" y="245"/>
                    </a:lnTo>
                    <a:lnTo>
                      <a:pt x="0" y="245"/>
                    </a:lnTo>
                    <a:lnTo>
                      <a:pt x="6" y="243"/>
                    </a:lnTo>
                    <a:lnTo>
                      <a:pt x="9" y="241"/>
                    </a:lnTo>
                    <a:lnTo>
                      <a:pt x="11" y="237"/>
                    </a:lnTo>
                    <a:lnTo>
                      <a:pt x="12" y="234"/>
                    </a:lnTo>
                    <a:lnTo>
                      <a:pt x="12" y="197"/>
                    </a:lnTo>
                    <a:lnTo>
                      <a:pt x="12" y="121"/>
                    </a:lnTo>
                    <a:lnTo>
                      <a:pt x="12" y="45"/>
                    </a:lnTo>
                    <a:lnTo>
                      <a:pt x="12" y="8"/>
                    </a:lnTo>
                    <a:lnTo>
                      <a:pt x="11" y="6"/>
                    </a:lnTo>
                    <a:lnTo>
                      <a:pt x="9" y="4"/>
                    </a:lnTo>
                    <a:lnTo>
                      <a:pt x="7" y="1"/>
                    </a:lnTo>
                    <a:lnTo>
                      <a:pt x="5" y="0"/>
                    </a:lnTo>
                    <a:lnTo>
                      <a:pt x="8" y="1"/>
                    </a:lnTo>
                    <a:lnTo>
                      <a:pt x="11" y="1"/>
                    </a:lnTo>
                    <a:lnTo>
                      <a:pt x="13" y="1"/>
                    </a:lnTo>
                    <a:lnTo>
                      <a:pt x="15" y="1"/>
                    </a:lnTo>
                    <a:close/>
                  </a:path>
                </a:pathLst>
              </a:custGeom>
              <a:solidFill>
                <a:srgbClr val="B79BA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399" name="Freeform 233"/>
              <p:cNvSpPr>
                <a:spLocks/>
              </p:cNvSpPr>
              <p:nvPr/>
            </p:nvSpPr>
            <p:spPr bwMode="auto">
              <a:xfrm flipH="1">
                <a:off x="1755" y="2414"/>
                <a:ext cx="170" cy="20"/>
              </a:xfrm>
              <a:custGeom>
                <a:avLst/>
                <a:gdLst>
                  <a:gd name="T0" fmla="*/ 1 w 246"/>
                  <a:gd name="T1" fmla="*/ 0 h 20"/>
                  <a:gd name="T2" fmla="*/ 1 w 246"/>
                  <a:gd name="T3" fmla="*/ 4 h 20"/>
                  <a:gd name="T4" fmla="*/ 1 w 246"/>
                  <a:gd name="T5" fmla="*/ 10 h 20"/>
                  <a:gd name="T6" fmla="*/ 1 w 246"/>
                  <a:gd name="T7" fmla="*/ 16 h 20"/>
                  <a:gd name="T8" fmla="*/ 1 w 246"/>
                  <a:gd name="T9" fmla="*/ 20 h 20"/>
                  <a:gd name="T10" fmla="*/ 1 w 246"/>
                  <a:gd name="T11" fmla="*/ 20 h 20"/>
                  <a:gd name="T12" fmla="*/ 1 w 246"/>
                  <a:gd name="T13" fmla="*/ 20 h 20"/>
                  <a:gd name="T14" fmla="*/ 1 w 246"/>
                  <a:gd name="T15" fmla="*/ 20 h 20"/>
                  <a:gd name="T16" fmla="*/ 1 w 246"/>
                  <a:gd name="T17" fmla="*/ 20 h 20"/>
                  <a:gd name="T18" fmla="*/ 1 w 246"/>
                  <a:gd name="T19" fmla="*/ 20 h 20"/>
                  <a:gd name="T20" fmla="*/ 1 w 246"/>
                  <a:gd name="T21" fmla="*/ 20 h 20"/>
                  <a:gd name="T22" fmla="*/ 1 w 246"/>
                  <a:gd name="T23" fmla="*/ 20 h 20"/>
                  <a:gd name="T24" fmla="*/ 1 w 246"/>
                  <a:gd name="T25" fmla="*/ 20 h 20"/>
                  <a:gd name="T26" fmla="*/ 1 w 246"/>
                  <a:gd name="T27" fmla="*/ 20 h 20"/>
                  <a:gd name="T28" fmla="*/ 1 w 246"/>
                  <a:gd name="T29" fmla="*/ 20 h 20"/>
                  <a:gd name="T30" fmla="*/ 1 w 246"/>
                  <a:gd name="T31" fmla="*/ 20 h 20"/>
                  <a:gd name="T32" fmla="*/ 1 w 246"/>
                  <a:gd name="T33" fmla="*/ 20 h 20"/>
                  <a:gd name="T34" fmla="*/ 1 w 246"/>
                  <a:gd name="T35" fmla="*/ 20 h 20"/>
                  <a:gd name="T36" fmla="*/ 1 w 246"/>
                  <a:gd name="T37" fmla="*/ 20 h 20"/>
                  <a:gd name="T38" fmla="*/ 1 w 246"/>
                  <a:gd name="T39" fmla="*/ 20 h 20"/>
                  <a:gd name="T40" fmla="*/ 1 w 246"/>
                  <a:gd name="T41" fmla="*/ 20 h 20"/>
                  <a:gd name="T42" fmla="*/ 1 w 246"/>
                  <a:gd name="T43" fmla="*/ 10 h 20"/>
                  <a:gd name="T44" fmla="*/ 1 w 246"/>
                  <a:gd name="T45" fmla="*/ 6 h 20"/>
                  <a:gd name="T46" fmla="*/ 0 w 246"/>
                  <a:gd name="T47" fmla="*/ 0 h 20"/>
                  <a:gd name="T48" fmla="*/ 1 w 246"/>
                  <a:gd name="T49" fmla="*/ 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246"/>
                  <a:gd name="T76" fmla="*/ 0 h 20"/>
                  <a:gd name="T77" fmla="*/ 246 w 246"/>
                  <a:gd name="T78" fmla="*/ 20 h 2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246" h="20">
                    <a:moveTo>
                      <a:pt x="246" y="0"/>
                    </a:moveTo>
                    <a:lnTo>
                      <a:pt x="246" y="4"/>
                    </a:lnTo>
                    <a:lnTo>
                      <a:pt x="245" y="10"/>
                    </a:lnTo>
                    <a:lnTo>
                      <a:pt x="244" y="16"/>
                    </a:lnTo>
                    <a:lnTo>
                      <a:pt x="244" y="20"/>
                    </a:lnTo>
                    <a:lnTo>
                      <a:pt x="241" y="20"/>
                    </a:lnTo>
                    <a:lnTo>
                      <a:pt x="235" y="20"/>
                    </a:lnTo>
                    <a:lnTo>
                      <a:pt x="225" y="20"/>
                    </a:lnTo>
                    <a:lnTo>
                      <a:pt x="211" y="20"/>
                    </a:lnTo>
                    <a:lnTo>
                      <a:pt x="196" y="20"/>
                    </a:lnTo>
                    <a:lnTo>
                      <a:pt x="179" y="20"/>
                    </a:lnTo>
                    <a:lnTo>
                      <a:pt x="161" y="20"/>
                    </a:lnTo>
                    <a:lnTo>
                      <a:pt x="141" y="20"/>
                    </a:lnTo>
                    <a:lnTo>
                      <a:pt x="121" y="20"/>
                    </a:lnTo>
                    <a:lnTo>
                      <a:pt x="103" y="20"/>
                    </a:lnTo>
                    <a:lnTo>
                      <a:pt x="86" y="20"/>
                    </a:lnTo>
                    <a:lnTo>
                      <a:pt x="70" y="20"/>
                    </a:lnTo>
                    <a:lnTo>
                      <a:pt x="57" y="20"/>
                    </a:lnTo>
                    <a:lnTo>
                      <a:pt x="47" y="20"/>
                    </a:lnTo>
                    <a:lnTo>
                      <a:pt x="40" y="20"/>
                    </a:lnTo>
                    <a:lnTo>
                      <a:pt x="37" y="20"/>
                    </a:lnTo>
                    <a:lnTo>
                      <a:pt x="26" y="10"/>
                    </a:lnTo>
                    <a:lnTo>
                      <a:pt x="5" y="6"/>
                    </a:lnTo>
                    <a:lnTo>
                      <a:pt x="0" y="0"/>
                    </a:lnTo>
                    <a:lnTo>
                      <a:pt x="246" y="0"/>
                    </a:lnTo>
                    <a:close/>
                  </a:path>
                </a:pathLst>
              </a:custGeom>
              <a:solidFill>
                <a:srgbClr val="9972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0" name="Freeform 234"/>
              <p:cNvSpPr>
                <a:spLocks/>
              </p:cNvSpPr>
              <p:nvPr/>
            </p:nvSpPr>
            <p:spPr bwMode="auto">
              <a:xfrm flipH="1">
                <a:off x="1850" y="2184"/>
                <a:ext cx="76" cy="207"/>
              </a:xfrm>
              <a:custGeom>
                <a:avLst/>
                <a:gdLst>
                  <a:gd name="T0" fmla="*/ 1 w 111"/>
                  <a:gd name="T1" fmla="*/ 3 h 209"/>
                  <a:gd name="T2" fmla="*/ 1 w 111"/>
                  <a:gd name="T3" fmla="*/ 5 h 209"/>
                  <a:gd name="T4" fmla="*/ 1 w 111"/>
                  <a:gd name="T5" fmla="*/ 8 h 209"/>
                  <a:gd name="T6" fmla="*/ 1 w 111"/>
                  <a:gd name="T7" fmla="*/ 11 h 209"/>
                  <a:gd name="T8" fmla="*/ 1 w 111"/>
                  <a:gd name="T9" fmla="*/ 13 h 209"/>
                  <a:gd name="T10" fmla="*/ 1 w 111"/>
                  <a:gd name="T11" fmla="*/ 17 h 209"/>
                  <a:gd name="T12" fmla="*/ 1 w 111"/>
                  <a:gd name="T13" fmla="*/ 20 h 209"/>
                  <a:gd name="T14" fmla="*/ 1 w 111"/>
                  <a:gd name="T15" fmla="*/ 24 h 209"/>
                  <a:gd name="T16" fmla="*/ 1 w 111"/>
                  <a:gd name="T17" fmla="*/ 27 h 209"/>
                  <a:gd name="T18" fmla="*/ 1 w 111"/>
                  <a:gd name="T19" fmla="*/ 28 h 209"/>
                  <a:gd name="T20" fmla="*/ 1 w 111"/>
                  <a:gd name="T21" fmla="*/ 30 h 209"/>
                  <a:gd name="T22" fmla="*/ 1 w 111"/>
                  <a:gd name="T23" fmla="*/ 31 h 209"/>
                  <a:gd name="T24" fmla="*/ 1 w 111"/>
                  <a:gd name="T25" fmla="*/ 33 h 209"/>
                  <a:gd name="T26" fmla="*/ 1 w 111"/>
                  <a:gd name="T27" fmla="*/ 52 h 209"/>
                  <a:gd name="T28" fmla="*/ 1 w 111"/>
                  <a:gd name="T29" fmla="*/ 95 h 209"/>
                  <a:gd name="T30" fmla="*/ 1 w 111"/>
                  <a:gd name="T31" fmla="*/ 143 h 209"/>
                  <a:gd name="T32" fmla="*/ 1 w 111"/>
                  <a:gd name="T33" fmla="*/ 159 h 209"/>
                  <a:gd name="T34" fmla="*/ 1 w 111"/>
                  <a:gd name="T35" fmla="*/ 160 h 209"/>
                  <a:gd name="T36" fmla="*/ 1 w 111"/>
                  <a:gd name="T37" fmla="*/ 160 h 209"/>
                  <a:gd name="T38" fmla="*/ 1 w 111"/>
                  <a:gd name="T39" fmla="*/ 161 h 209"/>
                  <a:gd name="T40" fmla="*/ 1 w 111"/>
                  <a:gd name="T41" fmla="*/ 162 h 209"/>
                  <a:gd name="T42" fmla="*/ 1 w 111"/>
                  <a:gd name="T43" fmla="*/ 163 h 209"/>
                  <a:gd name="T44" fmla="*/ 1 w 111"/>
                  <a:gd name="T45" fmla="*/ 163 h 209"/>
                  <a:gd name="T46" fmla="*/ 1 w 111"/>
                  <a:gd name="T47" fmla="*/ 162 h 209"/>
                  <a:gd name="T48" fmla="*/ 0 w 111"/>
                  <a:gd name="T49" fmla="*/ 161 h 209"/>
                  <a:gd name="T50" fmla="*/ 0 w 111"/>
                  <a:gd name="T51" fmla="*/ 143 h 209"/>
                  <a:gd name="T52" fmla="*/ 0 w 111"/>
                  <a:gd name="T53" fmla="*/ 93 h 209"/>
                  <a:gd name="T54" fmla="*/ 0 w 111"/>
                  <a:gd name="T55" fmla="*/ 52 h 209"/>
                  <a:gd name="T56" fmla="*/ 0 w 111"/>
                  <a:gd name="T57" fmla="*/ 31 h 209"/>
                  <a:gd name="T58" fmla="*/ 0 w 111"/>
                  <a:gd name="T59" fmla="*/ 27 h 209"/>
                  <a:gd name="T60" fmla="*/ 1 w 111"/>
                  <a:gd name="T61" fmla="*/ 25 h 209"/>
                  <a:gd name="T62" fmla="*/ 1 w 111"/>
                  <a:gd name="T63" fmla="*/ 24 h 209"/>
                  <a:gd name="T64" fmla="*/ 1 w 111"/>
                  <a:gd name="T65" fmla="*/ 24 h 209"/>
                  <a:gd name="T66" fmla="*/ 1 w 111"/>
                  <a:gd name="T67" fmla="*/ 23 h 209"/>
                  <a:gd name="T68" fmla="*/ 1 w 111"/>
                  <a:gd name="T69" fmla="*/ 19 h 209"/>
                  <a:gd name="T70" fmla="*/ 1 w 111"/>
                  <a:gd name="T71" fmla="*/ 16 h 209"/>
                  <a:gd name="T72" fmla="*/ 1 w 111"/>
                  <a:gd name="T73" fmla="*/ 11 h 209"/>
                  <a:gd name="T74" fmla="*/ 1 w 111"/>
                  <a:gd name="T75" fmla="*/ 8 h 209"/>
                  <a:gd name="T76" fmla="*/ 1 w 111"/>
                  <a:gd name="T77" fmla="*/ 4 h 209"/>
                  <a:gd name="T78" fmla="*/ 1 w 111"/>
                  <a:gd name="T79" fmla="*/ 1 h 209"/>
                  <a:gd name="T80" fmla="*/ 1 w 111"/>
                  <a:gd name="T81" fmla="*/ 0 h 209"/>
                  <a:gd name="T82" fmla="*/ 1 w 111"/>
                  <a:gd name="T83" fmla="*/ 0 h 209"/>
                  <a:gd name="T84" fmla="*/ 1 w 111"/>
                  <a:gd name="T85" fmla="*/ 1 h 209"/>
                  <a:gd name="T86" fmla="*/ 1 w 111"/>
                  <a:gd name="T87" fmla="*/ 2 h 209"/>
                  <a:gd name="T88" fmla="*/ 1 w 111"/>
                  <a:gd name="T89" fmla="*/ 3 h 209"/>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11"/>
                  <a:gd name="T136" fmla="*/ 0 h 209"/>
                  <a:gd name="T137" fmla="*/ 111 w 111"/>
                  <a:gd name="T138" fmla="*/ 209 h 209"/>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11" h="209">
                    <a:moveTo>
                      <a:pt x="111" y="3"/>
                    </a:moveTo>
                    <a:lnTo>
                      <a:pt x="98" y="5"/>
                    </a:lnTo>
                    <a:lnTo>
                      <a:pt x="85" y="8"/>
                    </a:lnTo>
                    <a:lnTo>
                      <a:pt x="72" y="11"/>
                    </a:lnTo>
                    <a:lnTo>
                      <a:pt x="58" y="13"/>
                    </a:lnTo>
                    <a:lnTo>
                      <a:pt x="44" y="17"/>
                    </a:lnTo>
                    <a:lnTo>
                      <a:pt x="31" y="20"/>
                    </a:lnTo>
                    <a:lnTo>
                      <a:pt x="21" y="24"/>
                    </a:lnTo>
                    <a:lnTo>
                      <a:pt x="12" y="27"/>
                    </a:lnTo>
                    <a:lnTo>
                      <a:pt x="11" y="28"/>
                    </a:lnTo>
                    <a:lnTo>
                      <a:pt x="8" y="30"/>
                    </a:lnTo>
                    <a:lnTo>
                      <a:pt x="7" y="31"/>
                    </a:lnTo>
                    <a:lnTo>
                      <a:pt x="7" y="33"/>
                    </a:lnTo>
                    <a:lnTo>
                      <a:pt x="7" y="61"/>
                    </a:lnTo>
                    <a:lnTo>
                      <a:pt x="7" y="118"/>
                    </a:lnTo>
                    <a:lnTo>
                      <a:pt x="7" y="176"/>
                    </a:lnTo>
                    <a:lnTo>
                      <a:pt x="7" y="205"/>
                    </a:lnTo>
                    <a:lnTo>
                      <a:pt x="7" y="206"/>
                    </a:lnTo>
                    <a:lnTo>
                      <a:pt x="7" y="207"/>
                    </a:lnTo>
                    <a:lnTo>
                      <a:pt x="8" y="208"/>
                    </a:lnTo>
                    <a:lnTo>
                      <a:pt x="6" y="209"/>
                    </a:lnTo>
                    <a:lnTo>
                      <a:pt x="4" y="209"/>
                    </a:lnTo>
                    <a:lnTo>
                      <a:pt x="1" y="208"/>
                    </a:lnTo>
                    <a:lnTo>
                      <a:pt x="0" y="207"/>
                    </a:lnTo>
                    <a:lnTo>
                      <a:pt x="0" y="176"/>
                    </a:lnTo>
                    <a:lnTo>
                      <a:pt x="0" y="116"/>
                    </a:lnTo>
                    <a:lnTo>
                      <a:pt x="0" y="58"/>
                    </a:lnTo>
                    <a:lnTo>
                      <a:pt x="0" y="31"/>
                    </a:lnTo>
                    <a:lnTo>
                      <a:pt x="0" y="27"/>
                    </a:lnTo>
                    <a:lnTo>
                      <a:pt x="1" y="25"/>
                    </a:lnTo>
                    <a:lnTo>
                      <a:pt x="4" y="24"/>
                    </a:lnTo>
                    <a:lnTo>
                      <a:pt x="6" y="24"/>
                    </a:lnTo>
                    <a:lnTo>
                      <a:pt x="11" y="23"/>
                    </a:lnTo>
                    <a:lnTo>
                      <a:pt x="22" y="19"/>
                    </a:lnTo>
                    <a:lnTo>
                      <a:pt x="37" y="16"/>
                    </a:lnTo>
                    <a:lnTo>
                      <a:pt x="55" y="11"/>
                    </a:lnTo>
                    <a:lnTo>
                      <a:pt x="73" y="8"/>
                    </a:lnTo>
                    <a:lnTo>
                      <a:pt x="88" y="4"/>
                    </a:lnTo>
                    <a:lnTo>
                      <a:pt x="99" y="1"/>
                    </a:lnTo>
                    <a:lnTo>
                      <a:pt x="105" y="0"/>
                    </a:lnTo>
                    <a:lnTo>
                      <a:pt x="108" y="0"/>
                    </a:lnTo>
                    <a:lnTo>
                      <a:pt x="110" y="1"/>
                    </a:lnTo>
                    <a:lnTo>
                      <a:pt x="111" y="2"/>
                    </a:lnTo>
                    <a:lnTo>
                      <a:pt x="111" y="3"/>
                    </a:lnTo>
                    <a:close/>
                  </a:path>
                </a:pathLst>
              </a:custGeom>
              <a:solidFill>
                <a:srgbClr val="99727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sp>
            <p:nvSpPr>
              <p:cNvPr id="401" name="Freeform 235"/>
              <p:cNvSpPr>
                <a:spLocks/>
              </p:cNvSpPr>
              <p:nvPr/>
            </p:nvSpPr>
            <p:spPr bwMode="auto">
              <a:xfrm flipH="1">
                <a:off x="1850" y="2188"/>
                <a:ext cx="72" cy="201"/>
              </a:xfrm>
              <a:custGeom>
                <a:avLst/>
                <a:gdLst>
                  <a:gd name="T0" fmla="*/ 1 w 104"/>
                  <a:gd name="T1" fmla="*/ 126 h 205"/>
                  <a:gd name="T2" fmla="*/ 1 w 104"/>
                  <a:gd name="T3" fmla="*/ 126 h 205"/>
                  <a:gd name="T4" fmla="*/ 1 w 104"/>
                  <a:gd name="T5" fmla="*/ 126 h 205"/>
                  <a:gd name="T6" fmla="*/ 1 w 104"/>
                  <a:gd name="T7" fmla="*/ 127 h 205"/>
                  <a:gd name="T8" fmla="*/ 1 w 104"/>
                  <a:gd name="T9" fmla="*/ 127 h 205"/>
                  <a:gd name="T10" fmla="*/ 1 w 104"/>
                  <a:gd name="T11" fmla="*/ 128 h 205"/>
                  <a:gd name="T12" fmla="*/ 1 w 104"/>
                  <a:gd name="T13" fmla="*/ 128 h 205"/>
                  <a:gd name="T14" fmla="*/ 1 w 104"/>
                  <a:gd name="T15" fmla="*/ 129 h 205"/>
                  <a:gd name="T16" fmla="*/ 1 w 104"/>
                  <a:gd name="T17" fmla="*/ 129 h 205"/>
                  <a:gd name="T18" fmla="*/ 0 w 104"/>
                  <a:gd name="T19" fmla="*/ 128 h 205"/>
                  <a:gd name="T20" fmla="*/ 0 w 104"/>
                  <a:gd name="T21" fmla="*/ 128 h 205"/>
                  <a:gd name="T22" fmla="*/ 0 w 104"/>
                  <a:gd name="T23" fmla="*/ 128 h 205"/>
                  <a:gd name="T24" fmla="*/ 0 w 104"/>
                  <a:gd name="T25" fmla="*/ 127 h 205"/>
                  <a:gd name="T26" fmla="*/ 0 w 104"/>
                  <a:gd name="T27" fmla="*/ 112 h 205"/>
                  <a:gd name="T28" fmla="*/ 0 w 104"/>
                  <a:gd name="T29" fmla="*/ 72 h 205"/>
                  <a:gd name="T30" fmla="*/ 0 w 104"/>
                  <a:gd name="T31" fmla="*/ 35 h 205"/>
                  <a:gd name="T32" fmla="*/ 0 w 104"/>
                  <a:gd name="T33" fmla="*/ 25 h 205"/>
                  <a:gd name="T34" fmla="*/ 0 w 104"/>
                  <a:gd name="T35" fmla="*/ 25 h 205"/>
                  <a:gd name="T36" fmla="*/ 1 w 104"/>
                  <a:gd name="T37" fmla="*/ 25 h 205"/>
                  <a:gd name="T38" fmla="*/ 1 w 104"/>
                  <a:gd name="T39" fmla="*/ 25 h 205"/>
                  <a:gd name="T40" fmla="*/ 1 w 104"/>
                  <a:gd name="T41" fmla="*/ 24 h 205"/>
                  <a:gd name="T42" fmla="*/ 1 w 104"/>
                  <a:gd name="T43" fmla="*/ 21 h 205"/>
                  <a:gd name="T44" fmla="*/ 1 w 104"/>
                  <a:gd name="T45" fmla="*/ 17 h 205"/>
                  <a:gd name="T46" fmla="*/ 1 w 104"/>
                  <a:gd name="T47" fmla="*/ 14 h 205"/>
                  <a:gd name="T48" fmla="*/ 1 w 104"/>
                  <a:gd name="T49" fmla="*/ 10 h 205"/>
                  <a:gd name="T50" fmla="*/ 1 w 104"/>
                  <a:gd name="T51" fmla="*/ 8 h 205"/>
                  <a:gd name="T52" fmla="*/ 1 w 104"/>
                  <a:gd name="T53" fmla="*/ 5 h 205"/>
                  <a:gd name="T54" fmla="*/ 1 w 104"/>
                  <a:gd name="T55" fmla="*/ 2 h 205"/>
                  <a:gd name="T56" fmla="*/ 1 w 104"/>
                  <a:gd name="T57" fmla="*/ 0 h 205"/>
                  <a:gd name="T58" fmla="*/ 1 w 104"/>
                  <a:gd name="T59" fmla="*/ 25 h 205"/>
                  <a:gd name="T60" fmla="*/ 1 w 104"/>
                  <a:gd name="T61" fmla="*/ 66 h 205"/>
                  <a:gd name="T62" fmla="*/ 1 w 104"/>
                  <a:gd name="T63" fmla="*/ 106 h 205"/>
                  <a:gd name="T64" fmla="*/ 1 w 104"/>
                  <a:gd name="T65" fmla="*/ 124 h 205"/>
                  <a:gd name="T66" fmla="*/ 1 w 104"/>
                  <a:gd name="T67" fmla="*/ 124 h 205"/>
                  <a:gd name="T68" fmla="*/ 1 w 104"/>
                  <a:gd name="T69" fmla="*/ 125 h 205"/>
                  <a:gd name="T70" fmla="*/ 1 w 104"/>
                  <a:gd name="T71" fmla="*/ 126 h 205"/>
                  <a:gd name="T72" fmla="*/ 1 w 104"/>
                  <a:gd name="T73" fmla="*/ 126 h 20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104"/>
                  <a:gd name="T112" fmla="*/ 0 h 205"/>
                  <a:gd name="T113" fmla="*/ 104 w 104"/>
                  <a:gd name="T114" fmla="*/ 205 h 20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104" h="205">
                    <a:moveTo>
                      <a:pt x="99" y="199"/>
                    </a:moveTo>
                    <a:lnTo>
                      <a:pt x="95" y="199"/>
                    </a:lnTo>
                    <a:lnTo>
                      <a:pt x="84" y="200"/>
                    </a:lnTo>
                    <a:lnTo>
                      <a:pt x="70" y="202"/>
                    </a:lnTo>
                    <a:lnTo>
                      <a:pt x="54" y="202"/>
                    </a:lnTo>
                    <a:lnTo>
                      <a:pt x="38" y="203"/>
                    </a:lnTo>
                    <a:lnTo>
                      <a:pt x="23" y="204"/>
                    </a:lnTo>
                    <a:lnTo>
                      <a:pt x="10" y="205"/>
                    </a:lnTo>
                    <a:lnTo>
                      <a:pt x="1" y="205"/>
                    </a:lnTo>
                    <a:lnTo>
                      <a:pt x="0" y="204"/>
                    </a:lnTo>
                    <a:lnTo>
                      <a:pt x="0" y="203"/>
                    </a:lnTo>
                    <a:lnTo>
                      <a:pt x="0" y="202"/>
                    </a:lnTo>
                    <a:lnTo>
                      <a:pt x="0" y="173"/>
                    </a:lnTo>
                    <a:lnTo>
                      <a:pt x="0" y="115"/>
                    </a:lnTo>
                    <a:lnTo>
                      <a:pt x="0" y="58"/>
                    </a:lnTo>
                    <a:lnTo>
                      <a:pt x="0" y="30"/>
                    </a:lnTo>
                    <a:lnTo>
                      <a:pt x="0" y="28"/>
                    </a:lnTo>
                    <a:lnTo>
                      <a:pt x="1" y="27"/>
                    </a:lnTo>
                    <a:lnTo>
                      <a:pt x="4" y="25"/>
                    </a:lnTo>
                    <a:lnTo>
                      <a:pt x="5" y="24"/>
                    </a:lnTo>
                    <a:lnTo>
                      <a:pt x="14" y="21"/>
                    </a:lnTo>
                    <a:lnTo>
                      <a:pt x="24" y="17"/>
                    </a:lnTo>
                    <a:lnTo>
                      <a:pt x="37" y="14"/>
                    </a:lnTo>
                    <a:lnTo>
                      <a:pt x="51" y="10"/>
                    </a:lnTo>
                    <a:lnTo>
                      <a:pt x="65" y="8"/>
                    </a:lnTo>
                    <a:lnTo>
                      <a:pt x="78" y="5"/>
                    </a:lnTo>
                    <a:lnTo>
                      <a:pt x="91" y="2"/>
                    </a:lnTo>
                    <a:lnTo>
                      <a:pt x="104" y="0"/>
                    </a:lnTo>
                    <a:lnTo>
                      <a:pt x="104" y="37"/>
                    </a:lnTo>
                    <a:lnTo>
                      <a:pt x="104" y="103"/>
                    </a:lnTo>
                    <a:lnTo>
                      <a:pt x="104" y="165"/>
                    </a:lnTo>
                    <a:lnTo>
                      <a:pt x="104" y="195"/>
                    </a:lnTo>
                    <a:lnTo>
                      <a:pt x="104" y="197"/>
                    </a:lnTo>
                    <a:lnTo>
                      <a:pt x="103" y="198"/>
                    </a:lnTo>
                    <a:lnTo>
                      <a:pt x="101" y="199"/>
                    </a:lnTo>
                    <a:lnTo>
                      <a:pt x="99" y="199"/>
                    </a:lnTo>
                    <a:close/>
                  </a:path>
                </a:pathLst>
              </a:custGeom>
              <a:solidFill>
                <a:srgbClr val="0A335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GB"/>
              </a:p>
            </p:txBody>
          </p:sp>
        </p:grpSp>
      </p:grpSp>
      <p:sp>
        <p:nvSpPr>
          <p:cNvPr id="402" name="AutoShape 5"/>
          <p:cNvSpPr>
            <a:spLocks noChangeArrowheads="1"/>
          </p:cNvSpPr>
          <p:nvPr/>
        </p:nvSpPr>
        <p:spPr bwMode="auto">
          <a:xfrm>
            <a:off x="8028445" y="1246405"/>
            <a:ext cx="936043" cy="1278813"/>
          </a:xfrm>
          <a:prstGeom prst="can">
            <a:avLst>
              <a:gd name="adj" fmla="val 25079"/>
            </a:avLst>
          </a:prstGeom>
          <a:solidFill>
            <a:schemeClr val="accent2">
              <a:lumMod val="40000"/>
              <a:lumOff val="60000"/>
            </a:schemeClr>
          </a:solidFill>
          <a:ln w="9525">
            <a:solidFill>
              <a:schemeClr val="tx1"/>
            </a:solidFill>
            <a:round/>
            <a:headEnd/>
            <a:tailEnd/>
          </a:ln>
        </p:spPr>
        <p:txBody>
          <a:bodyPr wrap="none" anchor="ctr"/>
          <a:lstStyle/>
          <a:p>
            <a:pPr algn="ctr"/>
            <a:r>
              <a:rPr lang="en-GB" sz="1200" b="1" dirty="0" smtClean="0">
                <a:latin typeface="+mj-lt"/>
              </a:rPr>
              <a:t>LRIT</a:t>
            </a:r>
            <a:endParaRPr lang="en-GB" sz="1200" b="1" dirty="0">
              <a:latin typeface="+mj-lt"/>
            </a:endParaRPr>
          </a:p>
        </p:txBody>
      </p:sp>
      <p:sp>
        <p:nvSpPr>
          <p:cNvPr id="403" name="Line 357"/>
          <p:cNvSpPr>
            <a:spLocks noChangeShapeType="1"/>
          </p:cNvSpPr>
          <p:nvPr/>
        </p:nvSpPr>
        <p:spPr bwMode="auto">
          <a:xfrm flipH="1">
            <a:off x="6721310" y="2166938"/>
            <a:ext cx="1775156" cy="1730052"/>
          </a:xfrm>
          <a:prstGeom prst="line">
            <a:avLst/>
          </a:prstGeom>
          <a:noFill/>
          <a:ln w="25400">
            <a:solidFill>
              <a:schemeClr val="tx1"/>
            </a:solidFill>
            <a:prstDash val="sysDot"/>
            <a:round/>
            <a:headEnd/>
            <a:tailEnd type="triangle" w="med" len="med"/>
          </a:ln>
          <a:extLst>
            <a:ext uri="{909E8E84-426E-40DD-AFC4-6F175D3DCCD1}">
              <a14:hiddenFill xmlns:a14="http://schemas.microsoft.com/office/drawing/2010/main">
                <a:noFill/>
              </a14:hiddenFill>
            </a:ext>
          </a:extLst>
        </p:spPr>
        <p:txBody>
          <a:bodyPr/>
          <a:lstStyle/>
          <a:p>
            <a:endParaRPr lang="en-GB"/>
          </a:p>
        </p:txBody>
      </p:sp>
      <p:sp>
        <p:nvSpPr>
          <p:cNvPr id="404" name="Rectangle 380"/>
          <p:cNvSpPr>
            <a:spLocks noChangeArrowheads="1"/>
          </p:cNvSpPr>
          <p:nvPr/>
        </p:nvSpPr>
        <p:spPr bwMode="auto">
          <a:xfrm>
            <a:off x="8475290" y="2132856"/>
            <a:ext cx="57150" cy="42863"/>
          </a:xfrm>
          <a:prstGeom prst="rect">
            <a:avLst/>
          </a:prstGeom>
          <a:solidFill>
            <a:schemeClr val="tx1"/>
          </a:solidFill>
          <a:ln w="9525">
            <a:solidFill>
              <a:schemeClr val="tx1"/>
            </a:solidFill>
            <a:miter lim="800000"/>
            <a:headEnd/>
            <a:tailEnd/>
          </a:ln>
        </p:spPr>
        <p:txBody>
          <a:bodyPr wrap="none" anchor="ctr"/>
          <a:lstStyle/>
          <a:p>
            <a:endParaRPr lang="el-GR"/>
          </a:p>
        </p:txBody>
      </p:sp>
    </p:spTree>
    <p:extLst>
      <p:ext uri="{BB962C8B-B14F-4D97-AF65-F5344CB8AC3E}">
        <p14:creationId xmlns:p14="http://schemas.microsoft.com/office/powerpoint/2010/main" val="21813414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repeatCount="30000" fill="hold" grpId="0" nodeType="clickEffect">
                                  <p:stCondLst>
                                    <p:cond delay="0"/>
                                  </p:stCondLst>
                                  <p:childTnLst>
                                    <p:set>
                                      <p:cBhvr>
                                        <p:cTn id="6" dur="1" fill="hold">
                                          <p:stCondLst>
                                            <p:cond delay="0"/>
                                          </p:stCondLst>
                                        </p:cTn>
                                        <p:tgtEl>
                                          <p:spTgt spid="254322"/>
                                        </p:tgtEl>
                                        <p:attrNameLst>
                                          <p:attrName>style.visibility</p:attrName>
                                        </p:attrNameLst>
                                      </p:cBhvr>
                                      <p:to>
                                        <p:strVal val="visible"/>
                                      </p:to>
                                    </p:set>
                                    <p:animEffect transition="in" filter="blinds(horizontal)">
                                      <p:cBhvr>
                                        <p:cTn id="7" dur="1000"/>
                                        <p:tgtEl>
                                          <p:spTgt spid="254322"/>
                                        </p:tgtEl>
                                      </p:cBhvr>
                                    </p:animEffect>
                                  </p:childTnLst>
                                </p:cTn>
                              </p:par>
                              <p:par>
                                <p:cTn id="8" presetID="3" presetClass="entr" presetSubtype="10" repeatCount="30000" fill="hold" grpId="0" nodeType="withEffect">
                                  <p:stCondLst>
                                    <p:cond delay="0"/>
                                  </p:stCondLst>
                                  <p:childTnLst>
                                    <p:set>
                                      <p:cBhvr>
                                        <p:cTn id="9" dur="1" fill="hold">
                                          <p:stCondLst>
                                            <p:cond delay="0"/>
                                          </p:stCondLst>
                                        </p:cTn>
                                        <p:tgtEl>
                                          <p:spTgt spid="254321"/>
                                        </p:tgtEl>
                                        <p:attrNameLst>
                                          <p:attrName>style.visibility</p:attrName>
                                        </p:attrNameLst>
                                      </p:cBhvr>
                                      <p:to>
                                        <p:strVal val="visible"/>
                                      </p:to>
                                    </p:set>
                                    <p:animEffect transition="in" filter="blinds(horizontal)">
                                      <p:cBhvr>
                                        <p:cTn id="10" dur="1000"/>
                                        <p:tgtEl>
                                          <p:spTgt spid="254321"/>
                                        </p:tgtEl>
                                      </p:cBhvr>
                                    </p:animEffect>
                                  </p:childTnLst>
                                </p:cTn>
                              </p:par>
                              <p:par>
                                <p:cTn id="11" presetID="3" presetClass="entr" presetSubtype="10" repeatCount="30000" fill="hold" grpId="0" nodeType="withEffect">
                                  <p:stCondLst>
                                    <p:cond delay="0"/>
                                  </p:stCondLst>
                                  <p:childTnLst>
                                    <p:set>
                                      <p:cBhvr>
                                        <p:cTn id="12" dur="1" fill="hold">
                                          <p:stCondLst>
                                            <p:cond delay="0"/>
                                          </p:stCondLst>
                                        </p:cTn>
                                        <p:tgtEl>
                                          <p:spTgt spid="254319"/>
                                        </p:tgtEl>
                                        <p:attrNameLst>
                                          <p:attrName>style.visibility</p:attrName>
                                        </p:attrNameLst>
                                      </p:cBhvr>
                                      <p:to>
                                        <p:strVal val="visible"/>
                                      </p:to>
                                    </p:set>
                                    <p:animEffect transition="in" filter="blinds(horizontal)">
                                      <p:cBhvr>
                                        <p:cTn id="13" dur="1000"/>
                                        <p:tgtEl>
                                          <p:spTgt spid="254319"/>
                                        </p:tgtEl>
                                      </p:cBhvr>
                                    </p:animEffect>
                                  </p:childTnLst>
                                </p:cTn>
                              </p:par>
                              <p:par>
                                <p:cTn id="14" presetID="3" presetClass="entr" presetSubtype="10" repeatCount="30000" fill="hold" grpId="0" nodeType="withEffect">
                                  <p:stCondLst>
                                    <p:cond delay="0"/>
                                  </p:stCondLst>
                                  <p:childTnLst>
                                    <p:set>
                                      <p:cBhvr>
                                        <p:cTn id="15" dur="1" fill="hold">
                                          <p:stCondLst>
                                            <p:cond delay="0"/>
                                          </p:stCondLst>
                                        </p:cTn>
                                        <p:tgtEl>
                                          <p:spTgt spid="254320"/>
                                        </p:tgtEl>
                                        <p:attrNameLst>
                                          <p:attrName>style.visibility</p:attrName>
                                        </p:attrNameLst>
                                      </p:cBhvr>
                                      <p:to>
                                        <p:strVal val="visible"/>
                                      </p:to>
                                    </p:set>
                                    <p:animEffect transition="in" filter="blinds(horizontal)">
                                      <p:cBhvr>
                                        <p:cTn id="16" dur="1000"/>
                                        <p:tgtEl>
                                          <p:spTgt spid="254320"/>
                                        </p:tgtEl>
                                      </p:cBhvr>
                                    </p:animEffect>
                                  </p:childTnLst>
                                </p:cTn>
                              </p:par>
                              <p:par>
                                <p:cTn id="17" presetID="3" presetClass="entr" presetSubtype="10" repeatCount="30000" fill="hold" grpId="0" nodeType="withEffect">
                                  <p:stCondLst>
                                    <p:cond delay="0"/>
                                  </p:stCondLst>
                                  <p:childTnLst>
                                    <p:set>
                                      <p:cBhvr>
                                        <p:cTn id="18" dur="1" fill="hold">
                                          <p:stCondLst>
                                            <p:cond delay="0"/>
                                          </p:stCondLst>
                                        </p:cTn>
                                        <p:tgtEl>
                                          <p:spTgt spid="254191"/>
                                        </p:tgtEl>
                                        <p:attrNameLst>
                                          <p:attrName>style.visibility</p:attrName>
                                        </p:attrNameLst>
                                      </p:cBhvr>
                                      <p:to>
                                        <p:strVal val="visible"/>
                                      </p:to>
                                    </p:set>
                                    <p:animEffect transition="in" filter="blinds(horizontal)">
                                      <p:cBhvr>
                                        <p:cTn id="19" dur="1000"/>
                                        <p:tgtEl>
                                          <p:spTgt spid="254191"/>
                                        </p:tgtEl>
                                      </p:cBhvr>
                                    </p:animEffect>
                                  </p:childTnLst>
                                </p:cTn>
                              </p:par>
                              <p:par>
                                <p:cTn id="20" presetID="3" presetClass="entr" presetSubtype="10" repeatCount="30000" fill="hold" grpId="0" nodeType="withEffect">
                                  <p:stCondLst>
                                    <p:cond delay="0"/>
                                  </p:stCondLst>
                                  <p:childTnLst>
                                    <p:set>
                                      <p:cBhvr>
                                        <p:cTn id="21" dur="1" fill="hold">
                                          <p:stCondLst>
                                            <p:cond delay="0"/>
                                          </p:stCondLst>
                                        </p:cTn>
                                        <p:tgtEl>
                                          <p:spTgt spid="254190"/>
                                        </p:tgtEl>
                                        <p:attrNameLst>
                                          <p:attrName>style.visibility</p:attrName>
                                        </p:attrNameLst>
                                      </p:cBhvr>
                                      <p:to>
                                        <p:strVal val="visible"/>
                                      </p:to>
                                    </p:set>
                                    <p:animEffect transition="in" filter="blinds(horizontal)">
                                      <p:cBhvr>
                                        <p:cTn id="22" dur="1000"/>
                                        <p:tgtEl>
                                          <p:spTgt spid="254190"/>
                                        </p:tgtEl>
                                      </p:cBhvr>
                                    </p:animEffect>
                                  </p:childTnLst>
                                </p:cTn>
                              </p:par>
                              <p:par>
                                <p:cTn id="23" presetID="3" presetClass="entr" presetSubtype="10" repeatCount="30000" fill="hold" grpId="0" nodeType="withEffect">
                                  <p:stCondLst>
                                    <p:cond delay="0"/>
                                  </p:stCondLst>
                                  <p:childTnLst>
                                    <p:set>
                                      <p:cBhvr>
                                        <p:cTn id="24" dur="1" fill="hold">
                                          <p:stCondLst>
                                            <p:cond delay="0"/>
                                          </p:stCondLst>
                                        </p:cTn>
                                        <p:tgtEl>
                                          <p:spTgt spid="254192"/>
                                        </p:tgtEl>
                                        <p:attrNameLst>
                                          <p:attrName>style.visibility</p:attrName>
                                        </p:attrNameLst>
                                      </p:cBhvr>
                                      <p:to>
                                        <p:strVal val="visible"/>
                                      </p:to>
                                    </p:set>
                                    <p:animEffect transition="in" filter="blinds(horizontal)">
                                      <p:cBhvr>
                                        <p:cTn id="25" dur="1000"/>
                                        <p:tgtEl>
                                          <p:spTgt spid="254192"/>
                                        </p:tgtEl>
                                      </p:cBhvr>
                                    </p:animEffect>
                                  </p:childTnLst>
                                </p:cTn>
                              </p:par>
                              <p:par>
                                <p:cTn id="26" presetID="3" presetClass="entr" presetSubtype="10" repeatCount="30000" fill="hold" grpId="0" nodeType="withEffect">
                                  <p:stCondLst>
                                    <p:cond delay="0"/>
                                  </p:stCondLst>
                                  <p:childTnLst>
                                    <p:set>
                                      <p:cBhvr>
                                        <p:cTn id="27" dur="1" fill="hold">
                                          <p:stCondLst>
                                            <p:cond delay="0"/>
                                          </p:stCondLst>
                                        </p:cTn>
                                        <p:tgtEl>
                                          <p:spTgt spid="254193"/>
                                        </p:tgtEl>
                                        <p:attrNameLst>
                                          <p:attrName>style.visibility</p:attrName>
                                        </p:attrNameLst>
                                      </p:cBhvr>
                                      <p:to>
                                        <p:strVal val="visible"/>
                                      </p:to>
                                    </p:set>
                                    <p:animEffect transition="in" filter="blinds(horizontal)">
                                      <p:cBhvr>
                                        <p:cTn id="28" dur="1000"/>
                                        <p:tgtEl>
                                          <p:spTgt spid="254193"/>
                                        </p:tgtEl>
                                      </p:cBhvr>
                                    </p:animEffect>
                                  </p:childTnLst>
                                </p:cTn>
                              </p:par>
                              <p:par>
                                <p:cTn id="29" presetID="3" presetClass="entr" presetSubtype="10" repeatCount="30000" fill="hold" grpId="0" nodeType="withEffect">
                                  <p:stCondLst>
                                    <p:cond delay="0"/>
                                  </p:stCondLst>
                                  <p:childTnLst>
                                    <p:set>
                                      <p:cBhvr>
                                        <p:cTn id="30" dur="1" fill="hold">
                                          <p:stCondLst>
                                            <p:cond delay="0"/>
                                          </p:stCondLst>
                                        </p:cTn>
                                        <p:tgtEl>
                                          <p:spTgt spid="272"/>
                                        </p:tgtEl>
                                        <p:attrNameLst>
                                          <p:attrName>style.visibility</p:attrName>
                                        </p:attrNameLst>
                                      </p:cBhvr>
                                      <p:to>
                                        <p:strVal val="visible"/>
                                      </p:to>
                                    </p:set>
                                    <p:animEffect transition="in" filter="blinds(horizontal)">
                                      <p:cBhvr>
                                        <p:cTn id="31" dur="1000"/>
                                        <p:tgtEl>
                                          <p:spTgt spid="272"/>
                                        </p:tgtEl>
                                      </p:cBhvr>
                                    </p:animEffect>
                                  </p:childTnLst>
                                </p:cTn>
                              </p:par>
                              <p:par>
                                <p:cTn id="32" presetID="3" presetClass="entr" presetSubtype="10" repeatCount="30000" fill="hold" grpId="0" nodeType="withEffect">
                                  <p:stCondLst>
                                    <p:cond delay="0"/>
                                  </p:stCondLst>
                                  <p:childTnLst>
                                    <p:set>
                                      <p:cBhvr>
                                        <p:cTn id="33" dur="1" fill="hold">
                                          <p:stCondLst>
                                            <p:cond delay="0"/>
                                          </p:stCondLst>
                                        </p:cTn>
                                        <p:tgtEl>
                                          <p:spTgt spid="271"/>
                                        </p:tgtEl>
                                        <p:attrNameLst>
                                          <p:attrName>style.visibility</p:attrName>
                                        </p:attrNameLst>
                                      </p:cBhvr>
                                      <p:to>
                                        <p:strVal val="visible"/>
                                      </p:to>
                                    </p:set>
                                    <p:animEffect transition="in" filter="blinds(horizontal)">
                                      <p:cBhvr>
                                        <p:cTn id="34" dur="1000"/>
                                        <p:tgtEl>
                                          <p:spTgt spid="271"/>
                                        </p:tgtEl>
                                      </p:cBhvr>
                                    </p:animEffect>
                                  </p:childTnLst>
                                </p:cTn>
                              </p:par>
                              <p:par>
                                <p:cTn id="35" presetID="3" presetClass="entr" presetSubtype="10" repeatCount="30000" fill="hold" grpId="0" nodeType="withEffect">
                                  <p:stCondLst>
                                    <p:cond delay="0"/>
                                  </p:stCondLst>
                                  <p:childTnLst>
                                    <p:set>
                                      <p:cBhvr>
                                        <p:cTn id="36" dur="1" fill="hold">
                                          <p:stCondLst>
                                            <p:cond delay="0"/>
                                          </p:stCondLst>
                                        </p:cTn>
                                        <p:tgtEl>
                                          <p:spTgt spid="270"/>
                                        </p:tgtEl>
                                        <p:attrNameLst>
                                          <p:attrName>style.visibility</p:attrName>
                                        </p:attrNameLst>
                                      </p:cBhvr>
                                      <p:to>
                                        <p:strVal val="visible"/>
                                      </p:to>
                                    </p:set>
                                    <p:animEffect transition="in" filter="blinds(horizontal)">
                                      <p:cBhvr>
                                        <p:cTn id="37" dur="1000"/>
                                        <p:tgtEl>
                                          <p:spTgt spid="270"/>
                                        </p:tgtEl>
                                      </p:cBhvr>
                                    </p:animEffect>
                                  </p:childTnLst>
                                </p:cTn>
                              </p:par>
                              <p:par>
                                <p:cTn id="38" presetID="3" presetClass="entr" presetSubtype="10" repeatCount="30000" fill="hold" grpId="0" nodeType="withEffect">
                                  <p:stCondLst>
                                    <p:cond delay="0"/>
                                  </p:stCondLst>
                                  <p:childTnLst>
                                    <p:set>
                                      <p:cBhvr>
                                        <p:cTn id="39" dur="1" fill="hold">
                                          <p:stCondLst>
                                            <p:cond delay="0"/>
                                          </p:stCondLst>
                                        </p:cTn>
                                        <p:tgtEl>
                                          <p:spTgt spid="274"/>
                                        </p:tgtEl>
                                        <p:attrNameLst>
                                          <p:attrName>style.visibility</p:attrName>
                                        </p:attrNameLst>
                                      </p:cBhvr>
                                      <p:to>
                                        <p:strVal val="visible"/>
                                      </p:to>
                                    </p:set>
                                    <p:animEffect transition="in" filter="blinds(horizontal)">
                                      <p:cBhvr>
                                        <p:cTn id="40" dur="1000"/>
                                        <p:tgtEl>
                                          <p:spTgt spid="274"/>
                                        </p:tgtEl>
                                      </p:cBhvr>
                                    </p:animEffec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5431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54306"/>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254335"/>
                                        </p:tgtEl>
                                        <p:attrNameLst>
                                          <p:attrName>style.visibility</p:attrName>
                                        </p:attrNameLst>
                                      </p:cBhvr>
                                      <p:to>
                                        <p:strVal val="visible"/>
                                      </p:to>
                                    </p:set>
                                  </p:childTnLst>
                                </p:cTn>
                              </p:par>
                              <p:par>
                                <p:cTn id="49" presetID="42" presetClass="path" presetSubtype="0" repeatCount="indefinite" accel="50000" decel="50000" fill="hold" grpId="1" nodeType="withEffect">
                                  <p:stCondLst>
                                    <p:cond delay="0"/>
                                  </p:stCondLst>
                                  <p:childTnLst>
                                    <p:animMotion origin="layout" path="M -4.16667E-6 3.7037E-7 L -0.00034 0.05741 " pathEditMode="relative" rAng="0" ptsTypes="AA">
                                      <p:cBhvr>
                                        <p:cTn id="50" dur="2000" fill="hold"/>
                                        <p:tgtEl>
                                          <p:spTgt spid="254335"/>
                                        </p:tgtEl>
                                        <p:attrNameLst>
                                          <p:attrName>ppt_x</p:attrName>
                                          <p:attrName>ppt_y</p:attrName>
                                        </p:attrNameLst>
                                      </p:cBhvr>
                                      <p:rCtr x="0" y="2900"/>
                                    </p:animMotion>
                                  </p:childTnLst>
                                </p:cTn>
                              </p:par>
                              <p:par>
                                <p:cTn id="51" presetID="1" presetClass="entr" presetSubtype="0" fill="hold" grpId="0" nodeType="withEffect">
                                  <p:stCondLst>
                                    <p:cond delay="0"/>
                                  </p:stCondLst>
                                  <p:childTnLst>
                                    <p:set>
                                      <p:cBhvr>
                                        <p:cTn id="52" dur="1" fill="hold">
                                          <p:stCondLst>
                                            <p:cond delay="0"/>
                                          </p:stCondLst>
                                        </p:cTn>
                                        <p:tgtEl>
                                          <p:spTgt spid="25430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54309"/>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254332"/>
                                        </p:tgtEl>
                                        <p:attrNameLst>
                                          <p:attrName>style.visibility</p:attrName>
                                        </p:attrNameLst>
                                      </p:cBhvr>
                                      <p:to>
                                        <p:strVal val="visible"/>
                                      </p:to>
                                    </p:set>
                                  </p:childTnLst>
                                </p:cTn>
                              </p:par>
                              <p:par>
                                <p:cTn id="57" presetID="63" presetClass="path" presetSubtype="0" repeatCount="indefinite" accel="50000" decel="50000" fill="hold" grpId="1" nodeType="withEffect">
                                  <p:stCondLst>
                                    <p:cond delay="0"/>
                                  </p:stCondLst>
                                  <p:childTnLst>
                                    <p:animMotion origin="layout" path="M 5E-6 -3.7037E-6 L 0.18542 -3.7037E-6 " pathEditMode="relative" rAng="0" ptsTypes="AA">
                                      <p:cBhvr>
                                        <p:cTn id="58" dur="2000" fill="hold"/>
                                        <p:tgtEl>
                                          <p:spTgt spid="254332"/>
                                        </p:tgtEl>
                                        <p:attrNameLst>
                                          <p:attrName>ppt_x</p:attrName>
                                          <p:attrName>ppt_y</p:attrName>
                                        </p:attrNameLst>
                                      </p:cBhvr>
                                      <p:rCtr x="9300" y="0"/>
                                    </p:animMotion>
                                  </p:childTnLst>
                                </p:cTn>
                              </p:par>
                              <p:par>
                                <p:cTn id="59" presetID="1" presetClass="entr" presetSubtype="0" fill="hold" grpId="0" nodeType="withEffect">
                                  <p:stCondLst>
                                    <p:cond delay="0"/>
                                  </p:stCondLst>
                                  <p:childTnLst>
                                    <p:set>
                                      <p:cBhvr>
                                        <p:cTn id="60" dur="1" fill="hold">
                                          <p:stCondLst>
                                            <p:cond delay="0"/>
                                          </p:stCondLst>
                                        </p:cTn>
                                        <p:tgtEl>
                                          <p:spTgt spid="254194"/>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254195"/>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254339"/>
                                        </p:tgtEl>
                                        <p:attrNameLst>
                                          <p:attrName>style.visibility</p:attrName>
                                        </p:attrNameLst>
                                      </p:cBhvr>
                                      <p:to>
                                        <p:strVal val="visible"/>
                                      </p:to>
                                    </p:set>
                                  </p:childTnLst>
                                </p:cTn>
                              </p:par>
                              <p:par>
                                <p:cTn id="65" presetID="0" presetClass="path" presetSubtype="0" repeatCount="indefinite" accel="50000" decel="50000" fill="hold" grpId="1" nodeType="withEffect">
                                  <p:stCondLst>
                                    <p:cond delay="0"/>
                                  </p:stCondLst>
                                  <p:childTnLst>
                                    <p:animMotion origin="layout" path="M 0.00052 -0.00069 L -0.00052 0.34028 " pathEditMode="relative" rAng="0" ptsTypes="AA">
                                      <p:cBhvr>
                                        <p:cTn id="66" dur="2000" fill="hold"/>
                                        <p:tgtEl>
                                          <p:spTgt spid="254339"/>
                                        </p:tgtEl>
                                        <p:attrNameLst>
                                          <p:attrName>ppt_x</p:attrName>
                                          <p:attrName>ppt_y</p:attrName>
                                        </p:attrNameLst>
                                      </p:cBhvr>
                                      <p:rCtr x="-100" y="17000"/>
                                    </p:animMotion>
                                  </p:childTnLst>
                                </p:cTn>
                              </p:par>
                              <p:par>
                                <p:cTn id="67" presetID="1" presetClass="entr" presetSubtype="0" fill="hold" grpId="0" nodeType="withEffect">
                                  <p:stCondLst>
                                    <p:cond delay="0"/>
                                  </p:stCondLst>
                                  <p:childTnLst>
                                    <p:set>
                                      <p:cBhvr>
                                        <p:cTn id="68" dur="1" fill="hold">
                                          <p:stCondLst>
                                            <p:cond delay="0"/>
                                          </p:stCondLst>
                                        </p:cTn>
                                        <p:tgtEl>
                                          <p:spTgt spid="254333"/>
                                        </p:tgtEl>
                                        <p:attrNameLst>
                                          <p:attrName>style.visibility</p:attrName>
                                        </p:attrNameLst>
                                      </p:cBhvr>
                                      <p:to>
                                        <p:strVal val="visible"/>
                                      </p:to>
                                    </p:set>
                                  </p:childTnLst>
                                </p:cTn>
                              </p:par>
                              <p:par>
                                <p:cTn id="69" presetID="64" presetClass="path" presetSubtype="0" repeatCount="indefinite" accel="50000" decel="50000" fill="hold" grpId="1" nodeType="withEffect">
                                  <p:stCondLst>
                                    <p:cond delay="0"/>
                                  </p:stCondLst>
                                  <p:childTnLst>
                                    <p:animMotion origin="layout" path="M 1.38889E-6 4.07407E-6 L -0.00313 -0.0963 " pathEditMode="relative" rAng="0" ptsTypes="AA">
                                      <p:cBhvr>
                                        <p:cTn id="70" dur="2000" fill="hold"/>
                                        <p:tgtEl>
                                          <p:spTgt spid="254333"/>
                                        </p:tgtEl>
                                        <p:attrNameLst>
                                          <p:attrName>ppt_x</p:attrName>
                                          <p:attrName>ppt_y</p:attrName>
                                        </p:attrNameLst>
                                      </p:cBhvr>
                                      <p:rCtr x="-200" y="-4800"/>
                                    </p:animMotion>
                                  </p:childTnLst>
                                </p:cTn>
                              </p:par>
                              <p:par>
                                <p:cTn id="71" presetID="1" presetClass="entr" presetSubtype="0" fill="hold" grpId="0" nodeType="withEffect">
                                  <p:stCondLst>
                                    <p:cond delay="0"/>
                                  </p:stCondLst>
                                  <p:childTnLst>
                                    <p:set>
                                      <p:cBhvr>
                                        <p:cTn id="72" dur="1" fill="hold">
                                          <p:stCondLst>
                                            <p:cond delay="0"/>
                                          </p:stCondLst>
                                        </p:cTn>
                                        <p:tgtEl>
                                          <p:spTgt spid="276"/>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277"/>
                                        </p:tgtEl>
                                        <p:attrNameLst>
                                          <p:attrName>style.visibility</p:attrName>
                                        </p:attrNameLst>
                                      </p:cBhvr>
                                      <p:to>
                                        <p:strVal val="visible"/>
                                      </p:to>
                                    </p:set>
                                  </p:childTnLst>
                                </p:cTn>
                              </p:par>
                              <p:par>
                                <p:cTn id="75" presetID="42" presetClass="path" presetSubtype="0" repeatCount="indefinite" accel="50000" decel="50000" fill="hold" grpId="1" nodeType="withEffect">
                                  <p:stCondLst>
                                    <p:cond delay="0"/>
                                  </p:stCondLst>
                                  <p:childTnLst>
                                    <p:animMotion origin="layout" path="M 2.5E-6 0.00324 L 0.07448 0.00648 " pathEditMode="relative" rAng="0" ptsTypes="AA">
                                      <p:cBhvr>
                                        <p:cTn id="76" dur="2000" fill="hold"/>
                                        <p:tgtEl>
                                          <p:spTgt spid="277"/>
                                        </p:tgtEl>
                                        <p:attrNameLst>
                                          <p:attrName>ppt_x</p:attrName>
                                          <p:attrName>ppt_y</p:attrName>
                                        </p:attrNameLst>
                                      </p:cBhvr>
                                      <p:rCtr x="3715" y="162"/>
                                    </p:animMotion>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grpId="0" nodeType="clickEffect">
                                  <p:stCondLst>
                                    <p:cond delay="0"/>
                                  </p:stCondLst>
                                  <p:childTnLst>
                                    <p:set>
                                      <p:cBhvr>
                                        <p:cTn id="80" dur="1" fill="hold">
                                          <p:stCondLst>
                                            <p:cond delay="0"/>
                                          </p:stCondLst>
                                        </p:cTn>
                                        <p:tgtEl>
                                          <p:spTgt spid="254313"/>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254331"/>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254314"/>
                                        </p:tgtEl>
                                        <p:attrNameLst>
                                          <p:attrName>style.visibility</p:attrName>
                                        </p:attrNameLst>
                                      </p:cBhvr>
                                      <p:to>
                                        <p:strVal val="visible"/>
                                      </p:to>
                                    </p:set>
                                  </p:childTnLst>
                                </p:cTn>
                              </p:par>
                            </p:childTnLst>
                          </p:cTn>
                        </p:par>
                      </p:childTnLst>
                    </p:cTn>
                  </p:par>
                  <p:par>
                    <p:cTn id="85" fill="hold">
                      <p:stCondLst>
                        <p:cond delay="indefinite"/>
                      </p:stCondLst>
                      <p:childTnLst>
                        <p:par>
                          <p:cTn id="86" fill="hold">
                            <p:stCondLst>
                              <p:cond delay="0"/>
                            </p:stCondLst>
                            <p:childTnLst>
                              <p:par>
                                <p:cTn id="87" presetID="1" presetClass="entr" presetSubtype="0" fill="hold" grpId="0" nodeType="clickEffect">
                                  <p:stCondLst>
                                    <p:cond delay="0"/>
                                  </p:stCondLst>
                                  <p:childTnLst>
                                    <p:set>
                                      <p:cBhvr>
                                        <p:cTn id="88" dur="1" fill="hold">
                                          <p:stCondLst>
                                            <p:cond delay="0"/>
                                          </p:stCondLst>
                                        </p:cTn>
                                        <p:tgtEl>
                                          <p:spTgt spid="2"/>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254311"/>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254312"/>
                                        </p:tgtEl>
                                        <p:attrNameLst>
                                          <p:attrName>style.visibility</p:attrName>
                                        </p:attrNameLst>
                                      </p:cBhvr>
                                      <p:to>
                                        <p:strVal val="visible"/>
                                      </p:to>
                                    </p:set>
                                  </p:childTnLst>
                                </p:cTn>
                              </p:par>
                            </p:childTnLst>
                          </p:cTn>
                        </p:par>
                      </p:childTnLst>
                    </p:cTn>
                  </p:par>
                  <p:par>
                    <p:cTn id="93" fill="hold">
                      <p:stCondLst>
                        <p:cond delay="indefinite"/>
                      </p:stCondLst>
                      <p:childTnLst>
                        <p:par>
                          <p:cTn id="94" fill="hold">
                            <p:stCondLst>
                              <p:cond delay="0"/>
                            </p:stCondLst>
                            <p:childTnLst>
                              <p:par>
                                <p:cTn id="95" presetID="1" presetClass="entr" presetSubtype="0" fill="hold" grpId="0" nodeType="clickEffect">
                                  <p:stCondLst>
                                    <p:cond delay="0"/>
                                  </p:stCondLst>
                                  <p:childTnLst>
                                    <p:set>
                                      <p:cBhvr>
                                        <p:cTn id="96" dur="1" fill="hold">
                                          <p:stCondLst>
                                            <p:cond delay="0"/>
                                          </p:stCondLst>
                                        </p:cTn>
                                        <p:tgtEl>
                                          <p:spTgt spid="286"/>
                                        </p:tgtEl>
                                        <p:attrNameLst>
                                          <p:attrName>style.visibility</p:attrName>
                                        </p:attrNameLst>
                                      </p:cBhvr>
                                      <p:to>
                                        <p:strVal val="visible"/>
                                      </p:to>
                                    </p:set>
                                  </p:childTnLst>
                                </p:cTn>
                              </p:par>
                              <p:par>
                                <p:cTn id="97" presetID="1" presetClass="entr" presetSubtype="0" fill="hold" grpId="0" nodeType="withEffect">
                                  <p:stCondLst>
                                    <p:cond delay="0"/>
                                  </p:stCondLst>
                                  <p:childTnLst>
                                    <p:set>
                                      <p:cBhvr>
                                        <p:cTn id="98" dur="1" fill="hold">
                                          <p:stCondLst>
                                            <p:cond delay="0"/>
                                          </p:stCondLst>
                                        </p:cTn>
                                        <p:tgtEl>
                                          <p:spTgt spid="284"/>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285"/>
                                        </p:tgtEl>
                                        <p:attrNameLst>
                                          <p:attrName>style.visibility</p:attrName>
                                        </p:attrNameLst>
                                      </p:cBhvr>
                                      <p:to>
                                        <p:strVal val="visible"/>
                                      </p:to>
                                    </p:set>
                                  </p:childTnLst>
                                </p:cTn>
                              </p:par>
                            </p:childTnLst>
                          </p:cTn>
                        </p:par>
                      </p:childTnLst>
                    </p:cTn>
                  </p:par>
                  <p:par>
                    <p:cTn id="101" fill="hold">
                      <p:stCondLst>
                        <p:cond delay="indefinite"/>
                      </p:stCondLst>
                      <p:childTnLst>
                        <p:par>
                          <p:cTn id="102" fill="hold">
                            <p:stCondLst>
                              <p:cond delay="0"/>
                            </p:stCondLst>
                            <p:childTnLst>
                              <p:par>
                                <p:cTn id="103" presetID="1" presetClass="entr" presetSubtype="0" fill="hold" grpId="0" nodeType="clickEffect">
                                  <p:stCondLst>
                                    <p:cond delay="0"/>
                                  </p:stCondLst>
                                  <p:childTnLst>
                                    <p:set>
                                      <p:cBhvr>
                                        <p:cTn id="104" dur="1" fill="hold">
                                          <p:stCondLst>
                                            <p:cond delay="0"/>
                                          </p:stCondLst>
                                        </p:cTn>
                                        <p:tgtEl>
                                          <p:spTgt spid="287"/>
                                        </p:tgtEl>
                                        <p:attrNameLst>
                                          <p:attrName>style.visibility</p:attrName>
                                        </p:attrNameLst>
                                      </p:cBhvr>
                                      <p:to>
                                        <p:strVal val="visible"/>
                                      </p:to>
                                    </p:set>
                                  </p:childTnLst>
                                </p:cTn>
                              </p:par>
                              <p:par>
                                <p:cTn id="105" presetID="1" presetClass="entr" presetSubtype="0" fill="hold" grpId="0" nodeType="withEffect">
                                  <p:stCondLst>
                                    <p:cond delay="0"/>
                                  </p:stCondLst>
                                  <p:childTnLst>
                                    <p:set>
                                      <p:cBhvr>
                                        <p:cTn id="106" dur="1" fill="hold">
                                          <p:stCondLst>
                                            <p:cond delay="0"/>
                                          </p:stCondLst>
                                        </p:cTn>
                                        <p:tgtEl>
                                          <p:spTgt spid="279"/>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288"/>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290"/>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grpId="0" nodeType="clickEffect">
                                  <p:stCondLst>
                                    <p:cond delay="0"/>
                                  </p:stCondLst>
                                  <p:childTnLst>
                                    <p:set>
                                      <p:cBhvr>
                                        <p:cTn id="114" dur="1" fill="hold">
                                          <p:stCondLst>
                                            <p:cond delay="0"/>
                                          </p:stCondLst>
                                        </p:cTn>
                                        <p:tgtEl>
                                          <p:spTgt spid="281"/>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280"/>
                                        </p:tgtEl>
                                        <p:attrNameLst>
                                          <p:attrName>style.visibility</p:attrName>
                                        </p:attrNameLst>
                                      </p:cBhvr>
                                      <p:to>
                                        <p:strVal val="visible"/>
                                      </p:to>
                                    </p:set>
                                  </p:childTnLst>
                                </p:cTn>
                              </p:par>
                            </p:childTnLst>
                          </p:cTn>
                        </p:par>
                      </p:childTnLst>
                    </p:cTn>
                  </p:par>
                  <p:par>
                    <p:cTn id="117" fill="hold">
                      <p:stCondLst>
                        <p:cond delay="indefinite"/>
                      </p:stCondLst>
                      <p:childTnLst>
                        <p:par>
                          <p:cTn id="118" fill="hold">
                            <p:stCondLst>
                              <p:cond delay="0"/>
                            </p:stCondLst>
                            <p:childTnLst>
                              <p:par>
                                <p:cTn id="119" presetID="1" presetClass="entr" presetSubtype="0" fill="hold" grpId="0" nodeType="clickEffect">
                                  <p:stCondLst>
                                    <p:cond delay="0"/>
                                  </p:stCondLst>
                                  <p:childTnLst>
                                    <p:set>
                                      <p:cBhvr>
                                        <p:cTn id="120" dur="1" fill="hold">
                                          <p:stCondLst>
                                            <p:cond delay="0"/>
                                          </p:stCondLst>
                                        </p:cTn>
                                        <p:tgtEl>
                                          <p:spTgt spid="402"/>
                                        </p:tgtEl>
                                        <p:attrNameLst>
                                          <p:attrName>style.visibility</p:attrName>
                                        </p:attrNameLst>
                                      </p:cBhvr>
                                      <p:to>
                                        <p:strVal val="visible"/>
                                      </p:to>
                                    </p:set>
                                  </p:childTnLst>
                                </p:cTn>
                              </p:par>
                              <p:par>
                                <p:cTn id="121" presetID="1" presetClass="entr" presetSubtype="0" fill="hold" grpId="0" nodeType="withEffect">
                                  <p:stCondLst>
                                    <p:cond delay="0"/>
                                  </p:stCondLst>
                                  <p:childTnLst>
                                    <p:set>
                                      <p:cBhvr>
                                        <p:cTn id="122" dur="1" fill="hold">
                                          <p:stCondLst>
                                            <p:cond delay="0"/>
                                          </p:stCondLst>
                                        </p:cTn>
                                        <p:tgtEl>
                                          <p:spTgt spid="403"/>
                                        </p:tgtEl>
                                        <p:attrNameLst>
                                          <p:attrName>style.visibility</p:attrName>
                                        </p:attrNameLst>
                                      </p:cBhvr>
                                      <p:to>
                                        <p:strVal val="visible"/>
                                      </p:to>
                                    </p:set>
                                  </p:childTnLst>
                                </p:cTn>
                              </p:par>
                              <p:par>
                                <p:cTn id="123" presetID="1" presetClass="entr" presetSubtype="0" fill="hold" grpId="0" nodeType="withEffect">
                                  <p:stCondLst>
                                    <p:cond delay="0"/>
                                  </p:stCondLst>
                                  <p:childTnLst>
                                    <p:set>
                                      <p:cBhvr>
                                        <p:cTn id="124" dur="1" fill="hold">
                                          <p:stCondLst>
                                            <p:cond delay="0"/>
                                          </p:stCondLst>
                                        </p:cTn>
                                        <p:tgtEl>
                                          <p:spTgt spid="404"/>
                                        </p:tgtEl>
                                        <p:attrNameLst>
                                          <p:attrName>style.visibility</p:attrName>
                                        </p:attrNameLst>
                                      </p:cBhvr>
                                      <p:to>
                                        <p:strVal val="visible"/>
                                      </p:to>
                                    </p:set>
                                  </p:childTnLst>
                                </p:cTn>
                              </p:par>
                              <p:par>
                                <p:cTn id="125" presetID="63" presetClass="path" presetSubtype="0" repeatCount="indefinite" accel="50000" decel="50000" fill="hold" grpId="1" nodeType="withEffect">
                                  <p:stCondLst>
                                    <p:cond delay="0"/>
                                  </p:stCondLst>
                                  <p:childTnLst>
                                    <p:animMotion origin="layout" path="M -4.72222E-6 -3.7037E-7 L -0.19375 0.24884 " pathEditMode="relative" rAng="0" ptsTypes="AA">
                                      <p:cBhvr>
                                        <p:cTn id="126" dur="2000" fill="hold"/>
                                        <p:tgtEl>
                                          <p:spTgt spid="404"/>
                                        </p:tgtEl>
                                        <p:attrNameLst>
                                          <p:attrName>ppt_x</p:attrName>
                                          <p:attrName>ppt_y</p:attrName>
                                        </p:attrNameLst>
                                      </p:cBhvr>
                                      <p:rCtr x="-9687" y="124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190" grpId="0" animBg="1"/>
      <p:bldP spid="254191" grpId="0" animBg="1"/>
      <p:bldP spid="254192" grpId="0" animBg="1"/>
      <p:bldP spid="254193" grpId="0" animBg="1"/>
      <p:bldP spid="254194" grpId="0" animBg="1"/>
      <p:bldP spid="254195" grpId="0" animBg="1"/>
      <p:bldP spid="254306" grpId="0" animBg="1"/>
      <p:bldP spid="254307" grpId="0" animBg="1"/>
      <p:bldP spid="254309" grpId="0" animBg="1"/>
      <p:bldP spid="254310" grpId="0" animBg="1"/>
      <p:bldP spid="254311" grpId="0" animBg="1"/>
      <p:bldP spid="254312" grpId="0" animBg="1"/>
      <p:bldP spid="254313" grpId="0" animBg="1"/>
      <p:bldP spid="254314" grpId="0" animBg="1"/>
      <p:bldP spid="254319" grpId="0" animBg="1"/>
      <p:bldP spid="254320" grpId="0" animBg="1"/>
      <p:bldP spid="254321" grpId="0" animBg="1"/>
      <p:bldP spid="254322" grpId="0" animBg="1"/>
      <p:bldP spid="254331" grpId="0"/>
      <p:bldP spid="254332" grpId="0" animBg="1"/>
      <p:bldP spid="254332" grpId="1" animBg="1"/>
      <p:bldP spid="254333" grpId="0" animBg="1"/>
      <p:bldP spid="254333" grpId="1" animBg="1"/>
      <p:bldP spid="254335" grpId="0" animBg="1"/>
      <p:bldP spid="254335" grpId="1" animBg="1"/>
      <p:bldP spid="254339" grpId="0" animBg="1"/>
      <p:bldP spid="254339" grpId="1" animBg="1"/>
      <p:bldP spid="270" grpId="0" animBg="1"/>
      <p:bldP spid="271" grpId="0" animBg="1"/>
      <p:bldP spid="272" grpId="0" animBg="1"/>
      <p:bldP spid="274" grpId="0" animBg="1"/>
      <p:bldP spid="276" grpId="0" animBg="1"/>
      <p:bldP spid="277" grpId="0" animBg="1"/>
      <p:bldP spid="277" grpId="1" animBg="1"/>
      <p:bldP spid="280" grpId="0" animBg="1"/>
      <p:bldP spid="281" grpId="0" animBg="1"/>
      <p:bldP spid="2" grpId="0"/>
      <p:bldP spid="284" grpId="0" animBg="1"/>
      <p:bldP spid="285" grpId="0" animBg="1"/>
      <p:bldP spid="286" grpId="0"/>
      <p:bldP spid="279" grpId="0" animBg="1"/>
      <p:bldP spid="287" grpId="0" animBg="1"/>
      <p:bldP spid="288" grpId="0" animBg="1"/>
      <p:bldP spid="290" grpId="0"/>
      <p:bldP spid="402" grpId="0" animBg="1"/>
      <p:bldP spid="403" grpId="0" animBg="1"/>
      <p:bldP spid="404" grpId="0" animBg="1"/>
      <p:bldP spid="404" grpId="1"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2"/>
          <p:cNvSpPr>
            <a:spLocks noGrp="1"/>
          </p:cNvSpPr>
          <p:nvPr>
            <p:ph type="title"/>
          </p:nvPr>
        </p:nvSpPr>
        <p:spPr>
          <a:xfrm>
            <a:off x="395536" y="1052513"/>
            <a:ext cx="7772400" cy="838200"/>
          </a:xfrm>
        </p:spPr>
        <p:txBody>
          <a:bodyPr/>
          <a:lstStyle/>
          <a:p>
            <a:r>
              <a:rPr lang="en-GB" sz="2600" dirty="0" smtClean="0"/>
              <a:t>How and when to notify?</a:t>
            </a:r>
            <a:br>
              <a:rPr lang="en-GB" sz="2600" dirty="0" smtClean="0"/>
            </a:br>
            <a:r>
              <a:rPr lang="en-GB" sz="2600" dirty="0" smtClean="0"/>
              <a:t>How to retrieve information?</a:t>
            </a:r>
            <a:endParaRPr lang="en-IE" sz="2600" dirty="0" smtClean="0"/>
          </a:p>
        </p:txBody>
      </p:sp>
      <p:sp>
        <p:nvSpPr>
          <p:cNvPr id="18435" name="Content Placeholder 3"/>
          <p:cNvSpPr>
            <a:spLocks noGrp="1"/>
          </p:cNvSpPr>
          <p:nvPr>
            <p:ph idx="1"/>
          </p:nvPr>
        </p:nvSpPr>
        <p:spPr>
          <a:xfrm>
            <a:off x="827336" y="2060848"/>
            <a:ext cx="5760888" cy="4393207"/>
          </a:xfrm>
        </p:spPr>
        <p:txBody>
          <a:bodyPr/>
          <a:lstStyle/>
          <a:p>
            <a:pPr marL="514350" indent="-514350">
              <a:buFont typeface="+mj-lt"/>
              <a:buAutoNum type="alphaUcPeriod"/>
              <a:defRPr/>
            </a:pPr>
            <a:r>
              <a:rPr lang="en-GB" sz="1800" b="1" dirty="0" err="1" smtClean="0"/>
              <a:t>PortPlus</a:t>
            </a:r>
            <a:r>
              <a:rPr lang="en-GB" sz="1800" b="1" dirty="0" smtClean="0"/>
              <a:t> notification</a:t>
            </a:r>
          </a:p>
          <a:p>
            <a:pPr lvl="1">
              <a:defRPr/>
            </a:pPr>
            <a:r>
              <a:rPr lang="en-GB" sz="1800" dirty="0" smtClean="0"/>
              <a:t>What? How and to whom?</a:t>
            </a:r>
          </a:p>
          <a:p>
            <a:pPr lvl="1">
              <a:defRPr/>
            </a:pPr>
            <a:endParaRPr lang="en-GB" sz="1800" dirty="0" smtClean="0"/>
          </a:p>
          <a:p>
            <a:pPr marL="514350" indent="-514350">
              <a:buFont typeface="+mj-lt"/>
              <a:buAutoNum type="alphaUcPeriod"/>
              <a:defRPr/>
            </a:pPr>
            <a:r>
              <a:rPr lang="en-GB" sz="1800" b="1" dirty="0" smtClean="0"/>
              <a:t>Incident reports</a:t>
            </a:r>
          </a:p>
          <a:p>
            <a:pPr lvl="1">
              <a:defRPr/>
            </a:pPr>
            <a:r>
              <a:rPr lang="en-GB" sz="1800" dirty="0" smtClean="0"/>
              <a:t>Purpose</a:t>
            </a:r>
          </a:p>
          <a:p>
            <a:pPr lvl="1">
              <a:defRPr/>
            </a:pPr>
            <a:r>
              <a:rPr lang="en-GB" sz="1800" dirty="0" smtClean="0"/>
              <a:t>Types of Incident Reports</a:t>
            </a:r>
          </a:p>
          <a:p>
            <a:pPr lvl="1">
              <a:defRPr/>
            </a:pPr>
            <a:r>
              <a:rPr lang="en-GB" sz="1800" dirty="0" smtClean="0"/>
              <a:t>Distribution</a:t>
            </a:r>
          </a:p>
          <a:p>
            <a:pPr marL="457200" lvl="1" indent="0">
              <a:buFontTx/>
              <a:buNone/>
              <a:defRPr/>
            </a:pPr>
            <a:endParaRPr lang="en-GB" sz="1800" dirty="0" smtClean="0"/>
          </a:p>
          <a:p>
            <a:pPr marL="514350" indent="-514350">
              <a:buFont typeface="+mj-lt"/>
              <a:buAutoNum type="alphaUcPeriod"/>
              <a:defRPr/>
            </a:pPr>
            <a:r>
              <a:rPr lang="en-GB" sz="1800" b="1" dirty="0" smtClean="0"/>
              <a:t>Ship notification</a:t>
            </a:r>
          </a:p>
          <a:p>
            <a:pPr marL="809625">
              <a:buFontTx/>
              <a:buChar char="-"/>
              <a:defRPr/>
            </a:pPr>
            <a:r>
              <a:rPr lang="en-GB" sz="1800" dirty="0"/>
              <a:t>MRS</a:t>
            </a:r>
          </a:p>
          <a:p>
            <a:pPr marL="809625">
              <a:buFontTx/>
              <a:buChar char="-"/>
              <a:defRPr/>
            </a:pPr>
            <a:r>
              <a:rPr lang="en-GB" sz="1800" dirty="0" smtClean="0"/>
              <a:t>AIS</a:t>
            </a:r>
            <a:endParaRPr lang="en-GB" sz="1800" dirty="0"/>
          </a:p>
          <a:p>
            <a:pPr marL="514350" indent="-514350">
              <a:buFont typeface="+mj-lt"/>
              <a:buAutoNum type="alphaUcPeriod"/>
              <a:defRPr/>
            </a:pPr>
            <a:endParaRPr lang="en-GB" sz="1800" b="1" dirty="0"/>
          </a:p>
          <a:p>
            <a:pPr marL="0" indent="0">
              <a:buNone/>
              <a:tabLst>
                <a:tab pos="542925" algn="l"/>
              </a:tabLst>
              <a:defRPr/>
            </a:pPr>
            <a:r>
              <a:rPr lang="en-GB" sz="1800" b="1" dirty="0" smtClean="0"/>
              <a:t>D.	Searching information </a:t>
            </a:r>
          </a:p>
          <a:p>
            <a:pPr marL="0" indent="0">
              <a:buFontTx/>
              <a:buNone/>
              <a:defRPr/>
            </a:pPr>
            <a:r>
              <a:rPr lang="en-GB" sz="1800" b="1" dirty="0"/>
              <a:t>	</a:t>
            </a:r>
            <a:endParaRPr lang="en-IE" sz="1800" dirty="0" smtClean="0"/>
          </a:p>
        </p:txBody>
      </p:sp>
      <p:sp>
        <p:nvSpPr>
          <p:cNvPr id="2" name="Slide Number Placeholder 1"/>
          <p:cNvSpPr>
            <a:spLocks noGrp="1"/>
          </p:cNvSpPr>
          <p:nvPr>
            <p:ph type="sldNum" sz="quarter" idx="12"/>
          </p:nvPr>
        </p:nvSpPr>
        <p:spPr/>
        <p:txBody>
          <a:bodyPr/>
          <a:lstStyle/>
          <a:p>
            <a:pPr>
              <a:defRPr/>
            </a:pPr>
            <a:fld id="{4B69063D-DAAB-4EEE-B5B9-2445D3D346E7}" type="slidenum">
              <a:rPr lang="en-IE" smtClean="0"/>
              <a:pPr>
                <a:defRPr/>
              </a:pPr>
              <a:t>9</a:t>
            </a:fld>
            <a:endParaRPr lang="en-IE"/>
          </a:p>
        </p:txBody>
      </p:sp>
    </p:spTree>
    <p:extLst>
      <p:ext uri="{BB962C8B-B14F-4D97-AF65-F5344CB8AC3E}">
        <p14:creationId xmlns:p14="http://schemas.microsoft.com/office/powerpoint/2010/main" val="254458263"/>
      </p:ext>
    </p:extLst>
  </p:cSld>
  <p:clrMapOvr>
    <a:masterClrMapping/>
  </p:clrMapOvr>
  <p:timing>
    <p:tnLst>
      <p:par>
        <p:cTn id="1" dur="indefinite" restart="never" nodeType="tmRoot"/>
      </p:par>
    </p:tnLst>
  </p:timing>
</p:sld>
</file>

<file path=ppt/theme/theme1.xml><?xml version="1.0" encoding="utf-8"?>
<a:theme xmlns:a="http://schemas.openxmlformats.org/drawingml/2006/main" name="EMSA Powerpoint Presentation">
  <a:themeElements>
    <a:clrScheme name="EMSA_PPT_presentation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MSA_PPT_presentation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IE"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IE"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EMSA_PPT_presentation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EMSA_PPT_presentation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EMSA_PPT_presentation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EMSA_PPT_presentation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EMSA_PPT_presentation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EMSA_PPT_presentation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EMSA_PPT_presentation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MSA Powerpoint Presentation">
  <a:themeElements>
    <a:clrScheme name="EMSA_PPT_presentation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MSA_PPT_presentation_templat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IE" sz="2400" b="0" i="0" u="none" strike="noStrike" cap="none" normalizeH="0" baseline="0" smtClean="0">
            <a:ln>
              <a:noFill/>
            </a:ln>
            <a:solidFill>
              <a:schemeClr val="tx1"/>
            </a:solidFill>
            <a:effectLst/>
            <a:latin typeface="Times New Roman"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IE" sz="2400" b="0" i="0" u="none" strike="noStrike" cap="none" normalizeH="0" baseline="0" smtClean="0">
            <a:ln>
              <a:noFill/>
            </a:ln>
            <a:solidFill>
              <a:schemeClr val="tx1"/>
            </a:solidFill>
            <a:effectLst/>
            <a:latin typeface="Times New Roman" charset="0"/>
          </a:defRPr>
        </a:defPPr>
      </a:lstStyle>
    </a:lnDef>
  </a:objectDefaults>
  <a:extraClrSchemeLst>
    <a:extraClrScheme>
      <a:clrScheme name="EMSA_PPT_presentation_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EMSA_PPT_presentation_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EMSA_PPT_presentation_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EMSA_PPT_presentation_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EMSA_PPT_presentation_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EMSA_PPT_presentation_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EMSA_PPT_presentation_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EMSA Powerpoint Presentation</Template>
  <TotalTime>0</TotalTime>
  <Words>3659</Words>
  <Application>Microsoft Office PowerPoint</Application>
  <PresentationFormat>On-screen Show (4:3)</PresentationFormat>
  <Paragraphs>769</Paragraphs>
  <Slides>68</Slides>
  <Notes>51</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68</vt:i4>
      </vt:variant>
    </vt:vector>
  </HeadingPairs>
  <TitlesOfParts>
    <vt:vector size="71" baseType="lpstr">
      <vt:lpstr>EMSA Powerpoint Presentation</vt:lpstr>
      <vt:lpstr>1_EMSA Powerpoint Presentation</vt:lpstr>
      <vt:lpstr>Visio</vt:lpstr>
      <vt:lpstr>PowerPoint Presentation</vt:lpstr>
      <vt:lpstr>SSN presentation: content</vt:lpstr>
      <vt:lpstr>Mandatory information exchanged through SSN</vt:lpstr>
      <vt:lpstr>Information exchanged through SSN</vt:lpstr>
      <vt:lpstr>SSN reporting: why is it important?</vt:lpstr>
      <vt:lpstr>Users of the system</vt:lpstr>
      <vt:lpstr>Access rights matrix</vt:lpstr>
      <vt:lpstr>PowerPoint Presentation</vt:lpstr>
      <vt:lpstr>How and when to notify? How to retrieve information?</vt:lpstr>
      <vt:lpstr>PortPlus  Reporting Obligations (PSC+VTMIS) HAZMAT non EU</vt:lpstr>
      <vt:lpstr>PowerPoint Presentation</vt:lpstr>
      <vt:lpstr>Note</vt:lpstr>
      <vt:lpstr>Login using your credentials</vt:lpstr>
      <vt:lpstr>Start with SSN V2</vt:lpstr>
      <vt:lpstr>PortPlus notification</vt:lpstr>
      <vt:lpstr>PortPlus notification</vt:lpstr>
      <vt:lpstr>PortPlus notification</vt:lpstr>
      <vt:lpstr>Searching for data in SSN v2</vt:lpstr>
      <vt:lpstr>Searching for port and Hazmat information</vt:lpstr>
      <vt:lpstr>Searching for port and Hazmat information</vt:lpstr>
      <vt:lpstr>Searching for data in SSN v2</vt:lpstr>
      <vt:lpstr>PowerPoint Presentation</vt:lpstr>
      <vt:lpstr>IR, distributed or not?</vt:lpstr>
      <vt:lpstr>PowerPoint Presentation</vt:lpstr>
      <vt:lpstr>PowerPoint Presentation</vt:lpstr>
      <vt:lpstr>Incidents reports – 1. SITREP</vt:lpstr>
      <vt:lpstr>Incidents reports - 2. POLREP </vt:lpstr>
      <vt:lpstr>Incidents reports - 3. Waste</vt:lpstr>
      <vt:lpstr>Incidents reports - 4. Lost and Found Containers </vt:lpstr>
      <vt:lpstr>Incidents reports-5. Other reports 1/6</vt:lpstr>
      <vt:lpstr>Incidents reports -5. Other reports 2/6</vt:lpstr>
      <vt:lpstr>Incidents reports -5. Other reports 3/6</vt:lpstr>
      <vt:lpstr>Incidents reports -5. Other reports 4/6</vt:lpstr>
      <vt:lpstr>Incidents reports -5. Other reports 5/6</vt:lpstr>
      <vt:lpstr>PowerPoint Presentation</vt:lpstr>
      <vt:lpstr>IR via central SSN web</vt:lpstr>
      <vt:lpstr>Notifying Incident reports</vt:lpstr>
      <vt:lpstr>Notifying incident reports</vt:lpstr>
      <vt:lpstr>Distribution</vt:lpstr>
      <vt:lpstr>Email Sent to the recipients - example</vt:lpstr>
      <vt:lpstr>You are a recipient of a distributed IR</vt:lpstr>
      <vt:lpstr>You want to know historical data</vt:lpstr>
      <vt:lpstr>PowerPoint Presentation</vt:lpstr>
      <vt:lpstr>Ship Notification</vt:lpstr>
      <vt:lpstr>Ship Notification</vt:lpstr>
      <vt:lpstr>Comparison MRS in SSN/ADRIREP (first report)</vt:lpstr>
      <vt:lpstr>Ship Activity Tracking</vt:lpstr>
      <vt:lpstr>Ship activity tracking - Individual vessels Hands-on (1)</vt:lpstr>
      <vt:lpstr>Ship activity tracking - Individual vessels Hands-on (2)</vt:lpstr>
      <vt:lpstr>SSN GI: another means of retrieving SSN information</vt:lpstr>
      <vt:lpstr>PowerPoint Presentation</vt:lpstr>
      <vt:lpstr>SSN-GI v2 Interface</vt:lpstr>
      <vt:lpstr>Enrichment data in SSN GI</vt:lpstr>
      <vt:lpstr>Enrichment data in SSN GI</vt:lpstr>
      <vt:lpstr>Enrichment data in SSN GI</vt:lpstr>
      <vt:lpstr>Enrichment data in SSN GI</vt:lpstr>
      <vt:lpstr>Watchdog functionality in SSN GI</vt:lpstr>
      <vt:lpstr>Watchdog functionality in SSN GI</vt:lpstr>
      <vt:lpstr>Watchdog functionality in SSN GI</vt:lpstr>
      <vt:lpstr>Watchdog functionality in SSN GI</vt:lpstr>
      <vt:lpstr>Advanced filters functionality</vt:lpstr>
      <vt:lpstr>Advanced filters functionality</vt:lpstr>
      <vt:lpstr>SSN GI Condition of Use</vt:lpstr>
      <vt:lpstr>SSN Technical documentation</vt:lpstr>
      <vt:lpstr> How to join the SSN system and start operating?</vt:lpstr>
      <vt:lpstr>SSN users benefits </vt:lpstr>
      <vt:lpstr>SSN users benefits </vt:lpstr>
      <vt:lpstr>The end</vt:lpstr>
    </vt:vector>
  </TitlesOfParts>
  <Company>European Maritime Safety Agency (EMSA)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Nikos PANAGIOTARAKIS</dc:creator>
  <cp:lastModifiedBy>Enrico GIRONELLA</cp:lastModifiedBy>
  <cp:revision>450</cp:revision>
  <cp:lastPrinted>2012-05-31T17:24:13Z</cp:lastPrinted>
  <dcterms:created xsi:type="dcterms:W3CDTF">2010-12-15T19:41:49Z</dcterms:created>
  <dcterms:modified xsi:type="dcterms:W3CDTF">2012-06-07T15:11:38Z</dcterms:modified>
</cp:coreProperties>
</file>