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7" r:id="rId2"/>
    <p:sldMasterId id="2147483701" r:id="rId3"/>
    <p:sldMasterId id="2147483715" r:id="rId4"/>
    <p:sldMasterId id="2147483729" r:id="rId5"/>
  </p:sldMasterIdLst>
  <p:notesMasterIdLst>
    <p:notesMasterId r:id="rId39"/>
  </p:notesMasterIdLst>
  <p:handoutMasterIdLst>
    <p:handoutMasterId r:id="rId40"/>
  </p:handoutMasterIdLst>
  <p:sldIdLst>
    <p:sldId id="256" r:id="rId6"/>
    <p:sldId id="297" r:id="rId7"/>
    <p:sldId id="409" r:id="rId8"/>
    <p:sldId id="410" r:id="rId9"/>
    <p:sldId id="335" r:id="rId10"/>
    <p:sldId id="412" r:id="rId11"/>
    <p:sldId id="415" r:id="rId12"/>
    <p:sldId id="404" r:id="rId13"/>
    <p:sldId id="418" r:id="rId14"/>
    <p:sldId id="419" r:id="rId15"/>
    <p:sldId id="420" r:id="rId16"/>
    <p:sldId id="416" r:id="rId17"/>
    <p:sldId id="417" r:id="rId18"/>
    <p:sldId id="413" r:id="rId19"/>
    <p:sldId id="337" r:id="rId20"/>
    <p:sldId id="312" r:id="rId21"/>
    <p:sldId id="332" r:id="rId22"/>
    <p:sldId id="331" r:id="rId23"/>
    <p:sldId id="346" r:id="rId24"/>
    <p:sldId id="347" r:id="rId25"/>
    <p:sldId id="317" r:id="rId26"/>
    <p:sldId id="318" r:id="rId27"/>
    <p:sldId id="319" r:id="rId28"/>
    <p:sldId id="407" r:id="rId29"/>
    <p:sldId id="414" r:id="rId30"/>
    <p:sldId id="368" r:id="rId31"/>
    <p:sldId id="375" r:id="rId32"/>
    <p:sldId id="369" r:id="rId33"/>
    <p:sldId id="370" r:id="rId34"/>
    <p:sldId id="371" r:id="rId35"/>
    <p:sldId id="373" r:id="rId36"/>
    <p:sldId id="374" r:id="rId37"/>
    <p:sldId id="329" r:id="rId38"/>
  </p:sldIdLst>
  <p:sldSz cx="9144000" cy="6858000" type="screen4x3"/>
  <p:notesSz cx="6808788" cy="99409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EBC"/>
    <a:srgbClr val="5A666D"/>
    <a:srgbClr val="59A6BC"/>
    <a:srgbClr val="E15E1C"/>
    <a:srgbClr val="F3A31C"/>
    <a:srgbClr val="816EAA"/>
    <a:srgbClr val="59A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86432" autoAdjust="0"/>
  </p:normalViewPr>
  <p:slideViewPr>
    <p:cSldViewPr snapToGrid="0">
      <p:cViewPr varScale="1">
        <p:scale>
          <a:sx n="94" d="100"/>
          <a:sy n="94" d="100"/>
        </p:scale>
        <p:origin x="84" y="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66"/>
    </p:cViewPr>
  </p:sorterViewPr>
  <p:notesViewPr>
    <p:cSldViewPr snapToGrid="0">
      <p:cViewPr varScale="1">
        <p:scale>
          <a:sx n="81" d="100"/>
          <a:sy n="81" d="100"/>
        </p:scale>
        <p:origin x="-3972" y="-102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8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C28D13A1-BA39-4146-8958-4EBF23D535DB}" type="datetimeFigureOut">
              <a:rPr lang="en-GB" smtClean="0"/>
              <a:t>26/03/2019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8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6D9AA393-51DA-45B3-8D7A-3174CA53A5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068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8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5DB554AC-8DF7-4277-9BF6-F3F6F23C8EB1}" type="datetimeFigureOut">
              <a:rPr lang="en-GB" smtClean="0"/>
              <a:t>26/03/2019</a:t>
            </a:fld>
            <a:endParaRPr lang="en-GB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80" y="4784069"/>
            <a:ext cx="5447030" cy="3914240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n-GB" dirty="0"/>
              <a:t>Level 1.</a:t>
            </a:r>
          </a:p>
          <a:p>
            <a:pPr lvl="1"/>
            <a:r>
              <a:rPr lang="en-GB" dirty="0"/>
              <a:t>Level 2</a:t>
            </a:r>
          </a:p>
          <a:p>
            <a:pPr lvl="2"/>
            <a:r>
              <a:rPr lang="en-GB" dirty="0"/>
              <a:t>Level 3</a:t>
            </a:r>
          </a:p>
          <a:p>
            <a:pPr lvl="3"/>
            <a:r>
              <a:rPr lang="en-GB" dirty="0"/>
              <a:t>Level 4</a:t>
            </a:r>
          </a:p>
          <a:p>
            <a:pPr lvl="4"/>
            <a:r>
              <a:rPr lang="en-GB" dirty="0"/>
              <a:t>Level 5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42155"/>
            <a:ext cx="2950475" cy="49877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8" y="9442155"/>
            <a:ext cx="2950475" cy="49877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05230106-9095-4C92-93AC-0B0EE59A955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5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071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378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378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347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Show current status of the commissioning tests and the implementation of SSN V3 by Member States.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endParaRPr lang="en-US" dirty="0"/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The presentation focus on MSs planning for: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Commissioning Tests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Current status in production of SSN V3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4419E-77AD-45D4-B984-EAC42C23D80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118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347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7026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5794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393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110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828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Show current status of the commissioning tests and the implementation of SSN V3 by Member States.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endParaRPr lang="en-US" dirty="0"/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The presentation focus on MSs planning for: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Commissioning Tests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Current status in production of SSN V3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4419E-77AD-45D4-B984-EAC42C23D80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978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204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232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Show current status of the commissioning tests and the implementation of SSN V3 by Member States.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endParaRPr lang="en-US" dirty="0"/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The presentation focus on MSs planning for: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Commissioning Tests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Current status in production of SSN V3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4419E-77AD-45D4-B984-EAC42C23D80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30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353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724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Show current status of the commissioning tests and the implementation of SSN V3 by Member States.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endParaRPr lang="en-US" dirty="0"/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The presentation focus on MSs planning for: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Commissioning Tests</a:t>
            </a:r>
          </a:p>
          <a:p>
            <a:pPr marL="171209" indent="-171209">
              <a:buFont typeface="Arial" panose="020B0604020202020204" pitchFamily="34" charset="0"/>
              <a:buChar char="•"/>
            </a:pPr>
            <a:r>
              <a:rPr lang="en-US" dirty="0"/>
              <a:t>Current status in production of SSN V3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4419E-77AD-45D4-B984-EAC42C23D80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602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952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230106-9095-4C92-93AC-0B0EE59A955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956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816EAA"/>
                </a:solidFill>
              </a:defRPr>
            </a:lvl1pPr>
            <a:lvl2pPr>
              <a:defRPr/>
            </a:lvl2pPr>
            <a:lvl3pPr>
              <a:buClr>
                <a:srgbClr val="816EAA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E15E1C"/>
                </a:solidFill>
              </a:defRPr>
            </a:lvl1pPr>
            <a:lvl3pPr>
              <a:buClr>
                <a:srgbClr val="E15E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060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828019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2974194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slide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680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769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9999" y="6356351"/>
            <a:ext cx="7539971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057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09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40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ure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pic>
        <p:nvPicPr>
          <p:cNvPr id="8" name="Obrázek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916681"/>
            <a:ext cx="5107200" cy="379752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6680"/>
            <a:ext cx="4876800" cy="4122955"/>
          </a:xfrm>
          <a:prstGeom prst="rect">
            <a:avLst/>
          </a:prstGeom>
        </p:spPr>
      </p:pic>
      <p:pic>
        <p:nvPicPr>
          <p:cNvPr id="10" name="Obrázek 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982"/>
            <a:ext cx="4036800" cy="26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2870358"/>
            <a:ext cx="5107200" cy="342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1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953582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41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078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269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478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9098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53399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54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07007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090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88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015206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63373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81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4694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521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616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663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87028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60228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421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3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893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twitter.com/emsa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_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lisbon</a:t>
            </a:r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lang="cs-CZ" sz="24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facebook.com/emsa</a:t>
            </a:r>
            <a:r>
              <a:rPr lang="en-GB" sz="2400" b="0" i="0" u="none" strike="noStrike" kern="1200" baseline="0" dirty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  <a:r>
              <a:rPr lang="en-GB" sz="2400" b="0" i="0" u="none" strike="noStrike" kern="1200" baseline="0" dirty="0" err="1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rPr>
              <a:t>lisbon</a:t>
            </a:r>
            <a:endParaRPr lang="cs-CZ" sz="24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23726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47590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14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81934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767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43068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9411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itchFamily="34" charset="0"/>
                <a:ea typeface="+mn-ea"/>
                <a:cs typeface="Arial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itchFamily="34" charset="0"/>
                <a:ea typeface="+mn-ea"/>
                <a:cs typeface="Arial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itchFamily="34" charset="0"/>
                <a:ea typeface="+mn-ea"/>
                <a:cs typeface="Arial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itchFamily="34" charset="0"/>
                <a:ea typeface="+mn-ea"/>
                <a:cs typeface="Arial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188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094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331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9826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23261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02385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281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57982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4122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7550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4594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649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750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72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861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lica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1125538"/>
            <a:ext cx="8207375" cy="5183187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describe the respective application background – the use case, user needs, constraints, etc…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6532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143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2674887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7024319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96788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9823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22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2pPr>
              <a:defRPr/>
            </a:lvl2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92875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006EBC"/>
                </a:solidFill>
              </a:defRPr>
            </a:lvl1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60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F3A31C"/>
                </a:solidFill>
              </a:defRPr>
            </a:lvl1pPr>
            <a:lvl2pPr>
              <a:defRPr/>
            </a:lvl2pPr>
            <a:lvl3pPr>
              <a:buClr>
                <a:srgbClr val="F3A3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59A64B"/>
                </a:solidFill>
              </a:defRPr>
            </a:lvl1pPr>
            <a:lvl3pPr>
              <a:buClr>
                <a:srgbClr val="59A64B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826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2pPr>
              <a:defRPr/>
            </a:lvl2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38167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816EAA"/>
                </a:solidFill>
              </a:defRPr>
            </a:lvl1pPr>
            <a:lvl2pPr>
              <a:defRPr/>
            </a:lvl2pPr>
            <a:lvl3pPr>
              <a:buClr>
                <a:srgbClr val="816EAA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E15E1C"/>
                </a:solidFill>
              </a:defRPr>
            </a:lvl1pPr>
            <a:lvl3pPr>
              <a:buClr>
                <a:srgbClr val="E15E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07886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9831233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7743654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slide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979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2036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9999" y="6356351"/>
            <a:ext cx="7539971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53624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47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57415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ure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pic>
        <p:nvPicPr>
          <p:cNvPr id="8" name="Obrázek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916681"/>
            <a:ext cx="5107200" cy="379752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6680"/>
            <a:ext cx="4876800" cy="4122955"/>
          </a:xfrm>
          <a:prstGeom prst="rect">
            <a:avLst/>
          </a:prstGeom>
        </p:spPr>
      </p:pic>
      <p:pic>
        <p:nvPicPr>
          <p:cNvPr id="10" name="Obrázek 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982"/>
            <a:ext cx="4036800" cy="26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2870358"/>
            <a:ext cx="5107200" cy="342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160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5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006EBC"/>
                </a:solidFill>
              </a:defRPr>
            </a:lvl1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404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9587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476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F3A31C"/>
                </a:solidFill>
              </a:defRPr>
            </a:lvl1pPr>
            <a:lvl2pPr>
              <a:defRPr/>
            </a:lvl2pPr>
            <a:lvl3pPr>
              <a:buClr>
                <a:srgbClr val="F3A3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59A64B"/>
                </a:solidFill>
              </a:defRPr>
            </a:lvl1pPr>
            <a:lvl3pPr>
              <a:buClr>
                <a:srgbClr val="59A64B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59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62" r:id="rId5"/>
    <p:sldLayoutId id="2147483668" r:id="rId6"/>
    <p:sldLayoutId id="2147483664" r:id="rId7"/>
    <p:sldLayoutId id="2147483672" r:id="rId8"/>
    <p:sldLayoutId id="2147483679" r:id="rId9"/>
    <p:sldLayoutId id="2147483680" r:id="rId10"/>
    <p:sldLayoutId id="2147483682" r:id="rId11"/>
    <p:sldLayoutId id="2147483676" r:id="rId12"/>
    <p:sldLayoutId id="2147483677" r:id="rId13"/>
    <p:sldLayoutId id="2147483678" r:id="rId14"/>
    <p:sldLayoutId id="2147483666" r:id="rId15"/>
    <p:sldLayoutId id="2147483673" r:id="rId16"/>
    <p:sldLayoutId id="2147483674" r:id="rId17"/>
    <p:sldLayoutId id="2147483683" r:id="rId18"/>
    <p:sldLayoutId id="2147483681" r:id="rId19"/>
    <p:sldLayoutId id="2147483684" r:id="rId20"/>
    <p:sldLayoutId id="2147483667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88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F5869DD-A183-4DB1-94AF-557A5F3D5F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405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itchFamily="34" charset="0"/>
          <a:ea typeface="+mn-ea"/>
          <a:cs typeface="Arial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itchFamily="34" charset="0"/>
        <a:buChar char="●"/>
        <a:defRPr sz="1800" kern="1200">
          <a:solidFill>
            <a:srgbClr val="5A666D"/>
          </a:solidFill>
          <a:latin typeface="Arial" pitchFamily="34" charset="0"/>
          <a:ea typeface="+mn-ea"/>
          <a:cs typeface="Arial" pitchFamily="34" charset="0"/>
        </a:defRPr>
      </a:lvl3pPr>
      <a:lvl4pPr marL="44958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itchFamily="34" charset="0"/>
        <a:buChar char="●"/>
        <a:defRPr sz="1600" kern="1200">
          <a:solidFill>
            <a:srgbClr val="5A666D"/>
          </a:solidFill>
          <a:latin typeface="Arial" pitchFamily="34" charset="0"/>
          <a:ea typeface="+mn-ea"/>
          <a:cs typeface="Arial" pitchFamily="34" charset="0"/>
        </a:defRPr>
      </a:lvl4pPr>
      <a:lvl5pPr marL="624205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itchFamily="34" charset="0"/>
        <a:buChar char="●"/>
        <a:defRPr sz="1400" kern="1200">
          <a:solidFill>
            <a:srgbClr val="5A666D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2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189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5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8.png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text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Lisbon </a:t>
            </a:r>
            <a:r>
              <a:rPr lang="en-GB" b="1" dirty="0">
                <a:solidFill>
                  <a:schemeClr val="accent1"/>
                </a:solidFill>
              </a:rPr>
              <a:t>/</a:t>
            </a:r>
            <a:r>
              <a:rPr lang="en-GB" dirty="0"/>
              <a:t> 26 March 2018</a:t>
            </a:r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0"/>
          </p:nvPr>
        </p:nvSpPr>
        <p:spPr>
          <a:xfrm>
            <a:off x="540000" y="4833461"/>
            <a:ext cx="6254500" cy="819150"/>
          </a:xfrm>
        </p:spPr>
        <p:txBody>
          <a:bodyPr>
            <a:noAutofit/>
          </a:bodyPr>
          <a:lstStyle/>
          <a:p>
            <a:r>
              <a:rPr lang="en-GB" dirty="0"/>
              <a:t>Department C: Operations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SafeSeaNet Ecosystem GUI </a:t>
            </a:r>
            <a:br>
              <a:rPr lang="en-GB" dirty="0"/>
            </a:b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0000" y="3373438"/>
            <a:ext cx="8064000" cy="807443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Advanced Training on the SafeSeaNet Ecosystem</a:t>
            </a:r>
          </a:p>
        </p:txBody>
      </p:sp>
    </p:spTree>
    <p:extLst>
      <p:ext uri="{BB962C8B-B14F-4D97-AF65-F5344CB8AC3E}">
        <p14:creationId xmlns:p14="http://schemas.microsoft.com/office/powerpoint/2010/main" val="131890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/>
          </a:bodyPr>
          <a:lstStyle/>
          <a:p>
            <a:pPr marL="811213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5A666D"/>
              </a:solidFill>
            </a:endParaRPr>
          </a:p>
          <a:p>
            <a:pPr marL="811213" indent="-457200">
              <a:buFontTx/>
              <a:buChar char="-"/>
            </a:pPr>
            <a:endParaRPr lang="en-US" dirty="0"/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Organisations</a:t>
            </a: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79B8B4D8-17C5-4C50-871B-9E56C8162FE8}"/>
              </a:ext>
            </a:extLst>
          </p:cNvPr>
          <p:cNvSpPr txBox="1">
            <a:spLocks/>
          </p:cNvSpPr>
          <p:nvPr/>
        </p:nvSpPr>
        <p:spPr>
          <a:xfrm>
            <a:off x="540000" y="1095152"/>
            <a:ext cx="8356350" cy="5024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buNone/>
            </a:pPr>
            <a:endParaRPr lang="en-GB" sz="2000" b="1" dirty="0">
              <a:solidFill>
                <a:schemeClr val="tx2"/>
              </a:solidFill>
            </a:endParaRPr>
          </a:p>
          <a:p>
            <a:pPr marL="0" lvl="2" indent="0">
              <a:buNone/>
            </a:pPr>
            <a:r>
              <a:rPr lang="en-GB" sz="2000" b="1" dirty="0">
                <a:solidFill>
                  <a:schemeClr val="tx2"/>
                </a:solidFill>
              </a:rPr>
              <a:t>The Shore-based Traffic Monitoring and Information Database (STMID) gathers the information on the designated authorities in accordance with Article 22 of the Directive 2002/59/EC as amended.</a:t>
            </a:r>
          </a:p>
          <a:p>
            <a:pPr marL="0" lvl="2" indent="0">
              <a:lnSpc>
                <a:spcPct val="150000"/>
              </a:lnSpc>
              <a:buNone/>
            </a:pPr>
            <a:endParaRPr lang="en-GB" sz="2000" b="1" dirty="0">
              <a:solidFill>
                <a:schemeClr val="tx2"/>
              </a:solidFill>
            </a:endParaRPr>
          </a:p>
          <a:p>
            <a:pPr marL="0" lvl="2" indent="0">
              <a:lnSpc>
                <a:spcPct val="150000"/>
              </a:lnSpc>
              <a:buNone/>
            </a:pPr>
            <a:r>
              <a:rPr lang="en-GB" sz="2000" b="1" dirty="0">
                <a:solidFill>
                  <a:schemeClr val="tx2"/>
                </a:solidFill>
              </a:rPr>
              <a:t>SEG is connected to this database and allows the users to: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Display organisations on a map;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Search for organisations based on name;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Filter organisations based on duties (e.g. SSN NCA, MAS, VTS, etc.)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Find contact details (address, phone, e-mail, etc.) of different organisations.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Shows areas of responsibility associated to a duty.</a:t>
            </a:r>
          </a:p>
        </p:txBody>
      </p:sp>
    </p:spTree>
    <p:extLst>
      <p:ext uri="{BB962C8B-B14F-4D97-AF65-F5344CB8AC3E}">
        <p14:creationId xmlns:p14="http://schemas.microsoft.com/office/powerpoint/2010/main" val="176603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/>
          </a:bodyPr>
          <a:lstStyle/>
          <a:p>
            <a:pPr marL="811213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5A666D"/>
              </a:solidFill>
            </a:endParaRPr>
          </a:p>
          <a:p>
            <a:pPr marL="811213" indent="-457200">
              <a:buFontTx/>
              <a:buChar char="-"/>
            </a:pPr>
            <a:endParaRPr lang="en-US" dirty="0"/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Organisations</a:t>
            </a: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79B8B4D8-17C5-4C50-871B-9E56C8162FE8}"/>
              </a:ext>
            </a:extLst>
          </p:cNvPr>
          <p:cNvSpPr txBox="1">
            <a:spLocks/>
          </p:cNvSpPr>
          <p:nvPr/>
        </p:nvSpPr>
        <p:spPr>
          <a:xfrm>
            <a:off x="540000" y="1095152"/>
            <a:ext cx="8356350" cy="5024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6EB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60F68-023F-4F47-9D42-DCDEA3428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91" y="909023"/>
            <a:ext cx="8356351" cy="5856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31A42C-3AA0-4B96-84F9-11AA1E7A9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048" y="3008538"/>
            <a:ext cx="7980952" cy="380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46F22-0F35-4689-A685-92257DD25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95" y="1276211"/>
            <a:ext cx="8722109" cy="5037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4F735D-292B-4031-B3B2-FE47D709C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17" y="1843603"/>
            <a:ext cx="8086165" cy="398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3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sz="2800" dirty="0"/>
              <a:t> </a:t>
            </a:r>
            <a:r>
              <a:rPr lang="en-US" sz="2400" dirty="0" err="1"/>
              <a:t>CleanSeaNet</a:t>
            </a:r>
            <a:r>
              <a:rPr lang="en-US" sz="2400" dirty="0"/>
              <a:t> operation products: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400" b="0" dirty="0">
                <a:solidFill>
                  <a:srgbClr val="5A666D"/>
                </a:solidFill>
              </a:rPr>
              <a:t>SAR images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400" b="0" dirty="0">
                <a:solidFill>
                  <a:srgbClr val="5A666D"/>
                </a:solidFill>
              </a:rPr>
              <a:t>Oil spills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400" b="0" dirty="0">
                <a:solidFill>
                  <a:srgbClr val="5A666D"/>
                </a:solidFill>
              </a:rPr>
              <a:t>VDS (correlated and uncorrelated positions)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5A666D"/>
              </a:solidFill>
            </a:endParaRPr>
          </a:p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sz="2400" dirty="0"/>
              <a:t>Copernicus Maritime Surveillance (available to IMS users):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400" b="0" dirty="0">
                <a:solidFill>
                  <a:srgbClr val="5A666D"/>
                </a:solidFill>
              </a:rPr>
              <a:t>SAR data (oil spills, VDS, activity and object detection)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400" b="0" dirty="0">
                <a:solidFill>
                  <a:srgbClr val="5A666D"/>
                </a:solidFill>
              </a:rPr>
              <a:t>Optical data (VDS, activity and object detection)</a:t>
            </a:r>
          </a:p>
          <a:p>
            <a:pPr marL="354013"/>
            <a:endParaRPr lang="en-US" sz="3200" dirty="0">
              <a:solidFill>
                <a:srgbClr val="5A666D"/>
              </a:solidFill>
            </a:endParaRPr>
          </a:p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endParaRPr lang="en-US" sz="3200" dirty="0"/>
          </a:p>
          <a:p>
            <a:pPr marL="811213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5A666D"/>
              </a:solidFill>
            </a:endParaRPr>
          </a:p>
          <a:p>
            <a:pPr marL="811213" indent="-457200">
              <a:buFontTx/>
              <a:buChar char="-"/>
            </a:pPr>
            <a:endParaRPr lang="en-US" dirty="0"/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Satellite products</a:t>
            </a:r>
          </a:p>
        </p:txBody>
      </p:sp>
    </p:spTree>
    <p:extLst>
      <p:ext uri="{BB962C8B-B14F-4D97-AF65-F5344CB8AC3E}">
        <p14:creationId xmlns:p14="http://schemas.microsoft.com/office/powerpoint/2010/main" val="344035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dirty="0"/>
              <a:t>Member State may request EMSA to insert in SEG system different areas of interest such as: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300" dirty="0">
                <a:solidFill>
                  <a:srgbClr val="5A666D"/>
                </a:solidFill>
              </a:rPr>
              <a:t>EEZ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300" dirty="0">
                <a:solidFill>
                  <a:srgbClr val="5A666D"/>
                </a:solidFill>
              </a:rPr>
              <a:t>Fisheries Lines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300" dirty="0">
                <a:solidFill>
                  <a:srgbClr val="5A666D"/>
                </a:solidFill>
              </a:rPr>
              <a:t>Fishing Zones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300" dirty="0">
                <a:solidFill>
                  <a:srgbClr val="5A666D"/>
                </a:solidFill>
              </a:rPr>
              <a:t>Secure areas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300" dirty="0">
                <a:solidFill>
                  <a:srgbClr val="5A666D"/>
                </a:solidFill>
              </a:rPr>
              <a:t>Territorial waters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5A666D"/>
              </a:solidFill>
            </a:endParaRPr>
          </a:p>
          <a:p>
            <a:pPr marL="811213" indent="-457200">
              <a:buFontTx/>
              <a:buChar char="-"/>
            </a:pPr>
            <a:endParaRPr lang="en-US" dirty="0"/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MS Areas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0A5654-216E-4EDD-A832-C4B18513A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683" y="2710588"/>
            <a:ext cx="5423647" cy="257696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35BA05-BB41-4A51-A3E3-78610FF51B79}"/>
              </a:ext>
            </a:extLst>
          </p:cNvPr>
          <p:cNvSpPr/>
          <p:nvPr/>
        </p:nvSpPr>
        <p:spPr>
          <a:xfrm>
            <a:off x="540000" y="5513384"/>
            <a:ext cx="7510306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>
              <a:lnSpc>
                <a:spcPct val="150000"/>
              </a:lnSpc>
              <a:buNone/>
            </a:pPr>
            <a:r>
              <a:rPr lang="en-GB" sz="2000" dirty="0">
                <a:solidFill>
                  <a:srgbClr val="FF0000"/>
                </a:solidFill>
              </a:rPr>
              <a:t>* These areas are visible to all SEG users.</a:t>
            </a:r>
          </a:p>
        </p:txBody>
      </p:sp>
    </p:spTree>
    <p:extLst>
      <p:ext uri="{BB962C8B-B14F-4D97-AF65-F5344CB8AC3E}">
        <p14:creationId xmlns:p14="http://schemas.microsoft.com/office/powerpoint/2010/main" val="352599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Content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0000" y="2096250"/>
            <a:ext cx="8064000" cy="45000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>
                <a:solidFill>
                  <a:schemeClr val="bg1">
                    <a:lumMod val="75000"/>
                  </a:schemeClr>
                </a:solidFill>
              </a:rPr>
              <a:t>RECENT DEVELOPMENTS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>
                <a:solidFill>
                  <a:schemeClr val="bg1">
                    <a:lumMod val="75000"/>
                  </a:schemeClr>
                </a:solidFill>
              </a:rPr>
              <a:t>COMMON ACCESS RIGHTS POLICY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AUTOMATED BEHAVIOUR MONITORING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>
                <a:solidFill>
                  <a:schemeClr val="bg1">
                    <a:lumMod val="75000"/>
                  </a:schemeClr>
                </a:solidFill>
              </a:rPr>
              <a:t>FUTURE DEVELOPMENTS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17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0000" y="1"/>
            <a:ext cx="6183529" cy="909022"/>
          </a:xfrm>
        </p:spPr>
        <p:txBody>
          <a:bodyPr/>
          <a:lstStyle/>
          <a:p>
            <a:r>
              <a:rPr lang="en-GB" dirty="0"/>
              <a:t>Automated Behaviour Monitoring (ABM) </a:t>
            </a:r>
            <a:endParaRPr lang="en-IE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Automated Behaviour Monitoring (ABM) tool is a, rule-based system, analysing vessel positions for the automatic detection and alerting of abnormal and/or user specific vessel behaviours. </a:t>
            </a:r>
          </a:p>
          <a:p>
            <a:endParaRPr lang="en-GB" dirty="0"/>
          </a:p>
          <a:p>
            <a:r>
              <a:rPr lang="en-GB" dirty="0"/>
              <a:t>The aim of the ABMs is to support Integrated Maritime Service (IMS) users in their maritime surveillance functions, by providing an enhanced situational picture in near real-time.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69116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1"/>
            <a:ext cx="6156635" cy="909022"/>
          </a:xfrm>
        </p:spPr>
        <p:txBody>
          <a:bodyPr/>
          <a:lstStyle/>
          <a:p>
            <a:r>
              <a:rPr lang="en-IE" dirty="0"/>
              <a:t>Automated </a:t>
            </a:r>
            <a:r>
              <a:rPr lang="en-GB" dirty="0"/>
              <a:t>Behaviour</a:t>
            </a:r>
            <a:r>
              <a:rPr lang="en-IE" dirty="0"/>
              <a:t> Monitoring (ABM) 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0070" y="1174317"/>
            <a:ext cx="3646518" cy="2365686"/>
          </a:xfrm>
        </p:spPr>
        <p:txBody>
          <a:bodyPr>
            <a:normAutofit/>
          </a:bodyPr>
          <a:lstStyle/>
          <a:p>
            <a:r>
              <a:rPr lang="en-US" dirty="0"/>
              <a:t>Algorithms are used to analyse real time vessel position reports, for a specific time period and area of interest (AOI), as defined by the users. </a:t>
            </a:r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16</a:t>
            </a:fld>
            <a:endParaRPr lang="en-GB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4294967295"/>
          </p:nvPr>
        </p:nvSpPr>
        <p:spPr>
          <a:xfrm>
            <a:off x="5257800" y="1330325"/>
            <a:ext cx="3886200" cy="2235200"/>
          </a:xfrm>
        </p:spPr>
        <p:txBody>
          <a:bodyPr>
            <a:normAutofit/>
          </a:bodyPr>
          <a:lstStyle/>
          <a:p>
            <a:r>
              <a:rPr lang="en-US" dirty="0"/>
              <a:t>The system focuses on the detection of specific events, and therefore may be categorized as ‘event’ or ‘rule’ based.</a:t>
            </a:r>
            <a:endParaRPr lang="nl-BE" dirty="0"/>
          </a:p>
        </p:txBody>
      </p:sp>
      <p:sp>
        <p:nvSpPr>
          <p:cNvPr id="8" name="Explosion 2 7"/>
          <p:cNvSpPr/>
          <p:nvPr/>
        </p:nvSpPr>
        <p:spPr>
          <a:xfrm>
            <a:off x="3652097" y="3729068"/>
            <a:ext cx="3264772" cy="2896639"/>
          </a:xfrm>
          <a:prstGeom prst="irregularSeal2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latin typeface="Arial Black" panose="020B0A04020102020204" pitchFamily="34" charset="0"/>
                <a:cs typeface="Arial" panose="020B0604020202020204" pitchFamily="34" charset="0"/>
              </a:rPr>
              <a:t>Analysis -&gt; Event  - &gt; Alert</a:t>
            </a:r>
            <a:endParaRPr lang="en-IE" sz="1600" b="1" i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768" y="6273145"/>
            <a:ext cx="977238" cy="3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261" y="5541994"/>
            <a:ext cx="1291273" cy="46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6" y="5895015"/>
            <a:ext cx="1565275" cy="55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49" y="5417418"/>
            <a:ext cx="1014202" cy="35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869" y="4662383"/>
            <a:ext cx="1839913" cy="14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653" y="4153194"/>
            <a:ext cx="1305353" cy="11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382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does this work?</a:t>
            </a:r>
            <a:endParaRPr lang="en-IE" dirty="0"/>
          </a:p>
        </p:txBody>
      </p:sp>
      <p:pic>
        <p:nvPicPr>
          <p:cNvPr id="1026" name="Picture 2" descr="\\filer2\Emsa\EMSA_COM\AMA\ABM\ABM trifold image\ABM trifold imag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750" y="2345023"/>
            <a:ext cx="8064500" cy="304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989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bibiklu\AppData\Local\Microsoft\Windows\Temporary Internet Files\Content.IE5\KW740FDH\424px-Smartphone_icon.svg[1]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t="11340" r="9086" b="12842"/>
          <a:stretch/>
        </p:blipFill>
        <p:spPr bwMode="auto">
          <a:xfrm>
            <a:off x="406400" y="1054100"/>
            <a:ext cx="2781300" cy="38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Interfaces available</a:t>
            </a:r>
            <a:endParaRPr lang="en-IE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7172" y="1573339"/>
            <a:ext cx="1662626" cy="2884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861FC-FE0D-4039-940B-86CBD695D5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099" name="Picture 3" descr="C:\Users\bibiklu\AppData\Local\Temp\wzcbbb\Serv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29" y="5487681"/>
            <a:ext cx="655321" cy="108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bibiklu\AppData\Local\Temp\wzd4a1\Serv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907" y="5487681"/>
            <a:ext cx="655321" cy="108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eft-Right Arrow 4"/>
          <p:cNvSpPr/>
          <p:nvPr/>
        </p:nvSpPr>
        <p:spPr>
          <a:xfrm>
            <a:off x="1993900" y="5732235"/>
            <a:ext cx="1193800" cy="59598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4" name="Picture 8" descr="C:\Users\bibiklu\AppData\Local\Microsoft\Windows\Temporary Internet Files\Content.IE5\KW740FDH\apple_led_cinema_screen_by_fisshy94-d38e3o5[1]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900" y="1319634"/>
            <a:ext cx="4229100" cy="339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568" y="1473172"/>
            <a:ext cx="3921763" cy="24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Users\bibiklu\AppData\Local\Temp\wzd4a1\Serv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695" y="5487681"/>
            <a:ext cx="655321" cy="108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5816600" y="5812517"/>
            <a:ext cx="863600" cy="43541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C:\Users\bibiklu\AppData\Local\Microsoft\Windows\Temporary Internet Files\Content.IE5\YXJORUYQ\Logo_Email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838" y="5379786"/>
            <a:ext cx="1192985" cy="119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052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ABM List (1)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695513"/>
              </p:ext>
            </p:extLst>
          </p:nvPr>
        </p:nvGraphicFramePr>
        <p:xfrm>
          <a:off x="539750" y="1233771"/>
          <a:ext cx="8065133" cy="4836157"/>
        </p:xfrm>
        <a:graphic>
          <a:graphicData uri="http://schemas.openxmlformats.org/drawingml/2006/table">
            <a:tbl>
              <a:tblPr/>
              <a:tblGrid>
                <a:gridCol w="81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5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5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No.</a:t>
                      </a:r>
                      <a:endParaRPr lang="en-IE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Situations automatically detected and alerted, based on the position reports</a:t>
                      </a:r>
                      <a:endParaRPr lang="en-IE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ABM name in the graphical interface</a:t>
                      </a:r>
                      <a:endParaRPr lang="en-IE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</a:t>
                      </a:r>
                      <a:endParaRPr lang="en-I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Anchored vessels detected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Anchorage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2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Vessels entering a closed area at a specific time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TimeAndPeriodOfDay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3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Change of heading higher than a threshold (e.g. more than 20 deg.)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SuddenChangeOfHeading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4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Sudden change of speed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SuddenChangeOfSpeed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5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Frequency of vessels’ position reports higher than expected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OverReporting</a:t>
                      </a:r>
                      <a:endParaRPr lang="en-IE" sz="105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6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Passage of a vessel close to shore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DistanceToShore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7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Passage of a vessel  close to an area of interest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DistancetoArea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8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Vessels approaching one another closer than an indicated distance, with a speed below defined threshold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AtSeaEncounter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9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Vessels entering or leaving ports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AtPortAtSea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10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Entry of a particular vessel(s) to an area of interest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InArea</a:t>
                      </a:r>
                      <a:endParaRPr lang="en-IE" sz="105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11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Change of speed above or below a limit set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SpeedAnomallyOverPeriod</a:t>
                      </a:r>
                      <a:endParaRPr lang="en-IE" sz="105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13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12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 leaves Area of interest X and subsequently enters Area of Interest Y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FromAreaToArea</a:t>
                      </a:r>
                      <a:endParaRPr lang="en-IE" sz="105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99" marR="7599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09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Content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0000" y="2096250"/>
            <a:ext cx="8064000" cy="45000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/>
              <a:t>RECENT DEVELOPMENTS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COMMON ACCESS RIGHTS POLICY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AUTOMATED BEHAVIOUR MONITORING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FUTURE DEVELOPMENTS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8577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ABM List (2)</a:t>
            </a:r>
            <a:endParaRPr lang="en-IE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089500"/>
              </p:ext>
            </p:extLst>
          </p:nvPr>
        </p:nvGraphicFramePr>
        <p:xfrm>
          <a:off x="540000" y="1144120"/>
          <a:ext cx="8064820" cy="4968242"/>
        </p:xfrm>
        <a:graphic>
          <a:graphicData uri="http://schemas.openxmlformats.org/drawingml/2006/table">
            <a:tbl>
              <a:tblPr/>
              <a:tblGrid>
                <a:gridCol w="810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7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58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No.</a:t>
                      </a:r>
                      <a:endParaRPr lang="en-IE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Situations automatically detected and alerted, based on the position reports</a:t>
                      </a:r>
                      <a:endParaRPr lang="en-IE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  <a:cs typeface="Arial"/>
                        </a:rPr>
                        <a:t>ABM name in the graphical interface</a:t>
                      </a:r>
                      <a:endParaRPr lang="en-IE" sz="11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13</a:t>
                      </a:r>
                      <a:endParaRPr lang="en-I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 reports position outside an Area X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OutArea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14</a:t>
                      </a:r>
                      <a:endParaRPr lang="en-I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  potentially switching off transponder  / not reporting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NotReporting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15</a:t>
                      </a:r>
                      <a:endParaRPr lang="en-I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Vessel Departure from port X</a:t>
                      </a:r>
                      <a:endParaRPr lang="en-I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Arial"/>
                        </a:rPr>
                        <a:t>DesignatedPortofDeparture</a:t>
                      </a:r>
                      <a:endParaRPr lang="en-IE" sz="105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16</a:t>
                      </a:r>
                      <a:endParaRPr lang="en-I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Vessel Arrival</a:t>
                      </a:r>
                      <a:r>
                        <a:rPr lang="en-GB" sz="11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 </a:t>
                      </a:r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at port X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DesignatedPortofArrival</a:t>
                      </a:r>
                      <a:endParaRPr lang="en-IE" sz="1050" b="0" i="1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17</a:t>
                      </a:r>
                      <a:endParaRPr lang="en-IE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Vessel is drifting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Drifting</a:t>
                      </a:r>
                      <a:endParaRPr lang="en-IE" sz="1050" b="0" i="1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18</a:t>
                      </a:r>
                      <a:endParaRPr lang="en-I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Vessel departs from coastline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HeadingOffShore</a:t>
                      </a:r>
                      <a:endParaRPr lang="en-IE" sz="1050" b="0" i="1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19</a:t>
                      </a: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Vessel heads towards coastline</a:t>
                      </a: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HeadingtoShore</a:t>
                      </a:r>
                      <a:endParaRPr lang="en-GB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20</a:t>
                      </a: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Spoofing- vessel’s change of position/ out of range</a:t>
                      </a: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SpoofingPositonInError</a:t>
                      </a:r>
                      <a:endParaRPr lang="en-GB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058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21</a:t>
                      </a:r>
                      <a:endParaRPr lang="en-IE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Change of speed above or below a limit set outside port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SpeedAnomallyOverPeriodOutside</a:t>
                      </a:r>
                      <a:r>
                        <a:rPr lang="en-GB" sz="105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 Port</a:t>
                      </a:r>
                      <a:endParaRPr lang="en-IE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22</a:t>
                      </a:r>
                      <a:endParaRPr lang="en-I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Anchored vessels outside port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AnchorageOutsidePort</a:t>
                      </a:r>
                      <a:endParaRPr lang="en-IE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23</a:t>
                      </a:r>
                      <a:endParaRPr lang="en-IE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Frequency of vessels’ position reports lower than expected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UnderReporting</a:t>
                      </a:r>
                      <a:endParaRPr lang="en-IE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791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24</a:t>
                      </a:r>
                      <a:endParaRPr lang="en-I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Sudden Change Of Speed Outside Port</a:t>
                      </a:r>
                      <a:endParaRPr lang="en-IE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Arial"/>
                        </a:rPr>
                        <a:t>SuddenChangeOfSpeedOutsidePort</a:t>
                      </a:r>
                      <a:endParaRPr lang="en-IE" sz="105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Arial"/>
                      </a:endParaRPr>
                    </a:p>
                  </a:txBody>
                  <a:tcPr marL="7676" marR="7676" marT="7620" marB="0" anchor="ctr">
                    <a:lnL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E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9455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dirty="0"/>
              <a:t>ABM operational use cases (1)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40000" y="1297275"/>
            <a:ext cx="3590038" cy="4500000"/>
          </a:xfrm>
        </p:spPr>
        <p:txBody>
          <a:bodyPr/>
          <a:lstStyle/>
          <a:p>
            <a:r>
              <a:rPr lang="en-IE" dirty="0">
                <a:solidFill>
                  <a:schemeClr val="tx2"/>
                </a:solidFill>
              </a:rPr>
              <a:t>Security community</a:t>
            </a:r>
          </a:p>
          <a:p>
            <a:r>
              <a:rPr lang="en-IE" sz="2400" dirty="0">
                <a:solidFill>
                  <a:srgbClr val="5A666D"/>
                </a:solidFill>
              </a:rPr>
              <a:t>Example of ‘at sea encounter’ - two vessels within a close distance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098" name="Picture 2" descr="C:\Users\bibiklu\AppData\Local\Temp\SNAGHTML5e895d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440" y="1279838"/>
            <a:ext cx="4343400" cy="51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wn Arrow 2"/>
          <p:cNvSpPr/>
          <p:nvPr/>
        </p:nvSpPr>
        <p:spPr>
          <a:xfrm rot="19794121">
            <a:off x="4648201" y="3217573"/>
            <a:ext cx="853440" cy="91440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0" y="3065226"/>
            <a:ext cx="2651760" cy="314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81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dirty="0"/>
              <a:t>ABM operational use cases (2)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8996" y="1211394"/>
            <a:ext cx="3200474" cy="3966741"/>
          </a:xfrm>
        </p:spPr>
        <p:txBody>
          <a:bodyPr/>
          <a:lstStyle/>
          <a:p>
            <a:r>
              <a:rPr lang="en-IE" dirty="0"/>
              <a:t>Safety community</a:t>
            </a:r>
          </a:p>
          <a:p>
            <a:r>
              <a:rPr lang="en-IE" sz="2400" dirty="0">
                <a:solidFill>
                  <a:srgbClr val="5A666D"/>
                </a:solidFill>
              </a:rPr>
              <a:t>Example of a vessel leaving area of interest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81" y="1188403"/>
            <a:ext cx="4570082" cy="4308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own Arrow 2"/>
          <p:cNvSpPr/>
          <p:nvPr/>
        </p:nvSpPr>
        <p:spPr>
          <a:xfrm rot="19058192">
            <a:off x="4590767" y="3078479"/>
            <a:ext cx="716280" cy="96012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78" y="2962503"/>
            <a:ext cx="2877821" cy="341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14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ABM operational use cases (3)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0614" y="1977838"/>
            <a:ext cx="4727311" cy="309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311400" y="1153377"/>
            <a:ext cx="352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500" b="1" i="0" u="none" strike="noStrike" kern="1200" cap="none" spc="0" normalizeH="0" baseline="0" noProof="0" dirty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Safety community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400" b="1" i="0" u="none" strike="noStrike" kern="1200" cap="none" spc="0" normalizeH="0" baseline="0" noProof="0" dirty="0">
                <a:ln>
                  <a:noFill/>
                </a:ln>
                <a:solidFill>
                  <a:srgbClr val="5A66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Distance to shore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400" b="1" i="0" u="none" strike="noStrike" kern="1200" cap="none" spc="0" normalizeH="0" baseline="0" noProof="0" dirty="0">
                <a:ln>
                  <a:noFill/>
                </a:ln>
                <a:solidFill>
                  <a:srgbClr val="5A666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 than a defined threshold </a:t>
            </a:r>
          </a:p>
        </p:txBody>
      </p:sp>
      <p:sp>
        <p:nvSpPr>
          <p:cNvPr id="7" name="Down Arrow 6"/>
          <p:cNvSpPr/>
          <p:nvPr/>
        </p:nvSpPr>
        <p:spPr>
          <a:xfrm>
            <a:off x="5144139" y="2285680"/>
            <a:ext cx="571500" cy="839791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75" y="3125471"/>
            <a:ext cx="2609649" cy="309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08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Content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0000" y="2096250"/>
            <a:ext cx="8064000" cy="45000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>
                <a:solidFill>
                  <a:schemeClr val="bg1">
                    <a:lumMod val="75000"/>
                  </a:schemeClr>
                </a:solidFill>
              </a:rPr>
              <a:t>RECENT DEVELOPMENTS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COMMON ACCESS RIGHTS POLICY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AUTOMATED BEHAVIOUR MONITORING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FUTURE DEVELOPMENTS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974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developments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40000" y="1095152"/>
            <a:ext cx="8356350" cy="502484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In the next releases of SEG it is planned to: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Display bunkers information from SSN.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Improve further SSN enrichment.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Integrate with the Central Ship database.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Improve system performance.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Display Traffic Density Maps.</a:t>
            </a:r>
          </a:p>
        </p:txBody>
      </p:sp>
    </p:spTree>
    <p:extLst>
      <p:ext uri="{BB962C8B-B14F-4D97-AF65-F5344CB8AC3E}">
        <p14:creationId xmlns:p14="http://schemas.microsoft.com/office/powerpoint/2010/main" val="394714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Traffic Density Mapping - Background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40000" y="1095152"/>
            <a:ext cx="8356350" cy="502484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TDM service requests</a:t>
            </a:r>
            <a:endParaRPr lang="en-GB" sz="2400" dirty="0"/>
          </a:p>
          <a:p>
            <a:pPr lvl="2"/>
            <a:endParaRPr lang="en-GB" sz="20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000" dirty="0"/>
              <a:t>DG MARE request on the provision of vessel Traffic Density Mapping (TDM) data to the </a:t>
            </a:r>
            <a:r>
              <a:rPr lang="en-GB" sz="2000" dirty="0" err="1"/>
              <a:t>EMODnet</a:t>
            </a:r>
            <a:r>
              <a:rPr lang="en-GB" sz="2000" dirty="0"/>
              <a:t> portal.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000" dirty="0"/>
              <a:t>Requests by Member States Authorities for the development of a TDM service via SSN.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Agreed methodology</a:t>
            </a:r>
          </a:p>
          <a:p>
            <a:pPr marL="0" lvl="2" indent="0">
              <a:buNone/>
            </a:pPr>
            <a:endParaRPr lang="en-GB" sz="2400" b="1" dirty="0">
              <a:solidFill>
                <a:schemeClr val="tx2"/>
              </a:solidFill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000" dirty="0"/>
              <a:t>EMSA’s presented methodology for producing the traffic density maps as well as the implementation plan.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000" dirty="0"/>
              <a:t>HLSG 3 (28 February 2018) approved the proposal.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16834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TDMS project developments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0" y="1003300"/>
            <a:ext cx="9029700" cy="5702300"/>
          </a:xfrm>
        </p:spPr>
        <p:txBody>
          <a:bodyPr>
            <a:normAutofit/>
          </a:bodyPr>
          <a:lstStyle/>
          <a:p>
            <a:pPr marL="792480" lvl="3" indent="-342900">
              <a:buFont typeface="Arial" pitchFamily="34" charset="0"/>
              <a:buChar char="•"/>
            </a:pPr>
            <a:r>
              <a:rPr lang="en-US" sz="2200" dirty="0">
                <a:solidFill>
                  <a:schemeClr val="tx2"/>
                </a:solidFill>
              </a:rPr>
              <a:t>The TDMS project aims at developing a service that will automatically generate and present TDMs to the entitled users through the SEG user web application and the system-to system connection (S2S), including:</a:t>
            </a:r>
          </a:p>
          <a:p>
            <a:pPr lvl="3" indent="0">
              <a:buNone/>
            </a:pPr>
            <a:endParaRPr lang="en-US" sz="2000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b="1" dirty="0">
                <a:solidFill>
                  <a:schemeClr val="tx2"/>
                </a:solidFill>
              </a:rPr>
              <a:t>Development of the automatic TDM construction tool</a:t>
            </a:r>
            <a:r>
              <a:rPr lang="en-US" sz="1800" dirty="0">
                <a:solidFill>
                  <a:schemeClr val="tx2"/>
                </a:solidFill>
              </a:rPr>
              <a:t>, using the Central databases maintained by EMSA (e.g. ships positions database, locations database, geo-references etc.);</a:t>
            </a:r>
          </a:p>
          <a:p>
            <a:pPr lvl="4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b="1" dirty="0">
                <a:solidFill>
                  <a:schemeClr val="tx2"/>
                </a:solidFill>
              </a:rPr>
              <a:t>Development of the TDM presentation layer within </a:t>
            </a:r>
            <a:r>
              <a:rPr lang="en-US" sz="1800" dirty="0">
                <a:solidFill>
                  <a:schemeClr val="tx2"/>
                </a:solidFill>
              </a:rPr>
              <a:t>the existing SafeSeaNet Ecosystem Graphical User Interface </a:t>
            </a:r>
            <a:r>
              <a:rPr lang="en-US" sz="1800" b="1" dirty="0">
                <a:solidFill>
                  <a:schemeClr val="tx2"/>
                </a:solidFill>
              </a:rPr>
              <a:t>(SEG</a:t>
            </a:r>
            <a:r>
              <a:rPr lang="en-US" sz="1800" dirty="0">
                <a:solidFill>
                  <a:schemeClr val="tx2"/>
                </a:solidFill>
              </a:rPr>
              <a:t>) to display the end products in a cost efficient manner;</a:t>
            </a:r>
          </a:p>
          <a:p>
            <a:pPr lvl="4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b="1" dirty="0">
                <a:solidFill>
                  <a:schemeClr val="tx2"/>
                </a:solidFill>
              </a:rPr>
              <a:t>Development of the system-to-system connection </a:t>
            </a:r>
            <a:r>
              <a:rPr lang="en-US" sz="1800" dirty="0">
                <a:solidFill>
                  <a:schemeClr val="tx2"/>
                </a:solidFill>
              </a:rPr>
              <a:t>between EMSA and the </a:t>
            </a:r>
            <a:r>
              <a:rPr lang="en-US" sz="1800" dirty="0" err="1">
                <a:solidFill>
                  <a:schemeClr val="tx2"/>
                </a:solidFill>
              </a:rPr>
              <a:t>EMODnet</a:t>
            </a:r>
            <a:r>
              <a:rPr lang="en-US" sz="1800" dirty="0">
                <a:solidFill>
                  <a:schemeClr val="tx2"/>
                </a:solidFill>
              </a:rPr>
              <a:t> Human Activities portal to submit TDMs (data files).</a:t>
            </a:r>
          </a:p>
        </p:txBody>
      </p:sp>
    </p:spTree>
    <p:extLst>
      <p:ext uri="{BB962C8B-B14F-4D97-AF65-F5344CB8AC3E}">
        <p14:creationId xmlns:p14="http://schemas.microsoft.com/office/powerpoint/2010/main" val="860371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US" dirty="0"/>
              <a:t>Maps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0" y="1003300"/>
            <a:ext cx="9029700" cy="5702300"/>
          </a:xfrm>
        </p:spPr>
        <p:txBody>
          <a:bodyPr>
            <a:normAutofit fontScale="92500" lnSpcReduction="10000"/>
          </a:bodyPr>
          <a:lstStyle/>
          <a:p>
            <a:pPr marL="792480" lvl="3" indent="-342900">
              <a:buFont typeface="Arial" pitchFamily="34" charset="0"/>
              <a:buChar char="•"/>
            </a:pPr>
            <a:r>
              <a:rPr lang="en-US" sz="1800" dirty="0">
                <a:solidFill>
                  <a:srgbClr val="0070C0"/>
                </a:solidFill>
              </a:rPr>
              <a:t>The TDMS shall allow users to evaluate a traffic density per the selected (predefined) </a:t>
            </a:r>
            <a:r>
              <a:rPr lang="en-US" sz="1800" b="1" dirty="0">
                <a:solidFill>
                  <a:srgbClr val="0070C0"/>
                </a:solidFill>
              </a:rPr>
              <a:t>ship types </a:t>
            </a:r>
            <a:r>
              <a:rPr lang="en-US" sz="1800" dirty="0">
                <a:solidFill>
                  <a:srgbClr val="0070C0"/>
                </a:solidFill>
              </a:rPr>
              <a:t>monitored during selected (predefined) </a:t>
            </a:r>
            <a:r>
              <a:rPr lang="en-US" sz="1800" b="1" dirty="0">
                <a:solidFill>
                  <a:srgbClr val="0070C0"/>
                </a:solidFill>
              </a:rPr>
              <a:t>periods</a:t>
            </a:r>
            <a:r>
              <a:rPr lang="en-US" sz="1800" dirty="0">
                <a:solidFill>
                  <a:srgbClr val="0070C0"/>
                </a:solidFill>
              </a:rPr>
              <a:t> within selected (predefined) </a:t>
            </a:r>
            <a:r>
              <a:rPr lang="en-US" sz="1800" b="1" dirty="0">
                <a:solidFill>
                  <a:srgbClr val="0070C0"/>
                </a:solidFill>
              </a:rPr>
              <a:t>areas</a:t>
            </a:r>
            <a:r>
              <a:rPr lang="en-US" sz="1800" dirty="0">
                <a:solidFill>
                  <a:srgbClr val="0070C0"/>
                </a:solidFill>
              </a:rPr>
              <a:t>. </a:t>
            </a:r>
          </a:p>
          <a:p>
            <a:pPr marL="792480" lvl="3" indent="-342900">
              <a:buFont typeface="Arial" pitchFamily="34" charset="0"/>
              <a:buChar char="•"/>
            </a:pPr>
            <a:endParaRPr lang="en-US" sz="2300" dirty="0">
              <a:solidFill>
                <a:srgbClr val="0070C0"/>
              </a:solidFill>
            </a:endParaRPr>
          </a:p>
          <a:p>
            <a:pPr marL="792480" lvl="3" indent="-342900">
              <a:buFont typeface="Arial" pitchFamily="34" charset="0"/>
              <a:buChar char="•"/>
            </a:pPr>
            <a:r>
              <a:rPr lang="en-US" sz="2300" b="1" dirty="0">
                <a:solidFill>
                  <a:srgbClr val="7030A0"/>
                </a:solidFill>
              </a:rPr>
              <a:t>TDMs time categories</a:t>
            </a:r>
            <a:endParaRPr lang="en-US" sz="2300" b="1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2100" b="1" dirty="0">
                <a:solidFill>
                  <a:schemeClr val="tx2"/>
                </a:solidFill>
              </a:rPr>
              <a:t>Monthly TDMs</a:t>
            </a:r>
          </a:p>
          <a:p>
            <a:pPr marL="2857500" lvl="5" indent="-342900">
              <a:buClr>
                <a:srgbClr val="20AEE6"/>
              </a:buClr>
            </a:pPr>
            <a:r>
              <a:rPr lang="en-US" sz="1700" dirty="0">
                <a:solidFill>
                  <a:srgbClr val="0070C0"/>
                </a:solidFill>
              </a:rPr>
              <a:t>Period  - 1 month</a:t>
            </a:r>
          </a:p>
          <a:p>
            <a:pPr marL="2857500" lvl="5" indent="-342900">
              <a:buClr>
                <a:srgbClr val="20AEE6"/>
              </a:buClr>
            </a:pPr>
            <a:r>
              <a:rPr lang="en-US" sz="1700" dirty="0">
                <a:solidFill>
                  <a:srgbClr val="0070C0"/>
                </a:solidFill>
              </a:rPr>
              <a:t>Produced at the beginning of each next month. </a:t>
            </a:r>
          </a:p>
          <a:p>
            <a:pPr marL="2857500" lvl="5" indent="-342900">
              <a:buClr>
                <a:srgbClr val="20AEE6"/>
              </a:buClr>
            </a:pPr>
            <a:r>
              <a:rPr lang="en-US" sz="1700" dirty="0">
                <a:solidFill>
                  <a:srgbClr val="0070C0"/>
                </a:solidFill>
              </a:rPr>
              <a:t>TDM (files) for each of the predefined ship type range in each of the predefined areas.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2100" b="1" dirty="0">
                <a:solidFill>
                  <a:schemeClr val="tx2"/>
                </a:solidFill>
              </a:rPr>
              <a:t>Seasonal TDMs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Period - 3 months, corresponding to one of the seasons.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Produced at the beginning of each next season.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TDM (files) per each of the predefined ship type range in each of the predefined areas.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2100" b="1" dirty="0">
                <a:solidFill>
                  <a:schemeClr val="tx2"/>
                </a:solidFill>
              </a:rPr>
              <a:t>Annual TDMs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Period -12 months.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Produced at the beginning of each next year.</a:t>
            </a:r>
          </a:p>
          <a:p>
            <a:pPr marL="2857500" lvl="5" indent="-342900"/>
            <a:r>
              <a:rPr lang="en-GB" sz="1700" dirty="0">
                <a:solidFill>
                  <a:schemeClr val="tx2"/>
                </a:solidFill>
              </a:rPr>
              <a:t>TDM (files) per each of the predefined ship type range in each of the predefined areas.</a:t>
            </a:r>
          </a:p>
          <a:p>
            <a:pPr marL="2857500" lvl="5" indent="-342900"/>
            <a:endParaRPr lang="en-GB" sz="2500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endParaRPr lang="en-US" sz="2100" dirty="0">
              <a:solidFill>
                <a:schemeClr val="tx2"/>
              </a:solidFill>
            </a:endParaRPr>
          </a:p>
          <a:p>
            <a:pPr lvl="4" indent="0">
              <a:buNone/>
            </a:pPr>
            <a:endParaRPr lang="en-US" sz="2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6363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Maps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Zástupný symbol pro obsah 2"/>
          <p:cNvSpPr>
            <a:spLocks noGrp="1"/>
          </p:cNvSpPr>
          <p:nvPr>
            <p:ph idx="1"/>
          </p:nvPr>
        </p:nvSpPr>
        <p:spPr>
          <a:xfrm>
            <a:off x="0" y="1003300"/>
            <a:ext cx="9029700" cy="5702300"/>
          </a:xfrm>
        </p:spPr>
        <p:txBody>
          <a:bodyPr>
            <a:normAutofit/>
          </a:bodyPr>
          <a:lstStyle/>
          <a:p>
            <a:pPr marL="792480" lvl="3" indent="-342900">
              <a:buFont typeface="Arial" pitchFamily="34" charset="0"/>
              <a:buChar char="•"/>
            </a:pPr>
            <a:r>
              <a:rPr lang="en-US" sz="2300" b="1" dirty="0">
                <a:solidFill>
                  <a:srgbClr val="7030A0"/>
                </a:solidFill>
              </a:rPr>
              <a:t>Areas </a:t>
            </a:r>
            <a:endParaRPr lang="en-US" sz="2300" dirty="0">
              <a:solidFill>
                <a:schemeClr val="tx2"/>
              </a:solidFill>
            </a:endParaRP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Baltic Sea; 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North Sea/North Atlantic; 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Atlantic; 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Black Sea; 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Mediterranean Sea; </a:t>
            </a:r>
          </a:p>
          <a:p>
            <a:pPr marL="967105" lvl="4" indent="-342900">
              <a:buFont typeface="Arial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All EU </a:t>
            </a:r>
            <a:r>
              <a:rPr lang="en-US" sz="1800" i="1" dirty="0">
                <a:solidFill>
                  <a:schemeClr val="tx2"/>
                </a:solidFill>
              </a:rPr>
              <a:t>(includes all the above areas)</a:t>
            </a:r>
          </a:p>
          <a:p>
            <a:pPr marL="967105" lvl="4" indent="-342900">
              <a:buFont typeface="Arial" pitchFamily="34" charset="0"/>
              <a:buChar char="•"/>
            </a:pPr>
            <a:endParaRPr lang="en-US" sz="1800" i="1" dirty="0">
              <a:solidFill>
                <a:schemeClr val="tx2"/>
              </a:solidFill>
            </a:endParaRPr>
          </a:p>
          <a:p>
            <a:pPr marL="792480" lvl="3" indent="-342900">
              <a:buFont typeface="Arial" pitchFamily="34" charset="0"/>
              <a:buChar char="•"/>
            </a:pPr>
            <a:r>
              <a:rPr lang="en-US" sz="2300" b="1" dirty="0">
                <a:solidFill>
                  <a:srgbClr val="7030A0"/>
                </a:solidFill>
              </a:rPr>
              <a:t>Ship types ranges: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Passenger</a:t>
            </a:r>
            <a:r>
              <a:rPr lang="en-US" sz="1800" dirty="0">
                <a:solidFill>
                  <a:srgbClr val="0070C0"/>
                </a:solidFill>
              </a:rPr>
              <a:t> (includes AIS type codes: 60 to 69 )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Cargo</a:t>
            </a:r>
            <a:r>
              <a:rPr lang="en-US" sz="1800" dirty="0">
                <a:solidFill>
                  <a:srgbClr val="0070C0"/>
                </a:solidFill>
              </a:rPr>
              <a:t> (includes AIS type codes: 70 to 79 )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Tanker</a:t>
            </a:r>
            <a:r>
              <a:rPr lang="en-US" sz="1800" dirty="0">
                <a:solidFill>
                  <a:srgbClr val="0070C0"/>
                </a:solidFill>
              </a:rPr>
              <a:t> (includes AIS type codes: 80 to 89 )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Fishing</a:t>
            </a:r>
            <a:r>
              <a:rPr lang="en-US" sz="1800" dirty="0">
                <a:solidFill>
                  <a:srgbClr val="0070C0"/>
                </a:solidFill>
              </a:rPr>
              <a:t> (includes AIS type code: 30)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All Other </a:t>
            </a:r>
            <a:r>
              <a:rPr lang="en-US" sz="1800" dirty="0">
                <a:solidFill>
                  <a:srgbClr val="0070C0"/>
                </a:solidFill>
              </a:rPr>
              <a:t>(includes all ship types, which are not sorted by the above types</a:t>
            </a:r>
          </a:p>
          <a:p>
            <a:pPr marL="1081405" lvl="4" indent="-45720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All Traffic </a:t>
            </a:r>
            <a:r>
              <a:rPr lang="en-US" sz="1800" dirty="0">
                <a:solidFill>
                  <a:srgbClr val="0070C0"/>
                </a:solidFill>
              </a:rPr>
              <a:t>(includes all monitored ship types) </a:t>
            </a:r>
          </a:p>
          <a:p>
            <a:pPr marL="967105" lvl="4" indent="-342900">
              <a:buFont typeface="Arial" pitchFamily="34" charset="0"/>
              <a:buChar char="•"/>
            </a:pPr>
            <a:endParaRPr lang="en-US" sz="1800" i="1" dirty="0">
              <a:solidFill>
                <a:schemeClr val="tx2"/>
              </a:solidFill>
            </a:endParaRPr>
          </a:p>
          <a:p>
            <a:pPr marL="792480" lvl="3" indent="-342900">
              <a:buFont typeface="Arial" pitchFamily="34" charset="0"/>
              <a:buChar char="•"/>
            </a:pPr>
            <a:endParaRPr lang="en-US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700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Recent developments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40000" y="1095152"/>
            <a:ext cx="8356350" cy="502484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The latest releases of SEG have included the following changes: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Display of MRS and Exemptions data.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Display of SHT and Banned vessels.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New Voyage Info tab.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Integration with COD to display STMID data together with areas.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Integration with CLD to display ports and off-shore installations.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Display of new SSN V4 attributes for Waste and Exemptions.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Improvements to Request/Response mechanism between SEG and SSN.</a:t>
            </a:r>
          </a:p>
        </p:txBody>
      </p:sp>
    </p:spTree>
    <p:extLst>
      <p:ext uri="{BB962C8B-B14F-4D97-AF65-F5344CB8AC3E}">
        <p14:creationId xmlns:p14="http://schemas.microsoft.com/office/powerpoint/2010/main" val="1298653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7" y="1076812"/>
            <a:ext cx="3571631" cy="3424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21D152-450F-4EA5-B704-8A21BC44A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645" y="2977662"/>
            <a:ext cx="4933862" cy="317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599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SEG TD layer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270510" y="1097280"/>
            <a:ext cx="4945380" cy="39522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419600" y="3670300"/>
          <a:ext cx="4070460" cy="303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Bitmap Image" r:id="rId4" imgW="7009524" imgH="5276190" progId="Paint.Picture">
                  <p:embed/>
                </p:oleObj>
              </mc:Choice>
              <mc:Fallback>
                <p:oleObj name="Bitmap Image" r:id="rId4" imgW="7009524" imgH="5276190" progId="Paint.Picture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670300"/>
                        <a:ext cx="4070460" cy="3035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1036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TDM (sample): 10 days data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80" y="981068"/>
            <a:ext cx="8784864" cy="540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539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9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Content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0000" y="2096250"/>
            <a:ext cx="8064000" cy="45000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>
                <a:solidFill>
                  <a:schemeClr val="bg1">
                    <a:lumMod val="75000"/>
                  </a:schemeClr>
                </a:solidFill>
              </a:rPr>
              <a:t>RECENT DEVELOPMENTS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COMMON ACCESS RIGHTS POLICY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AUTOMATED BEHAVIOUR MONITORING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E" b="1" dirty="0">
                <a:solidFill>
                  <a:schemeClr val="bg1">
                    <a:lumMod val="75000"/>
                  </a:schemeClr>
                </a:solidFill>
              </a:rPr>
              <a:t>FUTURE DEVELOPMENTS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113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213100" y="3162300"/>
            <a:ext cx="4914900" cy="2974379"/>
            <a:chOff x="3213100" y="3162300"/>
            <a:chExt cx="4914900" cy="2974379"/>
          </a:xfrm>
        </p:grpSpPr>
        <p:sp>
          <p:nvSpPr>
            <p:cNvPr id="18" name="Parallelogram 17"/>
            <p:cNvSpPr/>
            <p:nvPr/>
          </p:nvSpPr>
          <p:spPr>
            <a:xfrm>
              <a:off x="3213100" y="3162300"/>
              <a:ext cx="4914900" cy="2974379"/>
            </a:xfrm>
            <a:prstGeom prst="parallelogram">
              <a:avLst/>
            </a:prstGeom>
            <a:solidFill>
              <a:schemeClr val="bg1">
                <a:lumMod val="75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r"/>
              <a:endParaRPr lang="en-IE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56050" y="5765800"/>
              <a:ext cx="3429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Common layer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Access Rights Policy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/>
              <a:t>5</a:t>
            </a:fld>
            <a:endParaRPr lang="cs-CZ"/>
          </a:p>
        </p:txBody>
      </p:sp>
      <p:grpSp>
        <p:nvGrpSpPr>
          <p:cNvPr id="20" name="Group 19"/>
          <p:cNvGrpSpPr/>
          <p:nvPr/>
        </p:nvGrpSpPr>
        <p:grpSpPr>
          <a:xfrm>
            <a:off x="88900" y="4660899"/>
            <a:ext cx="6731000" cy="1104901"/>
            <a:chOff x="88900" y="4660899"/>
            <a:chExt cx="6731000" cy="1104901"/>
          </a:xfrm>
        </p:grpSpPr>
        <p:sp>
          <p:nvSpPr>
            <p:cNvPr id="5" name="Parallelogram 4"/>
            <p:cNvSpPr/>
            <p:nvPr/>
          </p:nvSpPr>
          <p:spPr>
            <a:xfrm>
              <a:off x="3467100" y="4660900"/>
              <a:ext cx="3352800" cy="1104900"/>
            </a:xfrm>
            <a:prstGeom prst="parallelogram">
              <a:avLst/>
            </a:prstGeom>
            <a:blipFill>
              <a:blip r:embed="rId2"/>
              <a:stretch>
                <a:fillRect/>
              </a:stretch>
            </a:blip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900" y="4660899"/>
              <a:ext cx="349250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Ship AIS positions  + voyage information </a:t>
              </a:r>
            </a:p>
            <a:p>
              <a:r>
                <a:rPr lang="en-GB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(T-AIS + S-AIS, SSN notifications)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47800" y="838657"/>
            <a:ext cx="6375400" cy="1028700"/>
            <a:chOff x="1447800" y="1168400"/>
            <a:chExt cx="6375400" cy="1028700"/>
          </a:xfrm>
        </p:grpSpPr>
        <p:sp>
          <p:nvSpPr>
            <p:cNvPr id="14" name="Down Arrow Callout 13"/>
            <p:cNvSpPr/>
            <p:nvPr/>
          </p:nvSpPr>
          <p:spPr>
            <a:xfrm>
              <a:off x="4876800" y="1168400"/>
              <a:ext cx="2946400" cy="1028700"/>
            </a:xfrm>
            <a:prstGeom prst="downArrowCallout">
              <a:avLst>
                <a:gd name="adj1" fmla="val 25000"/>
                <a:gd name="adj2" fmla="val 25000"/>
                <a:gd name="adj3" fmla="val 15123"/>
                <a:gd name="adj4" fmla="val 711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Additional LRIT information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47800" y="1168400"/>
              <a:ext cx="3429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Subject to LRIT NCA approval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447800" y="1883430"/>
            <a:ext cx="6375400" cy="1380470"/>
            <a:chOff x="1447800" y="1883430"/>
            <a:chExt cx="6375400" cy="1380470"/>
          </a:xfrm>
        </p:grpSpPr>
        <p:sp>
          <p:nvSpPr>
            <p:cNvPr id="16" name="TextBox 15"/>
            <p:cNvSpPr txBox="1"/>
            <p:nvPr/>
          </p:nvSpPr>
          <p:spPr>
            <a:xfrm>
              <a:off x="1447800" y="2235200"/>
              <a:ext cx="3429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Subject to SSN NCA approval</a:t>
              </a:r>
            </a:p>
          </p:txBody>
        </p:sp>
        <p:sp>
          <p:nvSpPr>
            <p:cNvPr id="13" name="Down Arrow Callout 12"/>
            <p:cNvSpPr/>
            <p:nvPr/>
          </p:nvSpPr>
          <p:spPr>
            <a:xfrm>
              <a:off x="4876800" y="1883430"/>
              <a:ext cx="2946400" cy="1380470"/>
            </a:xfrm>
            <a:prstGeom prst="downArrowCallout">
              <a:avLst>
                <a:gd name="adj1" fmla="val 25000"/>
                <a:gd name="adj2" fmla="val 25000"/>
                <a:gd name="adj3" fmla="val 16358"/>
                <a:gd name="adj4" fmla="val 76088"/>
              </a:avLst>
            </a:prstGeom>
            <a:solidFill>
              <a:schemeClr val="accent5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SSN Details</a:t>
              </a:r>
            </a:p>
            <a:p>
              <a:pPr algn="ctr"/>
              <a:r>
                <a:rPr lang="en-GB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(Hazmat, Waste, Security, MRS, Exemptions and Incidents)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8900" y="4013200"/>
            <a:ext cx="7213600" cy="1104900"/>
            <a:chOff x="88900" y="4013200"/>
            <a:chExt cx="7213600" cy="1104900"/>
          </a:xfrm>
        </p:grpSpPr>
        <p:sp>
          <p:nvSpPr>
            <p:cNvPr id="10" name="TextBox 9"/>
            <p:cNvSpPr txBox="1"/>
            <p:nvPr/>
          </p:nvSpPr>
          <p:spPr>
            <a:xfrm>
              <a:off x="88900" y="4013200"/>
              <a:ext cx="3644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Satellite products</a:t>
              </a:r>
            </a:p>
            <a:p>
              <a:r>
                <a:rPr lang="en-GB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(images, oil spill and ship detection)</a:t>
              </a:r>
            </a:p>
          </p:txBody>
        </p:sp>
        <p:sp>
          <p:nvSpPr>
            <p:cNvPr id="6" name="Parallelogram 5"/>
            <p:cNvSpPr/>
            <p:nvPr/>
          </p:nvSpPr>
          <p:spPr>
            <a:xfrm>
              <a:off x="3949700" y="4013200"/>
              <a:ext cx="3352800" cy="1104900"/>
            </a:xfrm>
            <a:prstGeom prst="parallelogram">
              <a:avLst/>
            </a:prstGeom>
            <a:blipFill>
              <a:blip r:embed="rId3"/>
              <a:stretch>
                <a:fillRect/>
              </a:stretch>
            </a:blipFill>
            <a:ln w="317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9700" y="3327400"/>
            <a:ext cx="7683500" cy="1104900"/>
            <a:chOff x="139700" y="3327400"/>
            <a:chExt cx="7683500" cy="1104900"/>
          </a:xfrm>
        </p:grpSpPr>
        <p:sp>
          <p:nvSpPr>
            <p:cNvPr id="11" name="TextBox 10"/>
            <p:cNvSpPr txBox="1"/>
            <p:nvPr/>
          </p:nvSpPr>
          <p:spPr>
            <a:xfrm>
              <a:off x="139700" y="3327400"/>
              <a:ext cx="38100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Ship LRIT information*</a:t>
              </a:r>
            </a:p>
            <a:p>
              <a:r>
                <a:rPr lang="en-GB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(only MS agreeing to share own LRIT flag ships)</a:t>
              </a:r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4470400" y="3327400"/>
              <a:ext cx="3352800" cy="1104900"/>
            </a:xfrm>
            <a:prstGeom prst="parallelogram">
              <a:avLst/>
            </a:prstGeom>
            <a:blipFill>
              <a:blip r:embed="rId4"/>
              <a:stretch>
                <a:fillRect/>
              </a:stretch>
            </a:blip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3700" y="6211669"/>
            <a:ext cx="782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GB" dirty="0"/>
              <a:t> </a:t>
            </a:r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LRIT and VMS data is provided for E-SARSURPIC queries for users with SAR profile </a:t>
            </a:r>
            <a:endParaRPr lang="en-IE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96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Sources of data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40000" y="1095152"/>
            <a:ext cx="8356350" cy="502484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Position sources: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AIS data (T-AIS + S-AIS)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LRIT (MS agreeing to share their own LRIT flag ships: DK, FI, FR, DE, GR, IS, IT, LV, LT, NO RO and SI)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VMS (available only to IMS users for their own flag + Italian flag)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VDS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MRS</a:t>
            </a:r>
          </a:p>
          <a:p>
            <a:pPr marL="0" lvl="2" indent="0">
              <a:lnSpc>
                <a:spcPct val="150000"/>
              </a:lnSpc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lvl="2" indent="0">
              <a:lnSpc>
                <a:spcPct val="150000"/>
              </a:lnSpc>
              <a:buNone/>
            </a:pPr>
            <a:r>
              <a:rPr lang="en-GB" sz="1600" dirty="0">
                <a:solidFill>
                  <a:srgbClr val="FF0000"/>
                </a:solidFill>
              </a:rPr>
              <a:t>* SEG always displays latest available position within last 24 hours.</a:t>
            </a:r>
          </a:p>
        </p:txBody>
      </p:sp>
    </p:spTree>
    <p:extLst>
      <p:ext uri="{BB962C8B-B14F-4D97-AF65-F5344CB8AC3E}">
        <p14:creationId xmlns:p14="http://schemas.microsoft.com/office/powerpoint/2010/main" val="327233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Sources of data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540000" y="1095152"/>
            <a:ext cx="3198282" cy="502484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400" b="1" dirty="0">
                <a:solidFill>
                  <a:schemeClr val="tx2"/>
                </a:solidFill>
              </a:rPr>
              <a:t>Vessel identifiers: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IMO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MMSI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Call Sign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Ship Name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Flag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Type description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IR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Length (OVR)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Breadth (OVR)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343E19CC-3682-4EE6-984E-6BEFEEECB568}"/>
              </a:ext>
            </a:extLst>
          </p:cNvPr>
          <p:cNvSpPr txBox="1">
            <a:spLocks/>
          </p:cNvSpPr>
          <p:nvPr/>
        </p:nvSpPr>
        <p:spPr>
          <a:xfrm>
            <a:off x="4151472" y="1095152"/>
            <a:ext cx="4051233" cy="5024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chemeClr val="tx2"/>
                </a:solidFill>
              </a:rPr>
              <a:t>Validation against CSD for: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IMO 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MMSI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Call Sign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Flag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37495D-556D-4B9B-8155-37E29E5EF9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4" t="3221" r="5084" b="2200"/>
          <a:stretch/>
        </p:blipFill>
        <p:spPr>
          <a:xfrm>
            <a:off x="5836022" y="2185335"/>
            <a:ext cx="3031867" cy="453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8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sz="3200" dirty="0"/>
              <a:t>Ship notifications: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800" b="0" dirty="0">
                <a:solidFill>
                  <a:srgbClr val="5A666D"/>
                </a:solidFill>
              </a:rPr>
              <a:t>MRS</a:t>
            </a:r>
          </a:p>
          <a:p>
            <a:pPr marL="811213" indent="-457200">
              <a:buFontTx/>
              <a:buChar char="-"/>
            </a:pPr>
            <a:endParaRPr lang="en-US" dirty="0"/>
          </a:p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sz="3200" dirty="0"/>
              <a:t>Port Plus notifications: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Pre-arrival (72h - 24 hours ), arrival and departure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Hazmat information (dangerous and polluting goods on board) 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Notification of waste and cargo residues </a:t>
            </a:r>
            <a:r>
              <a:rPr lang="en-US" sz="2100" b="0" dirty="0">
                <a:solidFill>
                  <a:srgbClr val="5A666D"/>
                </a:solidFill>
              </a:rPr>
              <a:t>(Article 6 of Directive 2000/59/EC)</a:t>
            </a:r>
          </a:p>
          <a:p>
            <a:pPr marL="811213" indent="-4572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Notification of security information </a:t>
            </a:r>
            <a:r>
              <a:rPr lang="en-US" sz="2200" b="0" dirty="0">
                <a:solidFill>
                  <a:srgbClr val="5A666D"/>
                </a:solidFill>
              </a:rPr>
              <a:t>(Article 6 of Regulation (EC) No 725/2004)</a:t>
            </a:r>
          </a:p>
          <a:p>
            <a:pPr marL="811213" indent="-4572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Bunkers on board</a:t>
            </a:r>
          </a:p>
          <a:p>
            <a:pPr marL="811213" indent="-457200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457200" indent="-457200">
              <a:buClr>
                <a:schemeClr val="accent5"/>
              </a:buClr>
              <a:buSzPct val="130000"/>
              <a:buFont typeface="Wingdings 3" panose="05040102010807070707" pitchFamily="18" charset="2"/>
              <a:buChar char="´"/>
            </a:pPr>
            <a:r>
              <a:rPr lang="en-US" sz="3100" dirty="0"/>
              <a:t>Incident reports:</a:t>
            </a:r>
          </a:p>
          <a:p>
            <a:pPr marL="811213" indent="-457200">
              <a:buFont typeface="Wingdings" panose="05000000000000000000" pitchFamily="2" charset="2"/>
              <a:buChar char="§"/>
            </a:pPr>
            <a:r>
              <a:rPr lang="en-US" sz="2900" b="0" dirty="0">
                <a:solidFill>
                  <a:srgbClr val="5A666D"/>
                </a:solidFill>
              </a:rPr>
              <a:t>Information submitted by MSs about accidents and incidents occurring at sea (e.g. SITREP, POLREP etc…)</a:t>
            </a:r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SSN enrichment</a:t>
            </a:r>
          </a:p>
        </p:txBody>
      </p:sp>
    </p:spTree>
    <p:extLst>
      <p:ext uri="{BB962C8B-B14F-4D97-AF65-F5344CB8AC3E}">
        <p14:creationId xmlns:p14="http://schemas.microsoft.com/office/powerpoint/2010/main" val="5794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4" y="1155700"/>
            <a:ext cx="8585201" cy="5050028"/>
          </a:xfrm>
        </p:spPr>
        <p:txBody>
          <a:bodyPr>
            <a:normAutofit/>
          </a:bodyPr>
          <a:lstStyle/>
          <a:p>
            <a:pPr marL="811213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srgbClr val="5A666D"/>
              </a:solidFill>
            </a:endParaRPr>
          </a:p>
          <a:p>
            <a:pPr marL="811213" indent="-457200">
              <a:buFontTx/>
              <a:buChar char="-"/>
            </a:pPr>
            <a:endParaRPr lang="en-US" dirty="0"/>
          </a:p>
          <a:p>
            <a:endParaRPr lang="en-US" sz="3200" dirty="0">
              <a:solidFill>
                <a:srgbClr val="5A66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5869DD-A183-4DB1-94AF-557A5F3D5FC1}" type="slidenum">
              <a:rPr kumimoji="0" lang="cs-CZ" sz="1200" b="1" i="0" u="none" strike="noStrike" kern="1200" cap="none" spc="0" normalizeH="0" baseline="0" noProof="0" smtClean="0">
                <a:ln>
                  <a:noFill/>
                </a:ln>
                <a:solidFill>
                  <a:srgbClr val="006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1" i="0" u="none" strike="noStrike" kern="1200" cap="none" spc="0" normalizeH="0" baseline="0" noProof="0">
              <a:ln>
                <a:noFill/>
              </a:ln>
              <a:solidFill>
                <a:srgbClr val="006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GB" dirty="0"/>
              <a:t>Sources of data – Locations</a:t>
            </a: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8B58A3DD-A684-42C4-BCFE-A68D63C13AAF}"/>
              </a:ext>
            </a:extLst>
          </p:cNvPr>
          <p:cNvSpPr txBox="1">
            <a:spLocks/>
          </p:cNvSpPr>
          <p:nvPr/>
        </p:nvSpPr>
        <p:spPr>
          <a:xfrm>
            <a:off x="540000" y="1095152"/>
            <a:ext cx="8356350" cy="502484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buNone/>
            </a:pPr>
            <a:r>
              <a:rPr lang="en-GB" sz="2000" b="1" dirty="0">
                <a:solidFill>
                  <a:schemeClr val="tx2"/>
                </a:solidFill>
              </a:rPr>
              <a:t>The Central Location Database (CLD) is used as a reference for locations by all maritime applications of the SSN ecosystem as well as national systems of the Member States (SSN and NSW). </a:t>
            </a:r>
          </a:p>
          <a:p>
            <a:pPr marL="0" lvl="2" indent="0">
              <a:buNone/>
            </a:pPr>
            <a:endParaRPr lang="en-GB" sz="2000" b="1" dirty="0">
              <a:solidFill>
                <a:schemeClr val="tx2"/>
              </a:solidFill>
            </a:endParaRPr>
          </a:p>
          <a:p>
            <a:pPr marL="0" lvl="2" indent="0">
              <a:buNone/>
            </a:pPr>
            <a:r>
              <a:rPr lang="en-GB" sz="2000" b="1" dirty="0">
                <a:solidFill>
                  <a:schemeClr val="tx2"/>
                </a:solidFill>
              </a:rPr>
              <a:t>The CLD contains: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LOCODEs listed in UN/LOCODE list, 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SSN Specific locations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Port facilities information stemming from the IMO Maritime Security module of the Global Integrated Shipping Information System (GISIS) 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FF0000"/>
              </a:solidFill>
            </a:endParaRPr>
          </a:p>
          <a:p>
            <a:pPr marL="0" lvl="2" indent="0">
              <a:lnSpc>
                <a:spcPct val="150000"/>
              </a:lnSpc>
              <a:buNone/>
            </a:pPr>
            <a:r>
              <a:rPr lang="en-GB" sz="1600" dirty="0">
                <a:solidFill>
                  <a:srgbClr val="FF0000"/>
                </a:solidFill>
              </a:rPr>
              <a:t>* SEG only displays LOCODEs corresponding to ports and off-shore installations.</a:t>
            </a:r>
          </a:p>
        </p:txBody>
      </p:sp>
    </p:spTree>
    <p:extLst>
      <p:ext uri="{BB962C8B-B14F-4D97-AF65-F5344CB8AC3E}">
        <p14:creationId xmlns:p14="http://schemas.microsoft.com/office/powerpoint/2010/main" val="17969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MSA presentation">
  <a:themeElements>
    <a:clrScheme name="EMSA Red">
      <a:dk1>
        <a:sysClr val="windowText" lastClr="000000"/>
      </a:dk1>
      <a:lt1>
        <a:sysClr val="window" lastClr="FFFFFF"/>
      </a:lt1>
      <a:dk2>
        <a:srgbClr val="20AEE6"/>
      </a:dk2>
      <a:lt2>
        <a:srgbClr val="006EBC"/>
      </a:lt2>
      <a:accent1>
        <a:srgbClr val="003384"/>
      </a:accent1>
      <a:accent2>
        <a:srgbClr val="9EA8AF"/>
      </a:accent2>
      <a:accent3>
        <a:srgbClr val="DCDCDC"/>
      </a:accent3>
      <a:accent4>
        <a:srgbClr val="E15E57"/>
      </a:accent4>
      <a:accent5>
        <a:srgbClr val="ED998B"/>
      </a:accent5>
      <a:accent6>
        <a:srgbClr val="F6C9BD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3.xml><?xml version="1.0" encoding="utf-8"?>
<a:theme xmlns:a="http://schemas.openxmlformats.org/drawingml/2006/main" name="1_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5.xml><?xml version="1.0" encoding="utf-8"?>
<a:theme xmlns:a="http://schemas.openxmlformats.org/drawingml/2006/main" name="1_EMSA presentation">
  <a:themeElements>
    <a:clrScheme name="EMSA default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6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1898</Words>
  <Application>Microsoft Office PowerPoint</Application>
  <PresentationFormat>On-screen Show (4:3)</PresentationFormat>
  <Paragraphs>356</Paragraphs>
  <Slides>33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Arial Black</vt:lpstr>
      <vt:lpstr>Calibri</vt:lpstr>
      <vt:lpstr>Wingdings</vt:lpstr>
      <vt:lpstr>Wingdings 3</vt:lpstr>
      <vt:lpstr>EMSA presentation</vt:lpstr>
      <vt:lpstr>EMSA_presentation version 2014</vt:lpstr>
      <vt:lpstr>1_EMSA_presentation version 2014</vt:lpstr>
      <vt:lpstr>2_EMSA_presentation version 2014</vt:lpstr>
      <vt:lpstr>1_EMSA presentation</vt:lpstr>
      <vt:lpstr>Bitmap Image</vt:lpstr>
      <vt:lpstr>SafeSeaNet Ecosystem GUI  </vt:lpstr>
      <vt:lpstr>Content</vt:lpstr>
      <vt:lpstr>Recent developments</vt:lpstr>
      <vt:lpstr>Content</vt:lpstr>
      <vt:lpstr>Common Access Rights Policy</vt:lpstr>
      <vt:lpstr>Sources of data</vt:lpstr>
      <vt:lpstr>Sources of data</vt:lpstr>
      <vt:lpstr>Sources of data – SSN enrichment</vt:lpstr>
      <vt:lpstr>Sources of data – Locations</vt:lpstr>
      <vt:lpstr>Sources of data – Organisations</vt:lpstr>
      <vt:lpstr>Sources of data – Organisations</vt:lpstr>
      <vt:lpstr>Sources of data – Satellite products</vt:lpstr>
      <vt:lpstr>Sources of data – MS Areas</vt:lpstr>
      <vt:lpstr>Content</vt:lpstr>
      <vt:lpstr>Automated Behaviour Monitoring (ABM) </vt:lpstr>
      <vt:lpstr>Automated Behaviour Monitoring (ABM) </vt:lpstr>
      <vt:lpstr>How does this work?</vt:lpstr>
      <vt:lpstr>Interfaces available</vt:lpstr>
      <vt:lpstr>ABM List (1)</vt:lpstr>
      <vt:lpstr>ABM List (2)</vt:lpstr>
      <vt:lpstr>ABM operational use cases (1)</vt:lpstr>
      <vt:lpstr>ABM operational use cases (2)</vt:lpstr>
      <vt:lpstr>ABM operational use cases (3)</vt:lpstr>
      <vt:lpstr>Content</vt:lpstr>
      <vt:lpstr>Future developments</vt:lpstr>
      <vt:lpstr>Traffic Density Mapping - Background</vt:lpstr>
      <vt:lpstr>TDMS project developments</vt:lpstr>
      <vt:lpstr>Maps</vt:lpstr>
      <vt:lpstr>Maps</vt:lpstr>
      <vt:lpstr>Areas</vt:lpstr>
      <vt:lpstr>SEG TD layer</vt:lpstr>
      <vt:lpstr>Basic TDM (sample): 10 days data</vt:lpstr>
      <vt:lpstr>PowerPoint Presentation</vt:lpstr>
    </vt:vector>
  </TitlesOfParts>
  <Manager>EMSA</Manager>
  <Company>EMSA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EMSA presentation</dc:title>
  <dc:subject>Presentation</dc:subject>
  <dc:creator>EMSA</dc:creator>
  <cp:lastModifiedBy>ZIOLKOWSKI Lukasz (EMSA)</cp:lastModifiedBy>
  <cp:revision>148</cp:revision>
  <cp:lastPrinted>2018-05-14T17:52:03Z</cp:lastPrinted>
  <dcterms:created xsi:type="dcterms:W3CDTF">2015-01-19T19:14:45Z</dcterms:created>
  <dcterms:modified xsi:type="dcterms:W3CDTF">2019-03-26T08:42:12Z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ditor">
    <vt:lpwstr>EMSA</vt:lpwstr>
  </property>
  <property fmtid="{D5CDD505-2E9C-101B-9397-08002B2CF9AE}" pid="3" name="Language">
    <vt:lpwstr>EN</vt:lpwstr>
  </property>
  <property fmtid="{D5CDD505-2E9C-101B-9397-08002B2CF9AE}" pid="4" name="Owner">
    <vt:lpwstr>EMSA</vt:lpwstr>
  </property>
  <property fmtid="{D5CDD505-2E9C-101B-9397-08002B2CF9AE}" pid="5" name="Publisher">
    <vt:lpwstr>EMSA</vt:lpwstr>
  </property>
</Properties>
</file>