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256" r:id="rId5"/>
    <p:sldId id="328" r:id="rId6"/>
    <p:sldId id="298" r:id="rId7"/>
    <p:sldId id="329" r:id="rId8"/>
    <p:sldId id="330" r:id="rId9"/>
    <p:sldId id="331" r:id="rId10"/>
    <p:sldId id="263" r:id="rId11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EBC"/>
    <a:srgbClr val="5A666D"/>
    <a:srgbClr val="F3A31C"/>
    <a:srgbClr val="E15E1C"/>
    <a:srgbClr val="816EAA"/>
    <a:srgbClr val="59A64B"/>
    <a:srgbClr val="59A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90" autoAdjust="0"/>
    <p:restoredTop sz="86432" autoAdjust="0"/>
  </p:normalViewPr>
  <p:slideViewPr>
    <p:cSldViewPr snapToGrid="0">
      <p:cViewPr varScale="1">
        <p:scale>
          <a:sx n="111" d="100"/>
          <a:sy n="111" d="100"/>
        </p:scale>
        <p:origin x="181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-2754" y="-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D13A1-BA39-4146-8958-4EBF23D535DB}" type="datetimeFigureOut">
              <a:rPr lang="en-GB" smtClean="0"/>
              <a:t>03/04/2019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AA393-51DA-45B3-8D7A-3174CA53A5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8068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en-GB" dirty="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B554AC-8DF7-4277-9BF6-F3F6F23C8EB1}" type="datetimeFigureOut">
              <a:rPr lang="en-GB" smtClean="0"/>
              <a:t>03/04/2019</a:t>
            </a:fld>
            <a:endParaRPr lang="en-GB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Level 1.</a:t>
            </a:r>
          </a:p>
          <a:p>
            <a:pPr lvl="1"/>
            <a:r>
              <a:rPr lang="en-GB" dirty="0"/>
              <a:t>Level 2</a:t>
            </a:r>
          </a:p>
          <a:p>
            <a:pPr lvl="2"/>
            <a:r>
              <a:rPr lang="en-GB" dirty="0"/>
              <a:t>Level 3</a:t>
            </a:r>
          </a:p>
          <a:p>
            <a:pPr lvl="3"/>
            <a:r>
              <a:rPr lang="en-GB" dirty="0"/>
              <a:t>Level 4</a:t>
            </a:r>
          </a:p>
          <a:p>
            <a:pPr lvl="4"/>
            <a:r>
              <a:rPr lang="en-GB" dirty="0"/>
              <a:t>Level 5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en-GB" dirty="0"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30106-9095-4C92-93AC-0B0EE59A955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4546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5992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6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jp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JPG"/><Relationship Id="rId4" Type="http://schemas.openxmlformats.org/officeDocument/2006/relationships/image" Target="../media/image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976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816EAA"/>
                </a:solidFill>
              </a:defRPr>
            </a:lvl1pPr>
            <a:lvl2pPr>
              <a:defRPr/>
            </a:lvl2pPr>
            <a:lvl3pPr>
              <a:buClr>
                <a:srgbClr val="816EAA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E15E1C"/>
                </a:solidFill>
              </a:defRPr>
            </a:lvl1pPr>
            <a:lvl3pPr>
              <a:buClr>
                <a:srgbClr val="E15E1C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2060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179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993900"/>
            <a:ext cx="4040188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179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1993900"/>
            <a:ext cx="4041775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</p:spTree>
    <p:extLst>
      <p:ext uri="{BB962C8B-B14F-4D97-AF65-F5344CB8AC3E}">
        <p14:creationId xmlns:p14="http://schemas.microsoft.com/office/powerpoint/2010/main" val="828019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179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993900"/>
            <a:ext cx="4040188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179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7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1993900"/>
            <a:ext cx="4041775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</p:spTree>
    <p:extLst>
      <p:ext uri="{BB962C8B-B14F-4D97-AF65-F5344CB8AC3E}">
        <p14:creationId xmlns:p14="http://schemas.microsoft.com/office/powerpoint/2010/main" val="2974194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This is the title of the slide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FCA62-AD12-4143-8BB6-A9400592858C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84275"/>
            <a:ext cx="5486400" cy="4114800"/>
          </a:xfrm>
        </p:spPr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18138"/>
            <a:ext cx="5486400" cy="80486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96806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sp>
        <p:nvSpPr>
          <p:cNvPr id="14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84275"/>
            <a:ext cx="5486400" cy="4114800"/>
          </a:xfrm>
        </p:spPr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18138"/>
            <a:ext cx="5486400" cy="80486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769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9999" y="6356351"/>
            <a:ext cx="7539971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057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Insert message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Insert text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09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Insert message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Insert text</a:t>
            </a:r>
          </a:p>
        </p:txBody>
      </p:sp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340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ure mosa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This is the title of the section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pic>
        <p:nvPicPr>
          <p:cNvPr id="8" name="Obrázek 3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6800" y="916681"/>
            <a:ext cx="5107200" cy="3797522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6680"/>
            <a:ext cx="4876800" cy="4122955"/>
          </a:xfrm>
          <a:prstGeom prst="rect">
            <a:avLst/>
          </a:prstGeom>
        </p:spPr>
      </p:pic>
      <p:pic>
        <p:nvPicPr>
          <p:cNvPr id="10" name="Obrázek 5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00982"/>
            <a:ext cx="4036800" cy="269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6800" y="2870358"/>
            <a:ext cx="5107200" cy="342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9108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  <p:sp>
        <p:nvSpPr>
          <p:cNvPr id="10" name="Podnadpis 2"/>
          <p:cNvSpPr>
            <a:spLocks noGrp="1"/>
          </p:cNvSpPr>
          <p:nvPr>
            <p:ph type="subTitle" idx="1"/>
          </p:nvPr>
        </p:nvSpPr>
        <p:spPr>
          <a:xfrm>
            <a:off x="536017" y="5054600"/>
            <a:ext cx="8064000" cy="389656"/>
          </a:xfrm>
        </p:spPr>
        <p:txBody>
          <a:bodyPr/>
          <a:lstStyle/>
          <a:p>
            <a:r>
              <a:rPr lang="en-GB" dirty="0"/>
              <a:t>emsa.europa.eu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8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5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321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9535826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  <p:sp>
        <p:nvSpPr>
          <p:cNvPr id="10" name="Podnadpis 2"/>
          <p:cNvSpPr>
            <a:spLocks noGrp="1"/>
          </p:cNvSpPr>
          <p:nvPr>
            <p:ph type="subTitle" idx="1"/>
          </p:nvPr>
        </p:nvSpPr>
        <p:spPr>
          <a:xfrm>
            <a:off x="536017" y="5054600"/>
            <a:ext cx="8064000" cy="389656"/>
          </a:xfrm>
        </p:spPr>
        <p:txBody>
          <a:bodyPr/>
          <a:lstStyle/>
          <a:p>
            <a:r>
              <a:rPr lang="en-GB" dirty="0"/>
              <a:t>emsa.europa.eu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8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8417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3078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7391" cy="425742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795771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4015206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2573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grpSp>
        <p:nvGrpSpPr>
          <p:cNvPr id="7" name="Skupina 6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8" name="Obrázek 7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4" name="Obrázek 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689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982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865" y="6356351"/>
            <a:ext cx="6143105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86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5A666D"/>
                </a:solidFill>
              </a:defRPr>
            </a:lvl1pPr>
            <a:lvl2pPr>
              <a:defRPr/>
            </a:lvl2pPr>
            <a:lvl3pPr>
              <a:buClr>
                <a:srgbClr val="5A666D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3816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5A666D"/>
                </a:solidFill>
              </a:defRPr>
            </a:lvl1pPr>
            <a:lvl3pPr>
              <a:buClr>
                <a:srgbClr val="5A666D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006EBC"/>
                </a:solidFill>
              </a:defRPr>
            </a:lvl1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40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F3A31C"/>
                </a:solidFill>
              </a:defRPr>
            </a:lvl1pPr>
            <a:lvl2pPr>
              <a:defRPr/>
            </a:lvl2pPr>
            <a:lvl3pPr>
              <a:buClr>
                <a:srgbClr val="F3A31C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59A64B"/>
                </a:solidFill>
              </a:defRPr>
            </a:lvl1pPr>
            <a:lvl3pPr>
              <a:buClr>
                <a:srgbClr val="59A64B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9599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180" cy="90902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8064000" cy="450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999" y="6356351"/>
            <a:ext cx="753997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lang="en-GB" dirty="0"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7925" y="6356351"/>
            <a:ext cx="4603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7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9" r:id="rId2"/>
    <p:sldLayoutId id="2147483670" r:id="rId3"/>
    <p:sldLayoutId id="2147483671" r:id="rId4"/>
    <p:sldLayoutId id="2147483662" r:id="rId5"/>
    <p:sldLayoutId id="2147483668" r:id="rId6"/>
    <p:sldLayoutId id="2147483664" r:id="rId7"/>
    <p:sldLayoutId id="2147483672" r:id="rId8"/>
    <p:sldLayoutId id="2147483679" r:id="rId9"/>
    <p:sldLayoutId id="2147483680" r:id="rId10"/>
    <p:sldLayoutId id="2147483682" r:id="rId11"/>
    <p:sldLayoutId id="2147483676" r:id="rId12"/>
    <p:sldLayoutId id="2147483677" r:id="rId13"/>
    <p:sldLayoutId id="2147483678" r:id="rId14"/>
    <p:sldLayoutId id="2147483666" r:id="rId15"/>
    <p:sldLayoutId id="2147483673" r:id="rId16"/>
    <p:sldLayoutId id="2147483674" r:id="rId17"/>
    <p:sldLayoutId id="2147483683" r:id="rId18"/>
    <p:sldLayoutId id="2147483681" r:id="rId19"/>
    <p:sldLayoutId id="2147483684" r:id="rId20"/>
    <p:sldLayoutId id="2147483667" r:id="rId21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500" b="1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●"/>
        <a:defRPr sz="18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49263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●"/>
        <a:defRPr sz="16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23888" indent="-174625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●"/>
        <a:defRPr sz="1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mss@emsa.europa.eu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ástupný symbol pro text 1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Lisbon </a:t>
            </a:r>
            <a:r>
              <a:rPr lang="en-GB" b="1" dirty="0">
                <a:solidFill>
                  <a:schemeClr val="accent1"/>
                </a:solidFill>
              </a:rPr>
              <a:t>/</a:t>
            </a:r>
            <a:r>
              <a:rPr lang="en-GB" dirty="0"/>
              <a:t> 26 + 28 March 2019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362700" cy="2327275"/>
          </a:xfrm>
        </p:spPr>
        <p:txBody>
          <a:bodyPr/>
          <a:lstStyle/>
          <a:p>
            <a:r>
              <a:rPr lang="en-GB" dirty="0"/>
              <a:t>Advanced Training on the SEG and SSNv.4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40000" y="3418541"/>
            <a:ext cx="8223000" cy="124677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en-GB" dirty="0"/>
              <a:t>Status of SEG transition to operations</a:t>
            </a:r>
          </a:p>
          <a:p>
            <a:pPr>
              <a:spcBef>
                <a:spcPts val="0"/>
              </a:spcBef>
            </a:pPr>
            <a:r>
              <a:rPr lang="en-GB" dirty="0"/>
              <a:t>SSN version 4 developments</a:t>
            </a:r>
          </a:p>
          <a:p>
            <a:pPr>
              <a:spcBef>
                <a:spcPts val="0"/>
              </a:spcBef>
            </a:pPr>
            <a:r>
              <a:rPr lang="en-GB" dirty="0" err="1"/>
              <a:t>IdM</a:t>
            </a:r>
            <a:r>
              <a:rPr lang="en-GB" dirty="0"/>
              <a:t> v2 User Management</a:t>
            </a:r>
          </a:p>
        </p:txBody>
      </p:sp>
    </p:spTree>
    <p:extLst>
      <p:ext uri="{BB962C8B-B14F-4D97-AF65-F5344CB8AC3E}">
        <p14:creationId xmlns:p14="http://schemas.microsoft.com/office/powerpoint/2010/main" val="1318909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FCA62-AD12-4143-8BB6-A9400592858C}" type="slidenum">
              <a:rPr lang="en-GB" smtClean="0"/>
              <a:t>2</a:t>
            </a:fld>
            <a:endParaRPr lang="en-GB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363227" y="1125195"/>
            <a:ext cx="7913687" cy="4869205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2500" b="1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24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●"/>
              <a:defRPr sz="18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49263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●"/>
              <a:defRPr sz="16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23888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●"/>
              <a:defRPr sz="1400" kern="120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/>
          </a:p>
          <a:p>
            <a:pPr marL="342900" lvl="1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dirty="0"/>
              <a:t>SEG will replace the graphical interface for SSN</a:t>
            </a:r>
          </a:p>
          <a:p>
            <a:pPr marL="342900" lvl="1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dirty="0"/>
              <a:t>SSN v.4 June 2018, SEG 1.8 March 2019 </a:t>
            </a:r>
          </a:p>
          <a:p>
            <a:pPr marL="342900" lvl="1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342900" lvl="1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b="1" dirty="0"/>
              <a:t>SEG T-T-O regarding SSN started in October 2018:</a:t>
            </a:r>
          </a:p>
          <a:p>
            <a:pPr marL="571500" lvl="2" indent="-342900">
              <a:buFont typeface="Wingdings" panose="05000000000000000000" pitchFamily="2" charset="2"/>
              <a:buChar char="ü"/>
            </a:pPr>
            <a:r>
              <a:rPr lang="en-US" dirty="0"/>
              <a:t>All SSN users with access to SSN GI are granted access to SEG and to the mobile app</a:t>
            </a:r>
          </a:p>
          <a:p>
            <a:pPr marL="571500" lvl="2" indent="-342900">
              <a:buFont typeface="Wingdings" panose="05000000000000000000" pitchFamily="2" charset="2"/>
              <a:buChar char="ü"/>
            </a:pPr>
            <a:r>
              <a:rPr lang="en-US" dirty="0"/>
              <a:t>Permission to detailed SSN information (i.e. Hazmat, Waste, Security, etc.) remains unchanged regardless of the interface used (SEG, SSN GI or web textual interface)</a:t>
            </a:r>
          </a:p>
          <a:p>
            <a:pPr marL="571500" lvl="2" indent="-342900">
              <a:buFont typeface="Wingdings" panose="05000000000000000000" pitchFamily="2" charset="2"/>
              <a:buChar char="ü"/>
            </a:pPr>
            <a:r>
              <a:rPr lang="en-US" dirty="0"/>
              <a:t>Any issue to be reported to </a:t>
            </a:r>
            <a:r>
              <a:rPr lang="en-US" dirty="0">
                <a:hlinkClick r:id="rId2"/>
              </a:rPr>
              <a:t>mss@emsa.europa.eu</a:t>
            </a:r>
            <a:r>
              <a:rPr lang="en-US" dirty="0"/>
              <a:t> </a:t>
            </a:r>
          </a:p>
          <a:p>
            <a:pPr marL="342900" lvl="1" indent="-342900">
              <a:buClr>
                <a:schemeClr val="tx2"/>
              </a:buClr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lvl="1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dirty="0"/>
              <a:t>SSN GI to be maintained. Date of phase out to will be taken in consultation with SSN group (at the next meeting May 2019)</a:t>
            </a:r>
          </a:p>
          <a:p>
            <a:pPr lvl="1"/>
            <a:endParaRPr lang="en-US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GB" dirty="0"/>
          </a:p>
          <a:p>
            <a:endParaRPr lang="en-GB" dirty="0"/>
          </a:p>
          <a:p>
            <a:endParaRPr lang="en-GB" sz="18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Status of SEG transition to operations</a:t>
            </a:r>
          </a:p>
        </p:txBody>
      </p:sp>
    </p:spTree>
    <p:extLst>
      <p:ext uri="{BB962C8B-B14F-4D97-AF65-F5344CB8AC3E}">
        <p14:creationId xmlns:p14="http://schemas.microsoft.com/office/powerpoint/2010/main" val="2049283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SSN version 4 developments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19999"/>
            <a:ext cx="8342743" cy="4827453"/>
          </a:xfrm>
        </p:spPr>
        <p:txBody>
          <a:bodyPr>
            <a:normAutofit fontScale="92500"/>
          </a:bodyPr>
          <a:lstStyle/>
          <a:p>
            <a:pPr lvl="1"/>
            <a:r>
              <a:rPr lang="en-US" b="1" dirty="0">
                <a:solidFill>
                  <a:srgbClr val="006EBC"/>
                </a:solidFill>
              </a:rPr>
              <a:t>Scope of the SSN v4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The revised Waste Business Rules: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dirty="0"/>
              <a:t>Waste details reported in the </a:t>
            </a:r>
            <a:r>
              <a:rPr lang="en-US" dirty="0" err="1"/>
              <a:t>PortPlus</a:t>
            </a:r>
            <a:r>
              <a:rPr lang="en-US" dirty="0"/>
              <a:t> notification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dirty="0"/>
              <a:t>Revised waste codes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dirty="0"/>
              <a:t>Quantities of waste discharged at previous port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The business rules for reporting of bunkers in SSN: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dirty="0"/>
              <a:t>Bunkers reported separately from Hazmat information. Information to be exchanged via SSN is required by national legislation – FAL Form 3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Technical amendments to the Hazmat information;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Amendments to the reporting of Exemptions: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GB" dirty="0"/>
              <a:t>Port(s) to which the exemption is applicable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GB" dirty="0"/>
              <a:t>3 types of waste exemptions (Waste fees, Waste discharge + Waste notification)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GB" dirty="0"/>
              <a:t>Exempted waste types (Waste)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GB" dirty="0"/>
              <a:t>Exempted port facilities (Security)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3499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Identity and Access Management system (IAM)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4</a:t>
            </a:fld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FFA0C7-2FD3-4D64-A365-5D4C575F51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346951"/>
            <a:ext cx="8064000" cy="5009400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006EBC"/>
                </a:solidFill>
              </a:rPr>
              <a:t>Major upgrade of IAM system</a:t>
            </a:r>
          </a:p>
          <a:p>
            <a:pPr marL="342900" lvl="1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/>
              <a:t>Part of EMSA Common Management Console (CMC)</a:t>
            </a:r>
          </a:p>
          <a:p>
            <a:pPr marL="342900" lvl="1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/>
              <a:t>Smoother configuration of user accounts by applying a harmonized approach for all applications</a:t>
            </a:r>
          </a:p>
          <a:p>
            <a:endParaRPr lang="en-GB" dirty="0"/>
          </a:p>
          <a:p>
            <a:pPr>
              <a:spcAft>
                <a:spcPts val="600"/>
              </a:spcAft>
            </a:pPr>
            <a:r>
              <a:rPr lang="en-GB" dirty="0">
                <a:solidFill>
                  <a:srgbClr val="006EBC"/>
                </a:solidFill>
              </a:rPr>
              <a:t>Migration to new IAM</a:t>
            </a:r>
            <a:endParaRPr lang="en-GB" u="sng" dirty="0">
              <a:solidFill>
                <a:srgbClr val="006EBC"/>
              </a:solidFill>
            </a:endParaRPr>
          </a:p>
          <a:p>
            <a:pPr marL="342900" lvl="1" indent="-342900"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GB" dirty="0"/>
              <a:t>Finalised on 22 October </a:t>
            </a:r>
          </a:p>
          <a:p>
            <a:pPr marL="342900" lvl="1" indent="-342900"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GB" dirty="0"/>
              <a:t>SSN’s Authorities names aligned to COD organizations’ names</a:t>
            </a:r>
          </a:p>
          <a:p>
            <a:pPr marL="342900" lvl="1" indent="-342900"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GB" dirty="0"/>
              <a:t>Link COD-IAM not yet operational: Request new organisations to MSS</a:t>
            </a:r>
          </a:p>
        </p:txBody>
      </p:sp>
    </p:spTree>
    <p:extLst>
      <p:ext uri="{BB962C8B-B14F-4D97-AF65-F5344CB8AC3E}">
        <p14:creationId xmlns:p14="http://schemas.microsoft.com/office/powerpoint/2010/main" val="668496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Identity and Access Management system (IAM)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5</a:t>
            </a:fld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1DF1DD6-9D57-4063-9136-684F8E762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22376"/>
            <a:ext cx="8064000" cy="5499100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006EBC"/>
                </a:solidFill>
              </a:rPr>
              <a:t>Integration of SSN with IAM and CMC (SSN 4.2)</a:t>
            </a:r>
          </a:p>
          <a:p>
            <a:pPr marL="342900" lvl="1" indent="-342900"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GB" dirty="0"/>
              <a:t>Configuration of user accounts via unique user interface</a:t>
            </a:r>
          </a:p>
          <a:p>
            <a:pPr marL="342900" lvl="1" indent="-342900"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GB" dirty="0"/>
              <a:t>Simplified management of users’ access rights</a:t>
            </a:r>
          </a:p>
          <a:p>
            <a:pPr marL="342900" lvl="1" indent="-342900"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fr-FR" dirty="0"/>
              <a:t>N</a:t>
            </a:r>
            <a:r>
              <a:rPr lang="en-GB" dirty="0" err="1"/>
              <a:t>ew</a:t>
            </a:r>
            <a:r>
              <a:rPr lang="en-GB" dirty="0"/>
              <a:t> access right policies</a:t>
            </a:r>
          </a:p>
          <a:p>
            <a:pPr marL="342900" lvl="1" indent="-342900"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fr-FR" dirty="0"/>
              <a:t>Use of central </a:t>
            </a:r>
            <a:r>
              <a:rPr lang="fr-FR" dirty="0" err="1"/>
              <a:t>databases</a:t>
            </a:r>
            <a:r>
              <a:rPr lang="fr-FR" dirty="0"/>
              <a:t> for locations, organisations, countries</a:t>
            </a:r>
          </a:p>
          <a:p>
            <a:pPr marL="342900" lvl="1" indent="-342900"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fr-FR" dirty="0"/>
          </a:p>
          <a:p>
            <a:pPr>
              <a:spcAft>
                <a:spcPts val="600"/>
              </a:spcAft>
            </a:pPr>
            <a:r>
              <a:rPr lang="en-GB" dirty="0">
                <a:solidFill>
                  <a:srgbClr val="006EBC"/>
                </a:solidFill>
              </a:rPr>
              <a:t>Migration to SSN 4.2</a:t>
            </a:r>
            <a:endParaRPr lang="en-GB" u="sng" dirty="0">
              <a:solidFill>
                <a:srgbClr val="006EBC"/>
              </a:solidFill>
            </a:endParaRPr>
          </a:p>
          <a:p>
            <a:pPr marL="342900" lvl="1" indent="-342900"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GB" dirty="0"/>
              <a:t>During April (deployment in Prod in May 2019)</a:t>
            </a:r>
          </a:p>
          <a:p>
            <a:pPr marL="342900" lvl="1" indent="-342900"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GB" dirty="0"/>
              <a:t>SSN NCAs will be requested to verify new users’ profiles</a:t>
            </a:r>
          </a:p>
          <a:p>
            <a:pPr marL="342900" lvl="1" indent="-342900"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fr-FR" dirty="0"/>
          </a:p>
          <a:p>
            <a:pPr marL="342900" lvl="1" indent="-342900">
              <a:spcAft>
                <a:spcPts val="600"/>
              </a:spcAft>
              <a:buClr>
                <a:schemeClr val="accent5"/>
              </a:buClr>
              <a:buFont typeface="Wingdings" panose="05000000000000000000" pitchFamily="2" charset="2"/>
              <a:buChar char="Ø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1431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Identity and Access Management system (IAM)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6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EAE89A-49A7-4C49-AFF7-144E29363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592" y="1145001"/>
            <a:ext cx="6590816" cy="537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12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2773165870"/>
      </p:ext>
    </p:extLst>
  </p:cSld>
  <p:clrMapOvr>
    <a:masterClrMapping/>
  </p:clrMapOvr>
</p:sld>
</file>

<file path=ppt/theme/theme1.xml><?xml version="1.0" encoding="utf-8"?>
<a:theme xmlns:a="http://schemas.openxmlformats.org/drawingml/2006/main" name="EMSA presentation">
  <a:themeElements>
    <a:clrScheme name="EMSA Red">
      <a:dk1>
        <a:sysClr val="windowText" lastClr="000000"/>
      </a:dk1>
      <a:lt1>
        <a:sysClr val="window" lastClr="FFFFFF"/>
      </a:lt1>
      <a:dk2>
        <a:srgbClr val="20AEE6"/>
      </a:dk2>
      <a:lt2>
        <a:srgbClr val="006EBC"/>
      </a:lt2>
      <a:accent1>
        <a:srgbClr val="003384"/>
      </a:accent1>
      <a:accent2>
        <a:srgbClr val="9EA8AF"/>
      </a:accent2>
      <a:accent3>
        <a:srgbClr val="DCDCDC"/>
      </a:accent3>
      <a:accent4>
        <a:srgbClr val="E15E57"/>
      </a:accent4>
      <a:accent5>
        <a:srgbClr val="ED998B"/>
      </a:accent5>
      <a:accent6>
        <a:srgbClr val="F6C9BD"/>
      </a:accent6>
      <a:hlink>
        <a:srgbClr val="816EAA"/>
      </a:hlink>
      <a:folHlink>
        <a:srgbClr val="AEC300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MSA_prezentace.potx" id="{7665511C-9551-4E53-8E38-4BCE9A94F827}" vid="{645188C0-D5E9-46BC-AB97-B3CD89633795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862CE1B9CD9A4282E061EA16FE2326" ma:contentTypeVersion="" ma:contentTypeDescription="Create a new document." ma:contentTypeScope="" ma:versionID="d604c0568581463dfd46764d4538963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2384c6cc0088fcedbaf6edaf557def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02FD9F2-BDF9-4223-84B7-AC345A94560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B3198CD-1456-4DEB-986F-B0DCECEFE0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3C5C914-96D7-455D-B8CD-7A5A54BA8C39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</TotalTime>
  <Words>428</Words>
  <Application>Microsoft Office PowerPoint</Application>
  <PresentationFormat>On-screen Show (4:3)</PresentationFormat>
  <Paragraphs>62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Wingdings</vt:lpstr>
      <vt:lpstr>EMSA presentation</vt:lpstr>
      <vt:lpstr>Advanced Training on the SEG and SSNv.4</vt:lpstr>
      <vt:lpstr>Status of SEG transition to operations</vt:lpstr>
      <vt:lpstr>SSN version 4 developments</vt:lpstr>
      <vt:lpstr>Identity and Access Management system (IAM)</vt:lpstr>
      <vt:lpstr>Identity and Access Management system (IAM)</vt:lpstr>
      <vt:lpstr>Identity and Access Management system (IAM)</vt:lpstr>
      <vt:lpstr>PowerPoint Presentation</vt:lpstr>
    </vt:vector>
  </TitlesOfParts>
  <Manager>EMSA</Manager>
  <Company>EMSA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EMSA presentation</dc:title>
  <dc:subject>Presentation</dc:subject>
  <dc:creator>EMSA</dc:creator>
  <cp:lastModifiedBy>HAYES Anne Marie (EMSA)</cp:lastModifiedBy>
  <cp:revision>155</cp:revision>
  <cp:lastPrinted>2017-05-15T18:19:08Z</cp:lastPrinted>
  <dcterms:created xsi:type="dcterms:W3CDTF">2015-01-19T19:14:45Z</dcterms:created>
  <dcterms:modified xsi:type="dcterms:W3CDTF">2019-04-03T10:41:50Z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ditor">
    <vt:lpwstr>EMSA</vt:lpwstr>
  </property>
  <property fmtid="{D5CDD505-2E9C-101B-9397-08002B2CF9AE}" pid="3" name="Language">
    <vt:lpwstr>EN</vt:lpwstr>
  </property>
  <property fmtid="{D5CDD505-2E9C-101B-9397-08002B2CF9AE}" pid="4" name="Owner">
    <vt:lpwstr>EMSA</vt:lpwstr>
  </property>
  <property fmtid="{D5CDD505-2E9C-101B-9397-08002B2CF9AE}" pid="5" name="Publisher">
    <vt:lpwstr>EMSA</vt:lpwstr>
  </property>
  <property fmtid="{D5CDD505-2E9C-101B-9397-08002B2CF9AE}" pid="6" name="ContentTypeId">
    <vt:lpwstr>0x0101007C862CE1B9CD9A4282E061EA16FE2326</vt:lpwstr>
  </property>
</Properties>
</file>